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72" d="100"/>
          <a:sy n="72" d="100"/>
        </p:scale>
        <p:origin x="64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29A3C74-D5E8-40CF-884D-E02A3153811B}" type="datetimeFigureOut">
              <a:rPr lang="en-US" smtClean="0"/>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E4D22-4F07-4E23-AF36-90E7C83D8156}" type="slidenum">
              <a:rPr lang="en-US" smtClean="0"/>
              <a:t>‹#›</a:t>
            </a:fld>
            <a:endParaRPr lang="en-US"/>
          </a:p>
        </p:txBody>
      </p:sp>
    </p:spTree>
    <p:extLst>
      <p:ext uri="{BB962C8B-B14F-4D97-AF65-F5344CB8AC3E}">
        <p14:creationId xmlns:p14="http://schemas.microsoft.com/office/powerpoint/2010/main" val="3076434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9A3C74-D5E8-40CF-884D-E02A3153811B}" type="datetimeFigureOut">
              <a:rPr lang="en-US" smtClean="0"/>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E4D22-4F07-4E23-AF36-90E7C83D8156}" type="slidenum">
              <a:rPr lang="en-US" smtClean="0"/>
              <a:t>‹#›</a:t>
            </a:fld>
            <a:endParaRPr lang="en-US"/>
          </a:p>
        </p:txBody>
      </p:sp>
    </p:spTree>
    <p:extLst>
      <p:ext uri="{BB962C8B-B14F-4D97-AF65-F5344CB8AC3E}">
        <p14:creationId xmlns:p14="http://schemas.microsoft.com/office/powerpoint/2010/main" val="1016514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9A3C74-D5E8-40CF-884D-E02A3153811B}" type="datetimeFigureOut">
              <a:rPr lang="en-US" smtClean="0"/>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E4D22-4F07-4E23-AF36-90E7C83D8156}" type="slidenum">
              <a:rPr lang="en-US" smtClean="0"/>
              <a:t>‹#›</a:t>
            </a:fld>
            <a:endParaRPr lang="en-US"/>
          </a:p>
        </p:txBody>
      </p:sp>
    </p:spTree>
    <p:extLst>
      <p:ext uri="{BB962C8B-B14F-4D97-AF65-F5344CB8AC3E}">
        <p14:creationId xmlns:p14="http://schemas.microsoft.com/office/powerpoint/2010/main" val="2082831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9A3C74-D5E8-40CF-884D-E02A3153811B}" type="datetimeFigureOut">
              <a:rPr lang="en-US" smtClean="0"/>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E4D22-4F07-4E23-AF36-90E7C83D8156}" type="slidenum">
              <a:rPr lang="en-US" smtClean="0"/>
              <a:t>‹#›</a:t>
            </a:fld>
            <a:endParaRPr lang="en-US"/>
          </a:p>
        </p:txBody>
      </p:sp>
    </p:spTree>
    <p:extLst>
      <p:ext uri="{BB962C8B-B14F-4D97-AF65-F5344CB8AC3E}">
        <p14:creationId xmlns:p14="http://schemas.microsoft.com/office/powerpoint/2010/main" val="1636841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9A3C74-D5E8-40CF-884D-E02A3153811B}" type="datetimeFigureOut">
              <a:rPr lang="en-US" smtClean="0"/>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E4D22-4F07-4E23-AF36-90E7C83D8156}" type="slidenum">
              <a:rPr lang="en-US" smtClean="0"/>
              <a:t>‹#›</a:t>
            </a:fld>
            <a:endParaRPr lang="en-US"/>
          </a:p>
        </p:txBody>
      </p:sp>
    </p:spTree>
    <p:extLst>
      <p:ext uri="{BB962C8B-B14F-4D97-AF65-F5344CB8AC3E}">
        <p14:creationId xmlns:p14="http://schemas.microsoft.com/office/powerpoint/2010/main" val="3473086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29A3C74-D5E8-40CF-884D-E02A3153811B}" type="datetimeFigureOut">
              <a:rPr lang="en-US" smtClean="0"/>
              <a:t>3/31/2024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1E4D22-4F07-4E23-AF36-90E7C83D8156}" type="slidenum">
              <a:rPr lang="en-US" smtClean="0"/>
              <a:t>‹#›</a:t>
            </a:fld>
            <a:endParaRPr lang="en-US"/>
          </a:p>
        </p:txBody>
      </p:sp>
    </p:spTree>
    <p:extLst>
      <p:ext uri="{BB962C8B-B14F-4D97-AF65-F5344CB8AC3E}">
        <p14:creationId xmlns:p14="http://schemas.microsoft.com/office/powerpoint/2010/main" val="1904777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29A3C74-D5E8-40CF-884D-E02A3153811B}" type="datetimeFigureOut">
              <a:rPr lang="en-US" smtClean="0"/>
              <a:t>3/31/2024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1E4D22-4F07-4E23-AF36-90E7C83D8156}" type="slidenum">
              <a:rPr lang="en-US" smtClean="0"/>
              <a:t>‹#›</a:t>
            </a:fld>
            <a:endParaRPr lang="en-US"/>
          </a:p>
        </p:txBody>
      </p:sp>
    </p:spTree>
    <p:extLst>
      <p:ext uri="{BB962C8B-B14F-4D97-AF65-F5344CB8AC3E}">
        <p14:creationId xmlns:p14="http://schemas.microsoft.com/office/powerpoint/2010/main" val="3436303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9A3C74-D5E8-40CF-884D-E02A3153811B}" type="datetimeFigureOut">
              <a:rPr lang="en-US" smtClean="0"/>
              <a:t>3/31/2024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1E4D22-4F07-4E23-AF36-90E7C83D8156}" type="slidenum">
              <a:rPr lang="en-US" smtClean="0"/>
              <a:t>‹#›</a:t>
            </a:fld>
            <a:endParaRPr lang="en-US"/>
          </a:p>
        </p:txBody>
      </p:sp>
    </p:spTree>
    <p:extLst>
      <p:ext uri="{BB962C8B-B14F-4D97-AF65-F5344CB8AC3E}">
        <p14:creationId xmlns:p14="http://schemas.microsoft.com/office/powerpoint/2010/main" val="1442352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9A3C74-D5E8-40CF-884D-E02A3153811B}" type="datetimeFigureOut">
              <a:rPr lang="en-US" smtClean="0"/>
              <a:t>3/31/2024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1E4D22-4F07-4E23-AF36-90E7C83D8156}" type="slidenum">
              <a:rPr lang="en-US" smtClean="0"/>
              <a:t>‹#›</a:t>
            </a:fld>
            <a:endParaRPr lang="en-US"/>
          </a:p>
        </p:txBody>
      </p:sp>
    </p:spTree>
    <p:extLst>
      <p:ext uri="{BB962C8B-B14F-4D97-AF65-F5344CB8AC3E}">
        <p14:creationId xmlns:p14="http://schemas.microsoft.com/office/powerpoint/2010/main" val="581227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29A3C74-D5E8-40CF-884D-E02A3153811B}" type="datetimeFigureOut">
              <a:rPr lang="en-US" smtClean="0"/>
              <a:t>3/31/2024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1E4D22-4F07-4E23-AF36-90E7C83D8156}" type="slidenum">
              <a:rPr lang="en-US" smtClean="0"/>
              <a:t>‹#›</a:t>
            </a:fld>
            <a:endParaRPr lang="en-US"/>
          </a:p>
        </p:txBody>
      </p:sp>
    </p:spTree>
    <p:extLst>
      <p:ext uri="{BB962C8B-B14F-4D97-AF65-F5344CB8AC3E}">
        <p14:creationId xmlns:p14="http://schemas.microsoft.com/office/powerpoint/2010/main" val="3027519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29A3C74-D5E8-40CF-884D-E02A3153811B}" type="datetimeFigureOut">
              <a:rPr lang="en-US" smtClean="0"/>
              <a:t>3/31/2024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1E4D22-4F07-4E23-AF36-90E7C83D8156}" type="slidenum">
              <a:rPr lang="en-US" smtClean="0"/>
              <a:t>‹#›</a:t>
            </a:fld>
            <a:endParaRPr lang="en-US"/>
          </a:p>
        </p:txBody>
      </p:sp>
    </p:spTree>
    <p:extLst>
      <p:ext uri="{BB962C8B-B14F-4D97-AF65-F5344CB8AC3E}">
        <p14:creationId xmlns:p14="http://schemas.microsoft.com/office/powerpoint/2010/main" val="198621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9A3C74-D5E8-40CF-884D-E02A3153811B}" type="datetimeFigureOut">
              <a:rPr lang="en-US" smtClean="0"/>
              <a:t>3/31/2024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1E4D22-4F07-4E23-AF36-90E7C83D8156}" type="slidenum">
              <a:rPr lang="en-US" smtClean="0"/>
              <a:t>‹#›</a:t>
            </a:fld>
            <a:endParaRPr lang="en-US"/>
          </a:p>
        </p:txBody>
      </p:sp>
    </p:spTree>
    <p:extLst>
      <p:ext uri="{BB962C8B-B14F-4D97-AF65-F5344CB8AC3E}">
        <p14:creationId xmlns:p14="http://schemas.microsoft.com/office/powerpoint/2010/main" val="31313341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Operating Systems</a:t>
            </a:r>
            <a:br>
              <a:rPr lang="en-US" dirty="0" smtClean="0"/>
            </a:br>
            <a:r>
              <a:rPr lang="en-US" dirty="0" smtClean="0"/>
              <a:t>Lecture - 7</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23098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6597"/>
          </a:xfrm>
        </p:spPr>
        <p:txBody>
          <a:bodyPr>
            <a:normAutofit fontScale="90000"/>
          </a:bodyPr>
          <a:lstStyle/>
          <a:p>
            <a:r>
              <a:rPr lang="en-US" dirty="0" smtClean="0">
                <a:solidFill>
                  <a:srgbClr val="FF0000"/>
                </a:solidFill>
              </a:rPr>
              <a:t>Preemptive and Non-Preemptive Scheduling (Continue..)</a:t>
            </a:r>
            <a:endParaRPr lang="en-US" dirty="0"/>
          </a:p>
        </p:txBody>
      </p:sp>
      <p:sp>
        <p:nvSpPr>
          <p:cNvPr id="3" name="Content Placeholder 2"/>
          <p:cNvSpPr>
            <a:spLocks noGrp="1"/>
          </p:cNvSpPr>
          <p:nvPr>
            <p:ph idx="1"/>
          </p:nvPr>
        </p:nvSpPr>
        <p:spPr>
          <a:xfrm>
            <a:off x="838200" y="1510748"/>
            <a:ext cx="10515600" cy="4666215"/>
          </a:xfrm>
        </p:spPr>
        <p:txBody>
          <a:bodyPr/>
          <a:lstStyle/>
          <a:p>
            <a:r>
              <a:rPr lang="en-US" dirty="0"/>
              <a:t>Preemptive scheduling incurs a cost. </a:t>
            </a:r>
            <a:endParaRPr lang="en-US" dirty="0" smtClean="0"/>
          </a:p>
          <a:p>
            <a:r>
              <a:rPr lang="en-US" dirty="0" smtClean="0"/>
              <a:t>Consider </a:t>
            </a:r>
            <a:r>
              <a:rPr lang="en-US" dirty="0"/>
              <a:t>the case of two processes sharing data. One may be in the midst of updating the data when it is preempted and the second process is run. </a:t>
            </a:r>
            <a:endParaRPr lang="en-US" dirty="0" smtClean="0"/>
          </a:p>
          <a:p>
            <a:r>
              <a:rPr lang="en-US" dirty="0" smtClean="0"/>
              <a:t>The </a:t>
            </a:r>
            <a:r>
              <a:rPr lang="en-US" dirty="0"/>
              <a:t>second process may try to read the data, which are currently in an inconsistent state. </a:t>
            </a:r>
            <a:endParaRPr lang="en-US" dirty="0" smtClean="0"/>
          </a:p>
          <a:p>
            <a:r>
              <a:rPr lang="en-US" dirty="0" smtClean="0"/>
              <a:t>New </a:t>
            </a:r>
            <a:r>
              <a:rPr lang="en-US" dirty="0"/>
              <a:t>mechanisms are needed to coordinate access to shared data. </a:t>
            </a:r>
          </a:p>
        </p:txBody>
      </p:sp>
    </p:spTree>
    <p:extLst>
      <p:ext uri="{BB962C8B-B14F-4D97-AF65-F5344CB8AC3E}">
        <p14:creationId xmlns:p14="http://schemas.microsoft.com/office/powerpoint/2010/main" val="4088894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5536"/>
          </a:xfrm>
        </p:spPr>
        <p:txBody>
          <a:bodyPr>
            <a:normAutofit fontScale="90000"/>
          </a:bodyPr>
          <a:lstStyle/>
          <a:p>
            <a:r>
              <a:rPr lang="en-US" dirty="0" smtClean="0">
                <a:solidFill>
                  <a:srgbClr val="FF0000"/>
                </a:solidFill>
              </a:rPr>
              <a:t>Scheduling Criteria</a:t>
            </a:r>
            <a:endParaRPr lang="en-US" dirty="0"/>
          </a:p>
        </p:txBody>
      </p:sp>
      <p:sp>
        <p:nvSpPr>
          <p:cNvPr id="3" name="Content Placeholder 2"/>
          <p:cNvSpPr>
            <a:spLocks noGrp="1"/>
          </p:cNvSpPr>
          <p:nvPr>
            <p:ph idx="1"/>
          </p:nvPr>
        </p:nvSpPr>
        <p:spPr>
          <a:xfrm>
            <a:off x="838200" y="1086678"/>
            <a:ext cx="10515600" cy="5618922"/>
          </a:xfrm>
        </p:spPr>
        <p:txBody>
          <a:bodyPr>
            <a:normAutofit fontScale="85000" lnSpcReduction="20000"/>
          </a:bodyPr>
          <a:lstStyle/>
          <a:p>
            <a:pPr marL="0" indent="0">
              <a:buNone/>
            </a:pPr>
            <a:r>
              <a:rPr lang="en-US" dirty="0"/>
              <a:t>The scheduling criteria include</a:t>
            </a:r>
            <a:r>
              <a:rPr lang="en-US" dirty="0" smtClean="0"/>
              <a:t>:</a:t>
            </a:r>
          </a:p>
          <a:p>
            <a:r>
              <a:rPr lang="en-US" b="1" u="sng" dirty="0"/>
              <a:t>CPU utilization</a:t>
            </a:r>
            <a:r>
              <a:rPr lang="en-US" dirty="0"/>
              <a:t>: We want to keep CPU as busy as possible. In a real system it should range from 40 percent (for a lightly loaded system) to 90 percent (for a heavily used system</a:t>
            </a:r>
            <a:r>
              <a:rPr lang="en-US" dirty="0" smtClean="0"/>
              <a:t>)</a:t>
            </a:r>
          </a:p>
          <a:p>
            <a:r>
              <a:rPr lang="en-US" b="1" u="sng" dirty="0"/>
              <a:t>Throughput</a:t>
            </a:r>
            <a:r>
              <a:rPr lang="en-US" dirty="0"/>
              <a:t>: If CPU is busy executing processes then work is being done. One measure of work is the number of processes completed per time, called, throughput. We want to maximize the throughput</a:t>
            </a:r>
            <a:r>
              <a:rPr lang="en-US" dirty="0" smtClean="0"/>
              <a:t>.</a:t>
            </a:r>
          </a:p>
          <a:p>
            <a:r>
              <a:rPr lang="en-US" b="1" u="sng" dirty="0"/>
              <a:t>Turnaround time</a:t>
            </a:r>
            <a:r>
              <a:rPr lang="en-US" dirty="0"/>
              <a:t>: The interval from the time of submission to the time of completion is the turnaround time. Turnaround time is the sum of the periods spent waiting to get into memory, waiting in the ready queue, executing on the CPU and doing I/O. We want to minimize the turnaround </a:t>
            </a:r>
            <a:r>
              <a:rPr lang="en-US" dirty="0" smtClean="0"/>
              <a:t>time.</a:t>
            </a:r>
          </a:p>
          <a:p>
            <a:r>
              <a:rPr lang="en-US" b="1" u="sng" dirty="0"/>
              <a:t>Waiting time</a:t>
            </a:r>
            <a:r>
              <a:rPr lang="en-US" dirty="0"/>
              <a:t>: Waiting time is the time spent waiting in the ready queue. We want to minimize the waiting time to increase CPU efficiency</a:t>
            </a:r>
            <a:r>
              <a:rPr lang="en-US" dirty="0" smtClean="0"/>
              <a:t>.</a:t>
            </a:r>
          </a:p>
          <a:p>
            <a:r>
              <a:rPr lang="en-US" b="1" u="sng" dirty="0"/>
              <a:t>Response time</a:t>
            </a:r>
            <a:r>
              <a:rPr lang="en-US" dirty="0"/>
              <a:t>: It is the time from the submission of a request until the first response is produced. Thus response time is the amount of time it takes to start responding but not the time it takes to output that response. Response time should be minimized</a:t>
            </a:r>
            <a:r>
              <a:rPr lang="en-US" dirty="0" smtClean="0"/>
              <a:t>.</a:t>
            </a:r>
            <a:endParaRPr lang="en-US" dirty="0"/>
          </a:p>
        </p:txBody>
      </p:sp>
    </p:spTree>
    <p:extLst>
      <p:ext uri="{BB962C8B-B14F-4D97-AF65-F5344CB8AC3E}">
        <p14:creationId xmlns:p14="http://schemas.microsoft.com/office/powerpoint/2010/main" val="38795760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8701"/>
            <a:ext cx="10515600" cy="615536"/>
          </a:xfrm>
        </p:spPr>
        <p:txBody>
          <a:bodyPr>
            <a:normAutofit fontScale="90000"/>
          </a:bodyPr>
          <a:lstStyle/>
          <a:p>
            <a:r>
              <a:rPr lang="en-US" dirty="0" smtClean="0">
                <a:solidFill>
                  <a:srgbClr val="FF0000"/>
                </a:solidFill>
              </a:rPr>
              <a:t>Scheduling Algorithms</a:t>
            </a:r>
            <a:endParaRPr lang="en-US" dirty="0"/>
          </a:p>
        </p:txBody>
      </p:sp>
      <p:sp>
        <p:nvSpPr>
          <p:cNvPr id="3" name="Content Placeholder 2"/>
          <p:cNvSpPr>
            <a:spLocks noGrp="1"/>
          </p:cNvSpPr>
          <p:nvPr>
            <p:ph idx="1"/>
          </p:nvPr>
        </p:nvSpPr>
        <p:spPr>
          <a:xfrm>
            <a:off x="838200" y="910740"/>
            <a:ext cx="10515600" cy="1020418"/>
          </a:xfrm>
        </p:spPr>
        <p:txBody>
          <a:bodyPr>
            <a:normAutofit fontScale="92500" lnSpcReduction="20000"/>
          </a:bodyPr>
          <a:lstStyle/>
          <a:p>
            <a:pPr marL="0" indent="0">
              <a:buNone/>
            </a:pPr>
            <a:r>
              <a:rPr lang="en-US" dirty="0"/>
              <a:t>We will now discuss some of the commonly used short-term scheduling algorithms. Some of these algorithms are suited well for batch systems and others for time-sharing systems. Here are the algorithms we will discuss</a:t>
            </a:r>
            <a:r>
              <a:rPr lang="en-US" dirty="0" smtClean="0"/>
              <a: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961870031"/>
              </p:ext>
            </p:extLst>
          </p:nvPr>
        </p:nvGraphicFramePr>
        <p:xfrm>
          <a:off x="1775792" y="1931158"/>
          <a:ext cx="7726017" cy="4863040"/>
        </p:xfrm>
        <a:graphic>
          <a:graphicData uri="http://schemas.openxmlformats.org/drawingml/2006/table">
            <a:tbl>
              <a:tblPr>
                <a:tableStyleId>{5C22544A-7EE6-4342-B048-85BDC9FD1C3A}</a:tableStyleId>
              </a:tblPr>
              <a:tblGrid>
                <a:gridCol w="4234057">
                  <a:extLst>
                    <a:ext uri="{9D8B030D-6E8A-4147-A177-3AD203B41FA5}">
                      <a16:colId xmlns:a16="http://schemas.microsoft.com/office/drawing/2014/main" val="3899175019"/>
                    </a:ext>
                  </a:extLst>
                </a:gridCol>
                <a:gridCol w="3491960">
                  <a:extLst>
                    <a:ext uri="{9D8B030D-6E8A-4147-A177-3AD203B41FA5}">
                      <a16:colId xmlns:a16="http://schemas.microsoft.com/office/drawing/2014/main" val="4178012201"/>
                    </a:ext>
                  </a:extLst>
                </a:gridCol>
              </a:tblGrid>
              <a:tr h="606160">
                <a:tc>
                  <a:txBody>
                    <a:bodyPr/>
                    <a:lstStyle/>
                    <a:p>
                      <a:pPr marL="0" lvl="0" indent="0">
                        <a:buFont typeface="+mj-lt"/>
                        <a:buNone/>
                      </a:pPr>
                      <a:r>
                        <a:rPr lang="en-US" dirty="0" smtClean="0"/>
                        <a:t>1. First-Come-First-Served (FCFS) Scheduling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smtClean="0">
                          <a:solidFill>
                            <a:srgbClr val="FF0000"/>
                          </a:solidFill>
                          <a:sym typeface="Wingdings 2" panose="05020102010507070707" pitchFamily="18" charset="2"/>
                        </a:rPr>
                        <a:t></a:t>
                      </a:r>
                      <a:endParaRPr lang="en-US" sz="3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10273075"/>
                  </a:ext>
                </a:extLst>
              </a:tr>
              <a:tr h="606160">
                <a:tc>
                  <a:txBody>
                    <a:bodyPr/>
                    <a:lstStyle/>
                    <a:p>
                      <a:pPr marL="0" lvl="0" indent="0">
                        <a:buFont typeface="+mj-lt"/>
                        <a:buNone/>
                      </a:pPr>
                      <a:r>
                        <a:rPr lang="en-US" dirty="0" smtClean="0"/>
                        <a:t>2. Shorted Job First (SJF) Scheduling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smtClean="0">
                          <a:ln>
                            <a:noFill/>
                          </a:ln>
                          <a:solidFill>
                            <a:srgbClr val="FF0000"/>
                          </a:solidFill>
                          <a:effectLst/>
                          <a:uLnTx/>
                          <a:uFillTx/>
                          <a:latin typeface="Calibri" panose="020F0502020204030204"/>
                          <a:ea typeface="+mn-ea"/>
                          <a:cs typeface="+mn-cs"/>
                          <a:sym typeface="Wingdings 2" panose="05020102010507070707" pitchFamily="18" charset="2"/>
                        </a:rPr>
                        <a:t></a:t>
                      </a:r>
                      <a:endParaRPr kumimoji="0" lang="en-US" sz="3200" b="0" i="0" u="none" strike="noStrike" kern="1200" cap="none" spc="0" normalizeH="0" baseline="0" noProof="0" dirty="0">
                        <a:ln>
                          <a:noFill/>
                        </a:ln>
                        <a:solidFill>
                          <a:srgbClr val="FF0000"/>
                        </a:solidFill>
                        <a:effectLst/>
                        <a:uLnTx/>
                        <a:uFillTx/>
                        <a:latin typeface="Calibri" panose="020F0502020204030204"/>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13660503"/>
                  </a:ext>
                </a:extLst>
              </a:tr>
              <a:tr h="606160">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dirty="0" smtClean="0"/>
                        <a:t>3. Shortest Remaining Time First (SRTF) Scheduling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smtClean="0">
                          <a:ln>
                            <a:noFill/>
                          </a:ln>
                          <a:solidFill>
                            <a:srgbClr val="FF0000"/>
                          </a:solidFill>
                          <a:effectLst/>
                          <a:uLnTx/>
                          <a:uFillTx/>
                          <a:latin typeface="Calibri" panose="020F0502020204030204"/>
                          <a:ea typeface="+mn-ea"/>
                          <a:cs typeface="+mn-cs"/>
                          <a:sym typeface="Wingdings 2" panose="05020102010507070707" pitchFamily="18" charset="2"/>
                        </a:rPr>
                        <a:t></a:t>
                      </a:r>
                      <a:endParaRPr kumimoji="0" lang="en-US" sz="3200" b="0" i="0" u="none" strike="noStrike" kern="1200" cap="none" spc="0" normalizeH="0" baseline="0" noProof="0" dirty="0">
                        <a:ln>
                          <a:noFill/>
                        </a:ln>
                        <a:solidFill>
                          <a:srgbClr val="FF0000"/>
                        </a:solidFill>
                        <a:effectLst/>
                        <a:uLnTx/>
                        <a:uFillTx/>
                        <a:latin typeface="Calibri" panose="020F0502020204030204"/>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40553543"/>
                  </a:ext>
                </a:extLst>
              </a:tr>
              <a:tr h="606160">
                <a:tc>
                  <a:txBody>
                    <a:bodyPr/>
                    <a:lstStyle/>
                    <a:p>
                      <a:pPr marL="0" lvl="0" indent="0">
                        <a:buFont typeface="+mj-lt"/>
                        <a:buNone/>
                      </a:pPr>
                      <a:r>
                        <a:rPr lang="en-US" dirty="0" smtClean="0"/>
                        <a:t>4. Priority Scheduling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smtClean="0">
                          <a:ln>
                            <a:noFill/>
                          </a:ln>
                          <a:solidFill>
                            <a:srgbClr val="FF0000"/>
                          </a:solidFill>
                          <a:effectLst/>
                          <a:uLnTx/>
                          <a:uFillTx/>
                          <a:latin typeface="Calibri" panose="020F0502020204030204"/>
                          <a:ea typeface="+mn-ea"/>
                          <a:cs typeface="+mn-cs"/>
                          <a:sym typeface="Wingdings 2" panose="05020102010507070707" pitchFamily="18" charset="2"/>
                        </a:rPr>
                        <a:t></a:t>
                      </a:r>
                      <a:endParaRPr kumimoji="0" lang="en-US" sz="3200" b="0" i="0" u="none" strike="noStrike" kern="1200" cap="none" spc="0" normalizeH="0" baseline="0" noProof="0" dirty="0">
                        <a:ln>
                          <a:noFill/>
                        </a:ln>
                        <a:solidFill>
                          <a:srgbClr val="FF0000"/>
                        </a:solidFill>
                        <a:effectLst/>
                        <a:uLnTx/>
                        <a:uFillTx/>
                        <a:latin typeface="Calibri" panose="020F0502020204030204"/>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70036851"/>
                  </a:ext>
                </a:extLst>
              </a:tr>
              <a:tr h="606160">
                <a:tc>
                  <a:txBody>
                    <a:bodyPr/>
                    <a:lstStyle/>
                    <a:p>
                      <a:pPr marL="0" lvl="0" indent="0">
                        <a:buFont typeface="+mj-lt"/>
                        <a:buNone/>
                      </a:pPr>
                      <a:r>
                        <a:rPr lang="en-US" dirty="0" smtClean="0"/>
                        <a:t>5. Round-Robin Scheduling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smtClean="0">
                          <a:ln>
                            <a:noFill/>
                          </a:ln>
                          <a:solidFill>
                            <a:srgbClr val="FF0000"/>
                          </a:solidFill>
                          <a:effectLst/>
                          <a:uLnTx/>
                          <a:uFillTx/>
                          <a:latin typeface="Calibri" panose="020F0502020204030204"/>
                          <a:ea typeface="+mn-ea"/>
                          <a:cs typeface="+mn-cs"/>
                          <a:sym typeface="Wingdings 2" panose="05020102010507070707" pitchFamily="18" charset="2"/>
                        </a:rPr>
                        <a:t></a:t>
                      </a:r>
                      <a:endParaRPr kumimoji="0" lang="en-US" sz="3200" b="0" i="0" u="none" strike="noStrike" kern="1200" cap="none" spc="0" normalizeH="0" baseline="0" noProof="0" dirty="0">
                        <a:ln>
                          <a:noFill/>
                        </a:ln>
                        <a:solidFill>
                          <a:srgbClr val="FF0000"/>
                        </a:solidFill>
                        <a:effectLst/>
                        <a:uLnTx/>
                        <a:uFillTx/>
                        <a:latin typeface="Calibri" panose="020F0502020204030204"/>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67533195"/>
                  </a:ext>
                </a:extLst>
              </a:tr>
              <a:tr h="606160">
                <a:tc>
                  <a:txBody>
                    <a:bodyPr/>
                    <a:lstStyle/>
                    <a:p>
                      <a:pPr marL="0" lvl="0" indent="0">
                        <a:buFont typeface="+mj-lt"/>
                        <a:buNone/>
                      </a:pPr>
                      <a:r>
                        <a:rPr lang="en-US" dirty="0" smtClean="0"/>
                        <a:t>6. Multilevel Queues Scheduling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srgbClr val="FF0000"/>
                          </a:solidFill>
                          <a:effectLst/>
                          <a:uLnTx/>
                          <a:uFillTx/>
                          <a:latin typeface="Calibri" panose="020F0502020204030204"/>
                          <a:ea typeface="+mn-ea"/>
                          <a:cs typeface="+mn-cs"/>
                          <a:sym typeface="Wingdings 2" panose="05020102010507070707" pitchFamily="18" charset="2"/>
                        </a:rPr>
                        <a:t></a:t>
                      </a:r>
                      <a:endParaRPr kumimoji="0" lang="en-US" sz="3200" b="0" i="0" u="none" strike="noStrike" kern="1200" cap="none" spc="0" normalizeH="0" baseline="0" noProof="0" dirty="0">
                        <a:ln>
                          <a:noFill/>
                        </a:ln>
                        <a:solidFill>
                          <a:srgbClr val="FF0000"/>
                        </a:solidFill>
                        <a:effectLst/>
                        <a:uLnTx/>
                        <a:uFillTx/>
                        <a:latin typeface="Calibri" panose="020F0502020204030204"/>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04252190"/>
                  </a:ext>
                </a:extLst>
              </a:tr>
              <a:tr h="542236">
                <a:tc>
                  <a:txBody>
                    <a:bodyPr/>
                    <a:lstStyle/>
                    <a:p>
                      <a:pPr marL="0" lvl="0" indent="0">
                        <a:buFont typeface="+mj-lt"/>
                        <a:buNone/>
                      </a:pPr>
                      <a:r>
                        <a:rPr lang="en-US" dirty="0" smtClean="0"/>
                        <a:t>7. Multilevel Feedback Queues Scheduling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smtClean="0">
                          <a:sym typeface="Wingdings 2" panose="05020102010507070707" pitchFamily="18" charset="2"/>
                        </a:rPr>
                        <a:t></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02865835"/>
                  </a:ext>
                </a:extLst>
              </a:tr>
              <a:tr h="5422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8.</a:t>
                      </a:r>
                      <a:r>
                        <a:rPr lang="en-US" baseline="0" dirty="0" smtClean="0"/>
                        <a:t> </a:t>
                      </a:r>
                      <a:r>
                        <a:rPr lang="en-US" dirty="0" smtClean="0"/>
                        <a:t>UNIX System V Scheduling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dirty="0" smtClean="0">
                          <a:sym typeface="Wingdings 2" panose="05020102010507070707" pitchFamily="18" charset="2"/>
                        </a:rPr>
                        <a:t></a:t>
                      </a:r>
                      <a:endParaRPr lang="en-US" sz="18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5491488"/>
                  </a:ext>
                </a:extLst>
              </a:tr>
            </a:tbl>
          </a:graphicData>
        </a:graphic>
      </p:graphicFrame>
    </p:spTree>
    <p:extLst>
      <p:ext uri="{BB962C8B-B14F-4D97-AF65-F5344CB8AC3E}">
        <p14:creationId xmlns:p14="http://schemas.microsoft.com/office/powerpoint/2010/main" val="622935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5536"/>
          </a:xfrm>
        </p:spPr>
        <p:txBody>
          <a:bodyPr>
            <a:normAutofit fontScale="90000"/>
          </a:bodyPr>
          <a:lstStyle/>
          <a:p>
            <a:r>
              <a:rPr lang="en-US" dirty="0">
                <a:solidFill>
                  <a:srgbClr val="FF0000"/>
                </a:solidFill>
              </a:rPr>
              <a:t>First-Come, First-Served (FCFS) </a:t>
            </a:r>
            <a:r>
              <a:rPr lang="en-US" dirty="0" smtClean="0">
                <a:solidFill>
                  <a:srgbClr val="FF0000"/>
                </a:solidFill>
              </a:rPr>
              <a:t>Scheduling</a:t>
            </a:r>
            <a:endParaRPr lang="en-US" dirty="0">
              <a:solidFill>
                <a:srgbClr val="FF0000"/>
              </a:solidFill>
            </a:endParaRPr>
          </a:p>
        </p:txBody>
      </p:sp>
      <p:sp>
        <p:nvSpPr>
          <p:cNvPr id="3" name="Content Placeholder 2"/>
          <p:cNvSpPr>
            <a:spLocks noGrp="1"/>
          </p:cNvSpPr>
          <p:nvPr>
            <p:ph idx="1"/>
          </p:nvPr>
        </p:nvSpPr>
        <p:spPr>
          <a:xfrm>
            <a:off x="838200" y="1086678"/>
            <a:ext cx="10515600" cy="5618922"/>
          </a:xfrm>
        </p:spPr>
        <p:txBody>
          <a:bodyPr>
            <a:normAutofit lnSpcReduction="10000"/>
          </a:bodyPr>
          <a:lstStyle/>
          <a:p>
            <a:r>
              <a:rPr lang="en-US" dirty="0"/>
              <a:t>The process that requests the CPU first (i.e., enters the ready queue first) is allocated the CPU first. </a:t>
            </a:r>
            <a:endParaRPr lang="en-US" dirty="0" smtClean="0"/>
          </a:p>
          <a:p>
            <a:r>
              <a:rPr lang="en-US" dirty="0" smtClean="0"/>
              <a:t>The </a:t>
            </a:r>
            <a:r>
              <a:rPr lang="en-US" dirty="0"/>
              <a:t>implementation of an FCFS policy is managed with a FIFO queue. </a:t>
            </a:r>
            <a:endParaRPr lang="en-US" dirty="0" smtClean="0"/>
          </a:p>
          <a:p>
            <a:r>
              <a:rPr lang="en-US" dirty="0"/>
              <a:t>W</a:t>
            </a:r>
            <a:r>
              <a:rPr lang="en-US" dirty="0" smtClean="0"/>
              <a:t>hen </a:t>
            </a:r>
            <a:r>
              <a:rPr lang="en-US" dirty="0"/>
              <a:t>a process enters the ready queue, its PCB is linked onto the tail of the queue. </a:t>
            </a:r>
            <a:endParaRPr lang="en-US" dirty="0" smtClean="0"/>
          </a:p>
          <a:p>
            <a:r>
              <a:rPr lang="en-US" dirty="0" smtClean="0"/>
              <a:t>When </a:t>
            </a:r>
            <a:r>
              <a:rPr lang="en-US" dirty="0"/>
              <a:t>CPU is free, it is allocated to the process at the head of the queue. </a:t>
            </a:r>
            <a:endParaRPr lang="en-US" dirty="0" smtClean="0"/>
          </a:p>
          <a:p>
            <a:r>
              <a:rPr lang="en-US" dirty="0" smtClean="0"/>
              <a:t>The </a:t>
            </a:r>
            <a:r>
              <a:rPr lang="en-US" dirty="0"/>
              <a:t>running process is removed from the queue. </a:t>
            </a:r>
            <a:endParaRPr lang="en-US" dirty="0" smtClean="0"/>
          </a:p>
          <a:p>
            <a:r>
              <a:rPr lang="en-US" dirty="0" smtClean="0"/>
              <a:t>The </a:t>
            </a:r>
            <a:r>
              <a:rPr lang="en-US" dirty="0"/>
              <a:t>average waiting time under FCFS policy is not minimal and may vary substantially if the process CPU-burst times vary greatly. </a:t>
            </a:r>
            <a:endParaRPr lang="en-US" dirty="0" smtClean="0"/>
          </a:p>
          <a:p>
            <a:r>
              <a:rPr lang="en-US" dirty="0" smtClean="0"/>
              <a:t>FCFS </a:t>
            </a:r>
            <a:r>
              <a:rPr lang="en-US" dirty="0"/>
              <a:t>is a </a:t>
            </a:r>
            <a:r>
              <a:rPr lang="en-US" dirty="0" smtClean="0"/>
              <a:t>non-preemptive </a:t>
            </a:r>
            <a:r>
              <a:rPr lang="en-US" dirty="0"/>
              <a:t>scheduling algorithm.</a:t>
            </a:r>
            <a:br>
              <a:rPr lang="en-US" dirty="0"/>
            </a:br>
            <a:r>
              <a:rPr lang="en-US" dirty="0"/>
              <a:t/>
            </a:r>
            <a:br>
              <a:rPr lang="en-US" dirty="0"/>
            </a:br>
            <a:endParaRPr lang="en-US" dirty="0"/>
          </a:p>
        </p:txBody>
      </p:sp>
    </p:spTree>
    <p:extLst>
      <p:ext uri="{BB962C8B-B14F-4D97-AF65-F5344CB8AC3E}">
        <p14:creationId xmlns:p14="http://schemas.microsoft.com/office/powerpoint/2010/main" val="36751823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5536"/>
          </a:xfrm>
        </p:spPr>
        <p:txBody>
          <a:bodyPr>
            <a:normAutofit fontScale="90000"/>
          </a:bodyPr>
          <a:lstStyle/>
          <a:p>
            <a:r>
              <a:rPr lang="en-US" dirty="0">
                <a:solidFill>
                  <a:srgbClr val="FF0000"/>
                </a:solidFill>
              </a:rPr>
              <a:t>First-Come, First-Served (FCFS) </a:t>
            </a:r>
            <a:r>
              <a:rPr lang="en-US" dirty="0" smtClean="0">
                <a:solidFill>
                  <a:srgbClr val="FF0000"/>
                </a:solidFill>
              </a:rPr>
              <a:t>Scheduling (Continue..)</a:t>
            </a:r>
            <a:endParaRPr lang="en-US" dirty="0">
              <a:solidFill>
                <a:srgbClr val="FF0000"/>
              </a:solidFill>
            </a:endParaRPr>
          </a:p>
        </p:txBody>
      </p:sp>
      <p:sp>
        <p:nvSpPr>
          <p:cNvPr id="3" name="Content Placeholder 2"/>
          <p:cNvSpPr>
            <a:spLocks noGrp="1"/>
          </p:cNvSpPr>
          <p:nvPr>
            <p:ph idx="1"/>
          </p:nvPr>
        </p:nvSpPr>
        <p:spPr>
          <a:xfrm>
            <a:off x="838200" y="1219200"/>
            <a:ext cx="10515600" cy="5486400"/>
          </a:xfrm>
        </p:spPr>
        <p:txBody>
          <a:bodyPr>
            <a:normAutofit/>
          </a:bodyPr>
          <a:lstStyle/>
          <a:p>
            <a:r>
              <a:rPr lang="en-US" dirty="0"/>
              <a:t>The process that requests the CPU first (i.e., enters the ready queue first) is allocated the CPU first. </a:t>
            </a:r>
            <a:endParaRPr lang="en-US" dirty="0" smtClean="0"/>
          </a:p>
          <a:p>
            <a:r>
              <a:rPr lang="en-US" dirty="0" smtClean="0"/>
              <a:t>The </a:t>
            </a:r>
            <a:r>
              <a:rPr lang="en-US" dirty="0"/>
              <a:t>implementation of an FCFS policy is managed with a FIFO queue. </a:t>
            </a:r>
            <a:endParaRPr lang="en-US" dirty="0" smtClean="0"/>
          </a:p>
          <a:p>
            <a:r>
              <a:rPr lang="en-US" dirty="0"/>
              <a:t>W</a:t>
            </a:r>
            <a:r>
              <a:rPr lang="en-US" dirty="0" smtClean="0"/>
              <a:t>hen </a:t>
            </a:r>
            <a:r>
              <a:rPr lang="en-US" dirty="0"/>
              <a:t>a process enters the ready queue, its PCB is linked onto the tail of the queue. </a:t>
            </a:r>
            <a:endParaRPr lang="en-US" dirty="0" smtClean="0"/>
          </a:p>
          <a:p>
            <a:r>
              <a:rPr lang="en-US" dirty="0" smtClean="0"/>
              <a:t>When </a:t>
            </a:r>
            <a:r>
              <a:rPr lang="en-US" dirty="0"/>
              <a:t>CPU is free, it is allocated to the process at the head of the queue. </a:t>
            </a:r>
            <a:endParaRPr lang="en-US" dirty="0" smtClean="0"/>
          </a:p>
          <a:p>
            <a:r>
              <a:rPr lang="en-US" dirty="0" smtClean="0"/>
              <a:t>The </a:t>
            </a:r>
            <a:r>
              <a:rPr lang="en-US" dirty="0"/>
              <a:t>running process is removed from the queue. </a:t>
            </a:r>
            <a:endParaRPr lang="en-US" dirty="0" smtClean="0"/>
          </a:p>
          <a:p>
            <a:r>
              <a:rPr lang="en-US" dirty="0" smtClean="0"/>
              <a:t>The </a:t>
            </a:r>
            <a:r>
              <a:rPr lang="en-US" dirty="0"/>
              <a:t>average waiting time under FCFS policy is not minimal and may vary substantially if the process CPU-burst times vary greatly. </a:t>
            </a:r>
            <a:endParaRPr lang="en-US" dirty="0" smtClean="0"/>
          </a:p>
          <a:p>
            <a:r>
              <a:rPr lang="en-US" dirty="0" smtClean="0"/>
              <a:t>FCFS </a:t>
            </a:r>
            <a:r>
              <a:rPr lang="en-US" dirty="0"/>
              <a:t>is a </a:t>
            </a:r>
            <a:r>
              <a:rPr lang="en-US" dirty="0" smtClean="0"/>
              <a:t>non-preemptive </a:t>
            </a:r>
            <a:r>
              <a:rPr lang="en-US" dirty="0"/>
              <a:t>scheduling algorithm</a:t>
            </a:r>
            <a:r>
              <a:rPr lang="en-US" dirty="0" smtClean="0"/>
              <a:t>.</a:t>
            </a:r>
            <a:endParaRPr lang="en-US" dirty="0"/>
          </a:p>
        </p:txBody>
      </p:sp>
    </p:spTree>
    <p:extLst>
      <p:ext uri="{BB962C8B-B14F-4D97-AF65-F5344CB8AC3E}">
        <p14:creationId xmlns:p14="http://schemas.microsoft.com/office/powerpoint/2010/main" val="23082543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5536"/>
          </a:xfrm>
        </p:spPr>
        <p:txBody>
          <a:bodyPr>
            <a:normAutofit fontScale="90000"/>
          </a:bodyPr>
          <a:lstStyle/>
          <a:p>
            <a:r>
              <a:rPr lang="en-US" dirty="0">
                <a:solidFill>
                  <a:srgbClr val="FF0000"/>
                </a:solidFill>
              </a:rPr>
              <a:t>First-Come, First-Served (FCFS) </a:t>
            </a:r>
            <a:r>
              <a:rPr lang="en-US" dirty="0" smtClean="0">
                <a:solidFill>
                  <a:srgbClr val="FF0000"/>
                </a:solidFill>
              </a:rPr>
              <a:t>Scheduling (Continue..)</a:t>
            </a:r>
            <a:endParaRPr lang="en-US" dirty="0">
              <a:solidFill>
                <a:srgbClr val="FF0000"/>
              </a:solidFill>
            </a:endParaRPr>
          </a:p>
        </p:txBody>
      </p:sp>
      <p:sp>
        <p:nvSpPr>
          <p:cNvPr id="3" name="Content Placeholder 2"/>
          <p:cNvSpPr>
            <a:spLocks noGrp="1"/>
          </p:cNvSpPr>
          <p:nvPr>
            <p:ph idx="1"/>
          </p:nvPr>
        </p:nvSpPr>
        <p:spPr>
          <a:xfrm>
            <a:off x="838200" y="1219200"/>
            <a:ext cx="10515600" cy="5486400"/>
          </a:xfrm>
        </p:spPr>
        <p:txBody>
          <a:bodyPr>
            <a:normAutofit/>
          </a:bodyPr>
          <a:lstStyle/>
          <a:p>
            <a:r>
              <a:rPr lang="en-US" dirty="0"/>
              <a:t>We use the following system state to demonstrate the working of this algorithm. For simplicity, we assume that processes are in the ready queue at time 0</a:t>
            </a:r>
            <a:r>
              <a:rPr lang="en-US" dirty="0" smtClean="0"/>
              <a:t>.</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626784578"/>
              </p:ext>
            </p:extLst>
          </p:nvPr>
        </p:nvGraphicFramePr>
        <p:xfrm>
          <a:off x="2080590" y="2479039"/>
          <a:ext cx="8251688" cy="2000195"/>
        </p:xfrm>
        <a:graphic>
          <a:graphicData uri="http://schemas.openxmlformats.org/drawingml/2006/table">
            <a:tbl>
              <a:tblPr firstRow="1" bandRow="1">
                <a:tableStyleId>{5C22544A-7EE6-4342-B048-85BDC9FD1C3A}</a:tableStyleId>
              </a:tblPr>
              <a:tblGrid>
                <a:gridCol w="4125844">
                  <a:extLst>
                    <a:ext uri="{9D8B030D-6E8A-4147-A177-3AD203B41FA5}">
                      <a16:colId xmlns:a16="http://schemas.microsoft.com/office/drawing/2014/main" val="1177073592"/>
                    </a:ext>
                  </a:extLst>
                </a:gridCol>
                <a:gridCol w="4125844">
                  <a:extLst>
                    <a:ext uri="{9D8B030D-6E8A-4147-A177-3AD203B41FA5}">
                      <a16:colId xmlns:a16="http://schemas.microsoft.com/office/drawing/2014/main" val="3493458935"/>
                    </a:ext>
                  </a:extLst>
                </a:gridCol>
              </a:tblGrid>
              <a:tr h="582581">
                <a:tc>
                  <a:txBody>
                    <a:bodyPr/>
                    <a:lstStyle/>
                    <a:p>
                      <a:pPr algn="ctr"/>
                      <a:r>
                        <a:rPr lang="en-US" sz="2400" b="1" i="0" kern="1200" dirty="0" smtClean="0">
                          <a:solidFill>
                            <a:schemeClr val="lt1"/>
                          </a:solidFill>
                          <a:effectLst/>
                          <a:latin typeface="+mn-lt"/>
                          <a:ea typeface="+mn-ea"/>
                          <a:cs typeface="+mn-cs"/>
                        </a:rPr>
                        <a:t>Process</a:t>
                      </a:r>
                      <a:endParaRPr lang="en-US" sz="2400" dirty="0"/>
                    </a:p>
                  </a:txBody>
                  <a:tcPr/>
                </a:tc>
                <a:tc>
                  <a:txBody>
                    <a:bodyPr/>
                    <a:lstStyle/>
                    <a:p>
                      <a:pPr algn="ctr"/>
                      <a:r>
                        <a:rPr lang="en-US" sz="2400" b="1" i="0" kern="1200" dirty="0" smtClean="0">
                          <a:solidFill>
                            <a:schemeClr val="lt1"/>
                          </a:solidFill>
                          <a:effectLst/>
                          <a:latin typeface="+mn-lt"/>
                          <a:ea typeface="+mn-ea"/>
                          <a:cs typeface="+mn-cs"/>
                        </a:rPr>
                        <a:t>Burst Time</a:t>
                      </a:r>
                      <a:endParaRPr lang="en-US" sz="2400" dirty="0"/>
                    </a:p>
                  </a:txBody>
                  <a:tcPr/>
                </a:tc>
                <a:extLst>
                  <a:ext uri="{0D108BD9-81ED-4DB2-BD59-A6C34878D82A}">
                    <a16:rowId xmlns:a16="http://schemas.microsoft.com/office/drawing/2014/main" val="1846896283"/>
                  </a:ext>
                </a:extLst>
              </a:tr>
              <a:tr h="472538">
                <a:tc>
                  <a:txBody>
                    <a:bodyPr/>
                    <a:lstStyle/>
                    <a:p>
                      <a:pPr algn="ctr"/>
                      <a:r>
                        <a:rPr lang="en-US" sz="2400" dirty="0" smtClean="0"/>
                        <a:t>P1</a:t>
                      </a:r>
                      <a:endParaRPr lang="en-US" sz="2400" dirty="0"/>
                    </a:p>
                  </a:txBody>
                  <a:tcPr/>
                </a:tc>
                <a:tc>
                  <a:txBody>
                    <a:bodyPr/>
                    <a:lstStyle/>
                    <a:p>
                      <a:pPr algn="ctr"/>
                      <a:r>
                        <a:rPr lang="en-US" sz="2400" dirty="0" smtClean="0"/>
                        <a:t>24</a:t>
                      </a:r>
                      <a:endParaRPr lang="en-US" sz="2400" dirty="0"/>
                    </a:p>
                  </a:txBody>
                  <a:tcPr/>
                </a:tc>
                <a:extLst>
                  <a:ext uri="{0D108BD9-81ED-4DB2-BD59-A6C34878D82A}">
                    <a16:rowId xmlns:a16="http://schemas.microsoft.com/office/drawing/2014/main" val="2171503148"/>
                  </a:ext>
                </a:extLst>
              </a:tr>
              <a:tr h="472538">
                <a:tc>
                  <a:txBody>
                    <a:bodyPr/>
                    <a:lstStyle/>
                    <a:p>
                      <a:pPr algn="ctr"/>
                      <a:r>
                        <a:rPr lang="en-US" sz="2400" dirty="0" smtClean="0"/>
                        <a:t>P2</a:t>
                      </a:r>
                      <a:endParaRPr lang="en-US" sz="2400" dirty="0"/>
                    </a:p>
                  </a:txBody>
                  <a:tcPr/>
                </a:tc>
                <a:tc>
                  <a:txBody>
                    <a:bodyPr/>
                    <a:lstStyle/>
                    <a:p>
                      <a:pPr algn="ctr"/>
                      <a:r>
                        <a:rPr lang="en-US" sz="2400" dirty="0" smtClean="0"/>
                        <a:t>3</a:t>
                      </a:r>
                      <a:endParaRPr lang="en-US" sz="2400" dirty="0"/>
                    </a:p>
                  </a:txBody>
                  <a:tcPr/>
                </a:tc>
                <a:extLst>
                  <a:ext uri="{0D108BD9-81ED-4DB2-BD59-A6C34878D82A}">
                    <a16:rowId xmlns:a16="http://schemas.microsoft.com/office/drawing/2014/main" val="1477590933"/>
                  </a:ext>
                </a:extLst>
              </a:tr>
              <a:tr h="472538">
                <a:tc>
                  <a:txBody>
                    <a:bodyPr/>
                    <a:lstStyle/>
                    <a:p>
                      <a:pPr algn="ctr"/>
                      <a:r>
                        <a:rPr lang="en-US" sz="2400" dirty="0" smtClean="0"/>
                        <a:t>P3</a:t>
                      </a:r>
                      <a:endParaRPr lang="en-US" sz="2400" dirty="0"/>
                    </a:p>
                  </a:txBody>
                  <a:tcPr/>
                </a:tc>
                <a:tc>
                  <a:txBody>
                    <a:bodyPr/>
                    <a:lstStyle/>
                    <a:p>
                      <a:pPr algn="ctr"/>
                      <a:r>
                        <a:rPr lang="en-US" sz="2400" dirty="0" smtClean="0"/>
                        <a:t>3</a:t>
                      </a:r>
                      <a:endParaRPr lang="en-US" sz="2400" dirty="0"/>
                    </a:p>
                  </a:txBody>
                  <a:tcPr/>
                </a:tc>
                <a:extLst>
                  <a:ext uri="{0D108BD9-81ED-4DB2-BD59-A6C34878D82A}">
                    <a16:rowId xmlns:a16="http://schemas.microsoft.com/office/drawing/2014/main" val="1355067758"/>
                  </a:ext>
                </a:extLst>
              </a:tr>
            </a:tbl>
          </a:graphicData>
        </a:graphic>
      </p:graphicFrame>
    </p:spTree>
    <p:extLst>
      <p:ext uri="{BB962C8B-B14F-4D97-AF65-F5344CB8AC3E}">
        <p14:creationId xmlns:p14="http://schemas.microsoft.com/office/powerpoint/2010/main" val="19106695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5536"/>
          </a:xfrm>
        </p:spPr>
        <p:txBody>
          <a:bodyPr>
            <a:normAutofit fontScale="90000"/>
          </a:bodyPr>
          <a:lstStyle/>
          <a:p>
            <a:r>
              <a:rPr lang="en-US" dirty="0">
                <a:solidFill>
                  <a:srgbClr val="FF0000"/>
                </a:solidFill>
              </a:rPr>
              <a:t>First-Come, First-Served (FCFS) </a:t>
            </a:r>
            <a:r>
              <a:rPr lang="en-US" dirty="0" smtClean="0">
                <a:solidFill>
                  <a:srgbClr val="FF0000"/>
                </a:solidFill>
              </a:rPr>
              <a:t>Scheduling (Continue..)</a:t>
            </a:r>
            <a:endParaRPr lang="en-US" dirty="0">
              <a:solidFill>
                <a:srgbClr val="FF0000"/>
              </a:solidFill>
            </a:endParaRPr>
          </a:p>
        </p:txBody>
      </p:sp>
      <p:sp>
        <p:nvSpPr>
          <p:cNvPr id="3" name="Content Placeholder 2"/>
          <p:cNvSpPr>
            <a:spLocks noGrp="1"/>
          </p:cNvSpPr>
          <p:nvPr>
            <p:ph idx="1"/>
          </p:nvPr>
        </p:nvSpPr>
        <p:spPr>
          <a:xfrm>
            <a:off x="838200" y="1219200"/>
            <a:ext cx="10515600" cy="1285461"/>
          </a:xfrm>
        </p:spPr>
        <p:txBody>
          <a:bodyPr>
            <a:normAutofit/>
          </a:bodyPr>
          <a:lstStyle/>
          <a:p>
            <a:r>
              <a:rPr lang="en-US" dirty="0"/>
              <a:t>Suppose that processes arrive into the system in the order: P1, P2, P3. Processes are served in the order: P1, P2, P3</a:t>
            </a:r>
            <a:r>
              <a:rPr lang="en-US" dirty="0" smtClean="0"/>
              <a:t>. The </a:t>
            </a:r>
            <a:r>
              <a:rPr lang="en-US" b="1" dirty="0"/>
              <a:t>Gantt chart </a:t>
            </a:r>
            <a:r>
              <a:rPr lang="en-US" dirty="0"/>
              <a:t>for the schedule is shown in Figure </a:t>
            </a:r>
            <a:r>
              <a:rPr lang="en-US" dirty="0" smtClean="0"/>
              <a:t>7.3</a:t>
            </a:r>
            <a:endParaRPr lang="en-US" dirty="0"/>
          </a:p>
        </p:txBody>
      </p:sp>
      <p:pic>
        <p:nvPicPr>
          <p:cNvPr id="10" name="Picture 9"/>
          <p:cNvPicPr>
            <a:picLocks noChangeAspect="1"/>
          </p:cNvPicPr>
          <p:nvPr/>
        </p:nvPicPr>
        <p:blipFill>
          <a:blip r:embed="rId2"/>
          <a:stretch>
            <a:fillRect/>
          </a:stretch>
        </p:blipFill>
        <p:spPr>
          <a:xfrm>
            <a:off x="1641247" y="2504661"/>
            <a:ext cx="9274126" cy="1815119"/>
          </a:xfrm>
          <a:prstGeom prst="rect">
            <a:avLst/>
          </a:prstGeom>
        </p:spPr>
      </p:pic>
      <p:sp>
        <p:nvSpPr>
          <p:cNvPr id="11" name="Content Placeholder 2"/>
          <p:cNvSpPr txBox="1">
            <a:spLocks/>
          </p:cNvSpPr>
          <p:nvPr/>
        </p:nvSpPr>
        <p:spPr>
          <a:xfrm>
            <a:off x="838200" y="4525618"/>
            <a:ext cx="10515600" cy="17691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Here are the waiting times for the three processes and the average waiting time per process</a:t>
            </a:r>
            <a:r>
              <a:rPr lang="en-US" dirty="0" smtClean="0"/>
              <a:t>.</a:t>
            </a:r>
          </a:p>
          <a:p>
            <a:pPr lvl="1"/>
            <a:r>
              <a:rPr lang="en-US" dirty="0" smtClean="0"/>
              <a:t>Waiting </a:t>
            </a:r>
            <a:r>
              <a:rPr lang="en-US" dirty="0"/>
              <a:t>times P1 = 0; P2 = 24; P3 = </a:t>
            </a:r>
            <a:r>
              <a:rPr lang="en-US" dirty="0" smtClean="0"/>
              <a:t>27</a:t>
            </a:r>
          </a:p>
          <a:p>
            <a:pPr lvl="1"/>
            <a:r>
              <a:rPr lang="en-US" dirty="0" smtClean="0"/>
              <a:t>Average </a:t>
            </a:r>
            <a:r>
              <a:rPr lang="en-US" dirty="0"/>
              <a:t>waiting time: (0+24+27)/3 = </a:t>
            </a:r>
            <a:r>
              <a:rPr lang="en-US" dirty="0" smtClean="0"/>
              <a:t>17</a:t>
            </a:r>
            <a:endParaRPr lang="en-US" dirty="0"/>
          </a:p>
        </p:txBody>
      </p:sp>
    </p:spTree>
    <p:extLst>
      <p:ext uri="{BB962C8B-B14F-4D97-AF65-F5344CB8AC3E}">
        <p14:creationId xmlns:p14="http://schemas.microsoft.com/office/powerpoint/2010/main" val="2280388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5536"/>
          </a:xfrm>
        </p:spPr>
        <p:txBody>
          <a:bodyPr>
            <a:normAutofit fontScale="90000"/>
          </a:bodyPr>
          <a:lstStyle/>
          <a:p>
            <a:r>
              <a:rPr lang="en-US" dirty="0">
                <a:solidFill>
                  <a:srgbClr val="FF0000"/>
                </a:solidFill>
              </a:rPr>
              <a:t>First-Come, First-Served (FCFS) </a:t>
            </a:r>
            <a:r>
              <a:rPr lang="en-US" dirty="0" smtClean="0">
                <a:solidFill>
                  <a:srgbClr val="FF0000"/>
                </a:solidFill>
              </a:rPr>
              <a:t>Scheduling (Continue..)</a:t>
            </a:r>
            <a:endParaRPr lang="en-US" dirty="0">
              <a:solidFill>
                <a:srgbClr val="FF0000"/>
              </a:solidFill>
            </a:endParaRPr>
          </a:p>
        </p:txBody>
      </p:sp>
      <p:sp>
        <p:nvSpPr>
          <p:cNvPr id="3" name="Content Placeholder 2"/>
          <p:cNvSpPr>
            <a:spLocks noGrp="1"/>
          </p:cNvSpPr>
          <p:nvPr>
            <p:ph idx="1"/>
          </p:nvPr>
        </p:nvSpPr>
        <p:spPr>
          <a:xfrm>
            <a:off x="838200" y="1219200"/>
            <a:ext cx="10515600" cy="1285461"/>
          </a:xfrm>
        </p:spPr>
        <p:txBody>
          <a:bodyPr>
            <a:normAutofit/>
          </a:bodyPr>
          <a:lstStyle/>
          <a:p>
            <a:r>
              <a:rPr lang="en-US" dirty="0"/>
              <a:t>Suppose that processes arrive in the order: P2, P3, P1. The Gantt chart for the schedule is shown in Figure </a:t>
            </a:r>
            <a:r>
              <a:rPr lang="en-US" dirty="0" smtClean="0"/>
              <a:t>7.4:</a:t>
            </a:r>
            <a:endParaRPr lang="en-US" dirty="0"/>
          </a:p>
        </p:txBody>
      </p:sp>
      <p:sp>
        <p:nvSpPr>
          <p:cNvPr id="11" name="Content Placeholder 2"/>
          <p:cNvSpPr txBox="1">
            <a:spLocks/>
          </p:cNvSpPr>
          <p:nvPr/>
        </p:nvSpPr>
        <p:spPr>
          <a:xfrm>
            <a:off x="838200" y="4525618"/>
            <a:ext cx="10515600" cy="17691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Here are the waiting times for the three processes and the average waiting time per process</a:t>
            </a:r>
            <a:r>
              <a:rPr lang="en-US" dirty="0" smtClean="0"/>
              <a:t>.</a:t>
            </a:r>
          </a:p>
          <a:p>
            <a:pPr lvl="1"/>
            <a:r>
              <a:rPr lang="en-US" dirty="0" smtClean="0"/>
              <a:t>Waiting </a:t>
            </a:r>
            <a:r>
              <a:rPr lang="en-US" dirty="0"/>
              <a:t>times </a:t>
            </a:r>
            <a:r>
              <a:rPr lang="en-US" dirty="0" smtClean="0"/>
              <a:t>P1 </a:t>
            </a:r>
            <a:r>
              <a:rPr lang="en-US" dirty="0"/>
              <a:t>= </a:t>
            </a:r>
            <a:r>
              <a:rPr lang="en-US" dirty="0" smtClean="0"/>
              <a:t>6; P2 </a:t>
            </a:r>
            <a:r>
              <a:rPr lang="en-US" dirty="0"/>
              <a:t>= </a:t>
            </a:r>
            <a:r>
              <a:rPr lang="en-US" dirty="0" smtClean="0"/>
              <a:t>0; P3 </a:t>
            </a:r>
            <a:r>
              <a:rPr lang="en-US" dirty="0"/>
              <a:t>= </a:t>
            </a:r>
            <a:r>
              <a:rPr lang="en-US" dirty="0" smtClean="0"/>
              <a:t>3</a:t>
            </a:r>
          </a:p>
          <a:p>
            <a:pPr lvl="1"/>
            <a:r>
              <a:rPr lang="en-US" dirty="0" smtClean="0"/>
              <a:t>Average </a:t>
            </a:r>
            <a:r>
              <a:rPr lang="en-US" dirty="0"/>
              <a:t>waiting time: </a:t>
            </a:r>
            <a:r>
              <a:rPr lang="en-US" dirty="0" smtClean="0"/>
              <a:t>(6+0+3)/</a:t>
            </a:r>
            <a:r>
              <a:rPr lang="en-US" dirty="0"/>
              <a:t>3 = </a:t>
            </a:r>
            <a:r>
              <a:rPr lang="en-US" dirty="0" smtClean="0"/>
              <a:t>3</a:t>
            </a:r>
            <a:endParaRPr lang="en-US" dirty="0"/>
          </a:p>
        </p:txBody>
      </p:sp>
      <p:pic>
        <p:nvPicPr>
          <p:cNvPr id="4" name="Picture 3"/>
          <p:cNvPicPr>
            <a:picLocks noChangeAspect="1"/>
          </p:cNvPicPr>
          <p:nvPr/>
        </p:nvPicPr>
        <p:blipFill>
          <a:blip r:embed="rId2"/>
          <a:stretch>
            <a:fillRect/>
          </a:stretch>
        </p:blipFill>
        <p:spPr>
          <a:xfrm>
            <a:off x="1510748" y="2086725"/>
            <a:ext cx="9064487" cy="1829788"/>
          </a:xfrm>
          <a:prstGeom prst="rect">
            <a:avLst/>
          </a:prstGeom>
        </p:spPr>
      </p:pic>
    </p:spTree>
    <p:extLst>
      <p:ext uri="{BB962C8B-B14F-4D97-AF65-F5344CB8AC3E}">
        <p14:creationId xmlns:p14="http://schemas.microsoft.com/office/powerpoint/2010/main" val="27702923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5536"/>
          </a:xfrm>
        </p:spPr>
        <p:txBody>
          <a:bodyPr>
            <a:normAutofit fontScale="90000"/>
          </a:bodyPr>
          <a:lstStyle/>
          <a:p>
            <a:r>
              <a:rPr lang="en-US" dirty="0">
                <a:solidFill>
                  <a:srgbClr val="FF0000"/>
                </a:solidFill>
              </a:rPr>
              <a:t>First-Come, First-Served (FCFS) </a:t>
            </a:r>
            <a:r>
              <a:rPr lang="en-US" dirty="0" smtClean="0">
                <a:solidFill>
                  <a:srgbClr val="FF0000"/>
                </a:solidFill>
              </a:rPr>
              <a:t>Scheduling (Continue..)</a:t>
            </a:r>
            <a:endParaRPr lang="en-US" dirty="0">
              <a:solidFill>
                <a:srgbClr val="FF0000"/>
              </a:solidFill>
            </a:endParaRPr>
          </a:p>
        </p:txBody>
      </p:sp>
      <p:sp>
        <p:nvSpPr>
          <p:cNvPr id="3" name="Content Placeholder 2"/>
          <p:cNvSpPr>
            <a:spLocks noGrp="1"/>
          </p:cNvSpPr>
          <p:nvPr>
            <p:ph idx="1"/>
          </p:nvPr>
        </p:nvSpPr>
        <p:spPr>
          <a:xfrm>
            <a:off x="838200" y="1616765"/>
            <a:ext cx="10515600" cy="2862470"/>
          </a:xfrm>
        </p:spPr>
        <p:txBody>
          <a:bodyPr>
            <a:normAutofit/>
          </a:bodyPr>
          <a:lstStyle/>
          <a:p>
            <a:r>
              <a:rPr lang="en-US" dirty="0"/>
              <a:t>When </a:t>
            </a:r>
            <a:r>
              <a:rPr lang="en-US" dirty="0" smtClean="0"/>
              <a:t>the FCFS </a:t>
            </a:r>
            <a:r>
              <a:rPr lang="en-US" dirty="0"/>
              <a:t>scheduling algorithm is used, the convoy effect occurs when short processes wait behind a long process to use the CPU and enter the ready queue in a convoy after completing their I/O. </a:t>
            </a:r>
            <a:endParaRPr lang="en-US" dirty="0" smtClean="0"/>
          </a:p>
          <a:p>
            <a:r>
              <a:rPr lang="en-US" dirty="0" smtClean="0"/>
              <a:t>This </a:t>
            </a:r>
            <a:r>
              <a:rPr lang="en-US" dirty="0"/>
              <a:t>results in lower CPU and device utilization than might be possible if shorter processes were allowed to go </a:t>
            </a:r>
            <a:r>
              <a:rPr lang="en-US" dirty="0" smtClean="0"/>
              <a:t>first.</a:t>
            </a:r>
          </a:p>
          <a:p>
            <a:r>
              <a:rPr lang="en-US" dirty="0"/>
              <a:t>In the next lecture, we will discuss more scheduling algorithms</a:t>
            </a:r>
            <a:r>
              <a:rPr lang="en-US" dirty="0" smtClean="0"/>
              <a:t>.</a:t>
            </a:r>
            <a:endParaRPr lang="en-US" dirty="0"/>
          </a:p>
        </p:txBody>
      </p:sp>
    </p:spTree>
    <p:extLst>
      <p:ext uri="{BB962C8B-B14F-4D97-AF65-F5344CB8AC3E}">
        <p14:creationId xmlns:p14="http://schemas.microsoft.com/office/powerpoint/2010/main" val="31172840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234601482"/>
              </p:ext>
            </p:extLst>
          </p:nvPr>
        </p:nvGraphicFramePr>
        <p:xfrm>
          <a:off x="2350053" y="2743199"/>
          <a:ext cx="8127999" cy="1059958"/>
        </p:xfrm>
        <a:graphic>
          <a:graphicData uri="http://schemas.openxmlformats.org/drawingml/2006/table">
            <a:tbl>
              <a:tblPr bandRow="1">
                <a:tableStyleId>{5C22544A-7EE6-4342-B048-85BDC9FD1C3A}</a:tableStyleId>
              </a:tblPr>
              <a:tblGrid>
                <a:gridCol w="2129182">
                  <a:extLst>
                    <a:ext uri="{9D8B030D-6E8A-4147-A177-3AD203B41FA5}">
                      <a16:colId xmlns:a16="http://schemas.microsoft.com/office/drawing/2014/main" val="2371639875"/>
                    </a:ext>
                  </a:extLst>
                </a:gridCol>
                <a:gridCol w="1696278">
                  <a:extLst>
                    <a:ext uri="{9D8B030D-6E8A-4147-A177-3AD203B41FA5}">
                      <a16:colId xmlns:a16="http://schemas.microsoft.com/office/drawing/2014/main" val="1667958187"/>
                    </a:ext>
                  </a:extLst>
                </a:gridCol>
                <a:gridCol w="4302539">
                  <a:extLst>
                    <a:ext uri="{9D8B030D-6E8A-4147-A177-3AD203B41FA5}">
                      <a16:colId xmlns:a16="http://schemas.microsoft.com/office/drawing/2014/main" val="4227600456"/>
                    </a:ext>
                  </a:extLst>
                </a:gridCol>
              </a:tblGrid>
              <a:tr h="529979">
                <a:tc>
                  <a:txBody>
                    <a:bodyPr/>
                    <a:lstStyle/>
                    <a:p>
                      <a:pPr algn="ctr"/>
                      <a:r>
                        <a:rPr lang="en-US" sz="2500" dirty="0" smtClean="0"/>
                        <a:t>P2</a:t>
                      </a: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500" dirty="0" smtClean="0"/>
                        <a:t>P3</a:t>
                      </a: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500" dirty="0" smtClean="0"/>
                        <a:t>P1</a:t>
                      </a: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10841193"/>
                  </a:ext>
                </a:extLst>
              </a:tr>
              <a:tr h="529979">
                <a:tc>
                  <a:txBody>
                    <a:bodyPr/>
                    <a:lstStyle/>
                    <a:p>
                      <a:pPr algn="ct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55973437"/>
                  </a:ext>
                </a:extLst>
              </a:tr>
            </a:tbl>
          </a:graphicData>
        </a:graphic>
      </p:graphicFrame>
      <p:sp>
        <p:nvSpPr>
          <p:cNvPr id="5" name="TextBox 4"/>
          <p:cNvSpPr txBox="1"/>
          <p:nvPr/>
        </p:nvSpPr>
        <p:spPr>
          <a:xfrm>
            <a:off x="2124766" y="3776651"/>
            <a:ext cx="450574" cy="430887"/>
          </a:xfrm>
          <a:prstGeom prst="rect">
            <a:avLst/>
          </a:prstGeom>
          <a:noFill/>
        </p:spPr>
        <p:txBody>
          <a:bodyPr wrap="square" rtlCol="0">
            <a:spAutoFit/>
          </a:bodyPr>
          <a:lstStyle/>
          <a:p>
            <a:pPr algn="ctr"/>
            <a:r>
              <a:rPr lang="en-US" sz="2200" b="1" dirty="0" smtClean="0"/>
              <a:t>0</a:t>
            </a:r>
            <a:endParaRPr lang="en-US" sz="2200" b="1" dirty="0"/>
          </a:p>
        </p:txBody>
      </p:sp>
      <p:sp>
        <p:nvSpPr>
          <p:cNvPr id="6" name="TextBox 5"/>
          <p:cNvSpPr txBox="1"/>
          <p:nvPr/>
        </p:nvSpPr>
        <p:spPr>
          <a:xfrm>
            <a:off x="4186583" y="3776650"/>
            <a:ext cx="567635" cy="430887"/>
          </a:xfrm>
          <a:prstGeom prst="rect">
            <a:avLst/>
          </a:prstGeom>
          <a:noFill/>
        </p:spPr>
        <p:txBody>
          <a:bodyPr wrap="square" rtlCol="0">
            <a:spAutoFit/>
          </a:bodyPr>
          <a:lstStyle/>
          <a:p>
            <a:pPr algn="ctr"/>
            <a:r>
              <a:rPr lang="en-US" sz="2200" b="1" dirty="0" smtClean="0"/>
              <a:t>3</a:t>
            </a:r>
            <a:endParaRPr lang="en-US" sz="2200" b="1" dirty="0"/>
          </a:p>
        </p:txBody>
      </p:sp>
      <p:sp>
        <p:nvSpPr>
          <p:cNvPr id="7" name="TextBox 6"/>
          <p:cNvSpPr txBox="1"/>
          <p:nvPr/>
        </p:nvSpPr>
        <p:spPr>
          <a:xfrm>
            <a:off x="5873473" y="3776430"/>
            <a:ext cx="567635" cy="430887"/>
          </a:xfrm>
          <a:prstGeom prst="rect">
            <a:avLst/>
          </a:prstGeom>
          <a:noFill/>
        </p:spPr>
        <p:txBody>
          <a:bodyPr wrap="square" rtlCol="0">
            <a:spAutoFit/>
          </a:bodyPr>
          <a:lstStyle/>
          <a:p>
            <a:pPr algn="ctr"/>
            <a:r>
              <a:rPr lang="en-US" sz="2200" b="1" dirty="0" smtClean="0"/>
              <a:t>6</a:t>
            </a:r>
            <a:endParaRPr lang="en-US" sz="2200" b="1" dirty="0"/>
          </a:p>
        </p:txBody>
      </p:sp>
      <p:sp>
        <p:nvSpPr>
          <p:cNvPr id="8" name="TextBox 7"/>
          <p:cNvSpPr txBox="1"/>
          <p:nvPr/>
        </p:nvSpPr>
        <p:spPr>
          <a:xfrm>
            <a:off x="10144539" y="3776650"/>
            <a:ext cx="567635" cy="430887"/>
          </a:xfrm>
          <a:prstGeom prst="rect">
            <a:avLst/>
          </a:prstGeom>
          <a:noFill/>
        </p:spPr>
        <p:txBody>
          <a:bodyPr wrap="square" rtlCol="0">
            <a:spAutoFit/>
          </a:bodyPr>
          <a:lstStyle/>
          <a:p>
            <a:pPr algn="ctr"/>
            <a:r>
              <a:rPr lang="en-US" sz="2200" b="1" dirty="0" smtClean="0"/>
              <a:t>30</a:t>
            </a:r>
            <a:endParaRPr lang="en-US" sz="2200" b="1" dirty="0"/>
          </a:p>
        </p:txBody>
      </p:sp>
    </p:spTree>
    <p:extLst>
      <p:ext uri="{BB962C8B-B14F-4D97-AF65-F5344CB8AC3E}">
        <p14:creationId xmlns:p14="http://schemas.microsoft.com/office/powerpoint/2010/main" val="4890000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a:solidFill>
                  <a:srgbClr val="FF0000"/>
                </a:solidFill>
              </a:rPr>
              <a:t>Basic </a:t>
            </a:r>
            <a:r>
              <a:rPr lang="en-US" dirty="0" smtClean="0">
                <a:solidFill>
                  <a:srgbClr val="FF0000"/>
                </a:solidFill>
              </a:rPr>
              <a:t>concepts</a:t>
            </a:r>
          </a:p>
          <a:p>
            <a:r>
              <a:rPr lang="en-US" dirty="0" smtClean="0">
                <a:solidFill>
                  <a:srgbClr val="FF0000"/>
                </a:solidFill>
              </a:rPr>
              <a:t>Scheduling criteria</a:t>
            </a:r>
          </a:p>
          <a:p>
            <a:r>
              <a:rPr lang="en-US" dirty="0" smtClean="0">
                <a:solidFill>
                  <a:srgbClr val="FF0000"/>
                </a:solidFill>
              </a:rPr>
              <a:t>Preemptive </a:t>
            </a:r>
            <a:r>
              <a:rPr lang="en-US" dirty="0">
                <a:solidFill>
                  <a:srgbClr val="FF0000"/>
                </a:solidFill>
              </a:rPr>
              <a:t>and non-preemptive </a:t>
            </a:r>
            <a:r>
              <a:rPr lang="en-US" dirty="0" smtClean="0">
                <a:solidFill>
                  <a:srgbClr val="FF0000"/>
                </a:solidFill>
              </a:rPr>
              <a:t>algorithms</a:t>
            </a:r>
          </a:p>
          <a:p>
            <a:r>
              <a:rPr lang="en-US" dirty="0" smtClean="0">
                <a:solidFill>
                  <a:srgbClr val="FF0000"/>
                </a:solidFill>
              </a:rPr>
              <a:t>First-Come-First-Serve </a:t>
            </a:r>
            <a:r>
              <a:rPr lang="en-US" dirty="0">
                <a:solidFill>
                  <a:srgbClr val="FF0000"/>
                </a:solidFill>
              </a:rPr>
              <a:t>scheduling </a:t>
            </a:r>
            <a:r>
              <a:rPr lang="en-US" dirty="0" smtClean="0">
                <a:solidFill>
                  <a:srgbClr val="FF0000"/>
                </a:solidFill>
              </a:rPr>
              <a:t>alg</a:t>
            </a:r>
            <a:r>
              <a:rPr lang="en-US" dirty="0" smtClean="0">
                <a:solidFill>
                  <a:srgbClr val="FF0000"/>
                </a:solidFill>
              </a:rPr>
              <a:t>orithms</a:t>
            </a:r>
            <a:endParaRPr lang="en-US" dirty="0">
              <a:solidFill>
                <a:srgbClr val="FF0000"/>
              </a:solidFill>
            </a:endParaRPr>
          </a:p>
        </p:txBody>
      </p:sp>
    </p:spTree>
    <p:extLst>
      <p:ext uri="{BB962C8B-B14F-4D97-AF65-F5344CB8AC3E}">
        <p14:creationId xmlns:p14="http://schemas.microsoft.com/office/powerpoint/2010/main" val="3897405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023"/>
          </a:xfrm>
        </p:spPr>
        <p:txBody>
          <a:bodyPr>
            <a:normAutofit fontScale="90000"/>
          </a:bodyPr>
          <a:lstStyle/>
          <a:p>
            <a:r>
              <a:rPr lang="en-US" dirty="0" smtClean="0">
                <a:solidFill>
                  <a:srgbClr val="FF0000"/>
                </a:solidFill>
              </a:rPr>
              <a:t>Basic concepts</a:t>
            </a:r>
            <a:endParaRPr lang="en-US" dirty="0"/>
          </a:p>
        </p:txBody>
      </p:sp>
      <p:sp>
        <p:nvSpPr>
          <p:cNvPr id="3" name="Content Placeholder 2"/>
          <p:cNvSpPr>
            <a:spLocks noGrp="1"/>
          </p:cNvSpPr>
          <p:nvPr>
            <p:ph idx="1"/>
          </p:nvPr>
        </p:nvSpPr>
        <p:spPr>
          <a:xfrm>
            <a:off x="838200" y="1113183"/>
            <a:ext cx="10515600" cy="5063780"/>
          </a:xfrm>
        </p:spPr>
        <p:txBody>
          <a:bodyPr>
            <a:normAutofit fontScale="92500"/>
          </a:bodyPr>
          <a:lstStyle/>
          <a:p>
            <a:r>
              <a:rPr lang="en-US" dirty="0"/>
              <a:t>The objective of multiprogramming is to have some process running at all times, in order to maximize CPU utilization. </a:t>
            </a:r>
            <a:endParaRPr lang="en-US" dirty="0" smtClean="0"/>
          </a:p>
          <a:p>
            <a:r>
              <a:rPr lang="en-US" dirty="0" smtClean="0"/>
              <a:t>In </a:t>
            </a:r>
            <a:r>
              <a:rPr lang="en-US" dirty="0"/>
              <a:t>a uniprocessor system, only one process may run at a time; any other processes much wait until the CPU is free and can be rescheduled. </a:t>
            </a:r>
            <a:endParaRPr lang="en-US" dirty="0" smtClean="0"/>
          </a:p>
          <a:p>
            <a:r>
              <a:rPr lang="en-US" dirty="0" smtClean="0"/>
              <a:t>In </a:t>
            </a:r>
            <a:r>
              <a:rPr lang="en-US" dirty="0"/>
              <a:t>multiprogramming, a process is executed until it must wait, typically for the completion of some I/O request. </a:t>
            </a:r>
            <a:endParaRPr lang="en-US" dirty="0" smtClean="0"/>
          </a:p>
          <a:p>
            <a:r>
              <a:rPr lang="en-US" dirty="0" smtClean="0"/>
              <a:t>In </a:t>
            </a:r>
            <a:r>
              <a:rPr lang="en-US" dirty="0"/>
              <a:t>a simple computer system, the CPU would then sit idle; all this waiting time is wasted. </a:t>
            </a:r>
            <a:endParaRPr lang="en-US" dirty="0" smtClean="0"/>
          </a:p>
          <a:p>
            <a:r>
              <a:rPr lang="en-US" dirty="0" smtClean="0"/>
              <a:t>Multiprogramming </a:t>
            </a:r>
            <a:r>
              <a:rPr lang="en-US" dirty="0"/>
              <a:t>entails productive usage of this time. When one process has to wait, the OS takes the CPU away from that process and gives the CPU to another process. </a:t>
            </a:r>
            <a:endParaRPr lang="en-US" dirty="0" smtClean="0"/>
          </a:p>
          <a:p>
            <a:r>
              <a:rPr lang="en-US" dirty="0" smtClean="0"/>
              <a:t>Almost </a:t>
            </a:r>
            <a:r>
              <a:rPr lang="en-US" dirty="0"/>
              <a:t>all computer resources are scheduled before use</a:t>
            </a:r>
            <a:r>
              <a:rPr lang="en-US" dirty="0" smtClean="0"/>
              <a:t>.</a:t>
            </a:r>
            <a:endParaRPr lang="en-US" dirty="0"/>
          </a:p>
        </p:txBody>
      </p:sp>
    </p:spTree>
    <p:extLst>
      <p:ext uri="{BB962C8B-B14F-4D97-AF65-F5344CB8AC3E}">
        <p14:creationId xmlns:p14="http://schemas.microsoft.com/office/powerpoint/2010/main" val="9912170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81797"/>
          </a:xfrm>
        </p:spPr>
        <p:txBody>
          <a:bodyPr>
            <a:normAutofit fontScale="90000"/>
          </a:bodyPr>
          <a:lstStyle/>
          <a:p>
            <a:r>
              <a:rPr lang="en-US" dirty="0" smtClean="0">
                <a:solidFill>
                  <a:srgbClr val="FF0000"/>
                </a:solidFill>
              </a:rPr>
              <a:t>Life of a Process</a:t>
            </a:r>
            <a:endParaRPr lang="en-US" dirty="0"/>
          </a:p>
        </p:txBody>
      </p:sp>
      <p:sp>
        <p:nvSpPr>
          <p:cNvPr id="3" name="Content Placeholder 2"/>
          <p:cNvSpPr>
            <a:spLocks noGrp="1"/>
          </p:cNvSpPr>
          <p:nvPr>
            <p:ph idx="1"/>
          </p:nvPr>
        </p:nvSpPr>
        <p:spPr>
          <a:xfrm>
            <a:off x="838200" y="1152939"/>
            <a:ext cx="7215140" cy="5024024"/>
          </a:xfrm>
        </p:spPr>
        <p:txBody>
          <a:bodyPr/>
          <a:lstStyle/>
          <a:p>
            <a:r>
              <a:rPr lang="en-US" dirty="0"/>
              <a:t>As shown in </a:t>
            </a:r>
            <a:r>
              <a:rPr lang="en-US" dirty="0" smtClean="0"/>
              <a:t>Figure 7.1 , </a:t>
            </a:r>
            <a:r>
              <a:rPr lang="en-US" dirty="0"/>
              <a:t>process execution consists of </a:t>
            </a:r>
            <a:endParaRPr lang="en-US" dirty="0" smtClean="0"/>
          </a:p>
          <a:p>
            <a:pPr marL="914400" lvl="1" indent="-457200">
              <a:buFont typeface="+mj-lt"/>
              <a:buAutoNum type="arabicPeriod"/>
            </a:pPr>
            <a:r>
              <a:rPr lang="en-US" dirty="0" smtClean="0"/>
              <a:t>a </a:t>
            </a:r>
            <a:r>
              <a:rPr lang="en-US" dirty="0"/>
              <a:t>cycle of CPU execution and </a:t>
            </a:r>
            <a:endParaRPr lang="en-US" dirty="0" smtClean="0"/>
          </a:p>
          <a:p>
            <a:pPr marL="914400" lvl="1" indent="-457200">
              <a:buFont typeface="+mj-lt"/>
              <a:buAutoNum type="arabicPeriod"/>
            </a:pPr>
            <a:r>
              <a:rPr lang="en-US" dirty="0" smtClean="0"/>
              <a:t>I/O </a:t>
            </a:r>
            <a:r>
              <a:rPr lang="en-US" dirty="0"/>
              <a:t>wait. </a:t>
            </a:r>
            <a:endParaRPr lang="en-US" dirty="0" smtClean="0"/>
          </a:p>
          <a:p>
            <a:r>
              <a:rPr lang="en-US" dirty="0" smtClean="0"/>
              <a:t>Processes alternate </a:t>
            </a:r>
            <a:r>
              <a:rPr lang="en-US" dirty="0"/>
              <a:t>between these two states. </a:t>
            </a:r>
            <a:endParaRPr lang="en-US" dirty="0" smtClean="0"/>
          </a:p>
          <a:p>
            <a:r>
              <a:rPr lang="en-US" dirty="0" smtClean="0"/>
              <a:t>Process </a:t>
            </a:r>
            <a:r>
              <a:rPr lang="en-US" dirty="0"/>
              <a:t>execution begins with a </a:t>
            </a:r>
            <a:r>
              <a:rPr lang="en-US" dirty="0" smtClean="0"/>
              <a:t>CPU burst</a:t>
            </a:r>
            <a:r>
              <a:rPr lang="en-US" dirty="0"/>
              <a:t>. </a:t>
            </a:r>
            <a:endParaRPr lang="en-US" dirty="0" smtClean="0"/>
          </a:p>
          <a:p>
            <a:r>
              <a:rPr lang="en-US" dirty="0" smtClean="0"/>
              <a:t>An </a:t>
            </a:r>
            <a:r>
              <a:rPr lang="en-US" dirty="0"/>
              <a:t>I/O burst follows that, and so on. </a:t>
            </a:r>
            <a:endParaRPr lang="en-US" dirty="0" smtClean="0"/>
          </a:p>
          <a:p>
            <a:r>
              <a:rPr lang="en-US" dirty="0" smtClean="0"/>
              <a:t>Eventually</a:t>
            </a:r>
            <a:r>
              <a:rPr lang="en-US" dirty="0"/>
              <a:t>, the last CPU burst will end with a system request to terminate execution, rather than with another I/O burst</a:t>
            </a:r>
            <a:r>
              <a:rPr lang="en-US" dirty="0" smtClean="0"/>
              <a:t>.</a:t>
            </a:r>
            <a:endParaRPr lang="en-US" dirty="0"/>
          </a:p>
        </p:txBody>
      </p:sp>
      <p:pic>
        <p:nvPicPr>
          <p:cNvPr id="4" name="Picture 3"/>
          <p:cNvPicPr>
            <a:picLocks noChangeAspect="1"/>
          </p:cNvPicPr>
          <p:nvPr/>
        </p:nvPicPr>
        <p:blipFill rotWithShape="1">
          <a:blip r:embed="rId2"/>
          <a:srcRect b="5353"/>
          <a:stretch/>
        </p:blipFill>
        <p:spPr>
          <a:xfrm>
            <a:off x="8053339" y="365125"/>
            <a:ext cx="4011075" cy="5717623"/>
          </a:xfrm>
          <a:prstGeom prst="rect">
            <a:avLst/>
          </a:prstGeom>
        </p:spPr>
      </p:pic>
    </p:spTree>
    <p:extLst>
      <p:ext uri="{BB962C8B-B14F-4D97-AF65-F5344CB8AC3E}">
        <p14:creationId xmlns:p14="http://schemas.microsoft.com/office/powerpoint/2010/main" val="37396266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81797"/>
          </a:xfrm>
        </p:spPr>
        <p:txBody>
          <a:bodyPr>
            <a:normAutofit fontScale="90000"/>
          </a:bodyPr>
          <a:lstStyle/>
          <a:p>
            <a:r>
              <a:rPr lang="en-US" dirty="0" smtClean="0">
                <a:solidFill>
                  <a:srgbClr val="FF0000"/>
                </a:solidFill>
              </a:rPr>
              <a:t>Life of a Process (continue..)</a:t>
            </a:r>
            <a:endParaRPr lang="en-US" dirty="0"/>
          </a:p>
        </p:txBody>
      </p:sp>
      <p:sp>
        <p:nvSpPr>
          <p:cNvPr id="3" name="Content Placeholder 2"/>
          <p:cNvSpPr>
            <a:spLocks noGrp="1"/>
          </p:cNvSpPr>
          <p:nvPr>
            <p:ph idx="1"/>
          </p:nvPr>
        </p:nvSpPr>
        <p:spPr>
          <a:xfrm>
            <a:off x="838200" y="1152939"/>
            <a:ext cx="5761383" cy="5024024"/>
          </a:xfrm>
        </p:spPr>
        <p:txBody>
          <a:bodyPr>
            <a:normAutofit lnSpcReduction="10000"/>
          </a:bodyPr>
          <a:lstStyle/>
          <a:p>
            <a:r>
              <a:rPr lang="en-US" dirty="0"/>
              <a:t>An I/O bound program would typically have many very short CPU bursts. </a:t>
            </a:r>
            <a:endParaRPr lang="en-US" dirty="0" smtClean="0"/>
          </a:p>
          <a:p>
            <a:r>
              <a:rPr lang="en-US" dirty="0" smtClean="0"/>
              <a:t>A CPU bound </a:t>
            </a:r>
            <a:r>
              <a:rPr lang="en-US" dirty="0"/>
              <a:t>program might have a few very long CPU bursts. </a:t>
            </a:r>
            <a:endParaRPr lang="en-US" dirty="0" smtClean="0"/>
          </a:p>
          <a:p>
            <a:r>
              <a:rPr lang="en-US" dirty="0" smtClean="0"/>
              <a:t>This </a:t>
            </a:r>
            <a:r>
              <a:rPr lang="en-US" dirty="0"/>
              <a:t>distribution can help us select an appropriate CPU-scheduling algorithm. Figure </a:t>
            </a:r>
            <a:r>
              <a:rPr lang="en-US" dirty="0" smtClean="0"/>
              <a:t>7.2 </a:t>
            </a:r>
            <a:r>
              <a:rPr lang="en-US" dirty="0"/>
              <a:t>shows results on an empirical study regarding the CPU bursts of processes. </a:t>
            </a:r>
            <a:endParaRPr lang="en-US" dirty="0" smtClean="0"/>
          </a:p>
          <a:p>
            <a:r>
              <a:rPr lang="en-US" dirty="0" smtClean="0"/>
              <a:t>The </a:t>
            </a:r>
            <a:r>
              <a:rPr lang="en-US" dirty="0"/>
              <a:t>study shows that most of the processes have short CPU bursts of 2-3 milliseconds</a:t>
            </a:r>
            <a:r>
              <a:rPr lang="en-US" dirty="0" smtClean="0"/>
              <a:t>.</a:t>
            </a:r>
            <a:endParaRPr lang="en-US" dirty="0"/>
          </a:p>
        </p:txBody>
      </p:sp>
      <p:pic>
        <p:nvPicPr>
          <p:cNvPr id="5" name="Picture 4"/>
          <p:cNvPicPr>
            <a:picLocks noChangeAspect="1"/>
          </p:cNvPicPr>
          <p:nvPr/>
        </p:nvPicPr>
        <p:blipFill>
          <a:blip r:embed="rId2"/>
          <a:stretch>
            <a:fillRect/>
          </a:stretch>
        </p:blipFill>
        <p:spPr>
          <a:xfrm>
            <a:off x="6379403" y="1448145"/>
            <a:ext cx="5812597" cy="3971994"/>
          </a:xfrm>
          <a:prstGeom prst="rect">
            <a:avLst/>
          </a:prstGeom>
        </p:spPr>
      </p:pic>
    </p:spTree>
    <p:extLst>
      <p:ext uri="{BB962C8B-B14F-4D97-AF65-F5344CB8AC3E}">
        <p14:creationId xmlns:p14="http://schemas.microsoft.com/office/powerpoint/2010/main" val="1499672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81797"/>
          </a:xfrm>
        </p:spPr>
        <p:txBody>
          <a:bodyPr>
            <a:normAutofit fontScale="90000"/>
          </a:bodyPr>
          <a:lstStyle/>
          <a:p>
            <a:r>
              <a:rPr lang="en-US" dirty="0" smtClean="0">
                <a:solidFill>
                  <a:srgbClr val="FF0000"/>
                </a:solidFill>
              </a:rPr>
              <a:t>CPU Scheduler</a:t>
            </a:r>
            <a:endParaRPr lang="en-US" dirty="0"/>
          </a:p>
        </p:txBody>
      </p:sp>
      <p:sp>
        <p:nvSpPr>
          <p:cNvPr id="3" name="Content Placeholder 2"/>
          <p:cNvSpPr>
            <a:spLocks noGrp="1"/>
          </p:cNvSpPr>
          <p:nvPr>
            <p:ph idx="1"/>
          </p:nvPr>
        </p:nvSpPr>
        <p:spPr>
          <a:xfrm>
            <a:off x="838200" y="1152939"/>
            <a:ext cx="10515600" cy="5024024"/>
          </a:xfrm>
        </p:spPr>
        <p:txBody>
          <a:bodyPr>
            <a:normAutofit/>
          </a:bodyPr>
          <a:lstStyle/>
          <a:p>
            <a:r>
              <a:rPr lang="en-US" dirty="0"/>
              <a:t>Whenever the CPU becomes idle, the operating system must select one of the processes in the ready queue to be executed. </a:t>
            </a:r>
            <a:endParaRPr lang="en-US" dirty="0" smtClean="0"/>
          </a:p>
          <a:p>
            <a:r>
              <a:rPr lang="en-US" dirty="0" smtClean="0"/>
              <a:t>The </a:t>
            </a:r>
            <a:r>
              <a:rPr lang="en-US" dirty="0"/>
              <a:t>short-term scheduler (i.e., the CPU scheduler) selects a process to give it the CPU. </a:t>
            </a:r>
            <a:endParaRPr lang="en-US" dirty="0" smtClean="0"/>
          </a:p>
          <a:p>
            <a:r>
              <a:rPr lang="en-US" dirty="0" smtClean="0"/>
              <a:t>It </a:t>
            </a:r>
            <a:r>
              <a:rPr lang="en-US" dirty="0"/>
              <a:t>selects from among the processes in memory that are ready to </a:t>
            </a:r>
            <a:r>
              <a:rPr lang="en-US" dirty="0" smtClean="0"/>
              <a:t>execute </a:t>
            </a:r>
            <a:r>
              <a:rPr lang="en-US" dirty="0"/>
              <a:t>and invokes the dispatcher to have the CPU allocated to the selected process</a:t>
            </a:r>
            <a:r>
              <a:rPr lang="en-US" dirty="0" smtClean="0"/>
              <a:t>.</a:t>
            </a:r>
          </a:p>
          <a:p>
            <a:r>
              <a:rPr lang="en-US" dirty="0"/>
              <a:t>A ready queue can be implemented as a FIFO queue, a tree, or simply an unordered linked list. </a:t>
            </a:r>
            <a:endParaRPr lang="en-US" dirty="0" smtClean="0"/>
          </a:p>
          <a:p>
            <a:r>
              <a:rPr lang="en-US" dirty="0" smtClean="0"/>
              <a:t>The </a:t>
            </a:r>
            <a:r>
              <a:rPr lang="en-US" dirty="0"/>
              <a:t>records (nodes) in the ready queue are generally the process control blocks (PCBs) of </a:t>
            </a:r>
            <a:r>
              <a:rPr lang="en-US" dirty="0" smtClean="0"/>
              <a:t>processes</a:t>
            </a:r>
            <a:endParaRPr lang="en-US" dirty="0"/>
          </a:p>
        </p:txBody>
      </p:sp>
    </p:spTree>
    <p:extLst>
      <p:ext uri="{BB962C8B-B14F-4D97-AF65-F5344CB8AC3E}">
        <p14:creationId xmlns:p14="http://schemas.microsoft.com/office/powerpoint/2010/main" val="25148849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81797"/>
          </a:xfrm>
        </p:spPr>
        <p:txBody>
          <a:bodyPr>
            <a:normAutofit fontScale="90000"/>
          </a:bodyPr>
          <a:lstStyle/>
          <a:p>
            <a:r>
              <a:rPr lang="en-US" dirty="0" smtClean="0">
                <a:solidFill>
                  <a:srgbClr val="FF0000"/>
                </a:solidFill>
              </a:rPr>
              <a:t>Dispatcher</a:t>
            </a:r>
            <a:endParaRPr lang="en-US" dirty="0"/>
          </a:p>
        </p:txBody>
      </p:sp>
      <p:sp>
        <p:nvSpPr>
          <p:cNvPr id="3" name="Content Placeholder 2"/>
          <p:cNvSpPr>
            <a:spLocks noGrp="1"/>
          </p:cNvSpPr>
          <p:nvPr>
            <p:ph idx="1"/>
          </p:nvPr>
        </p:nvSpPr>
        <p:spPr>
          <a:xfrm>
            <a:off x="838200" y="1152938"/>
            <a:ext cx="10515600" cy="5115340"/>
          </a:xfrm>
        </p:spPr>
        <p:txBody>
          <a:bodyPr>
            <a:normAutofit/>
          </a:bodyPr>
          <a:lstStyle/>
          <a:p>
            <a:r>
              <a:rPr lang="en-US" sz="3200" dirty="0"/>
              <a:t>The dispatcher is a kernel module that takes control of the CPU from the current process and gives it to the process selected </a:t>
            </a:r>
            <a:r>
              <a:rPr lang="en-US" sz="3200" dirty="0" smtClean="0"/>
              <a:t>by</a:t>
            </a:r>
          </a:p>
          <a:p>
            <a:pPr marL="914400" lvl="1" indent="-457200">
              <a:buFont typeface="+mj-lt"/>
              <a:buAutoNum type="arabicPeriod"/>
            </a:pPr>
            <a:r>
              <a:rPr lang="en-US" sz="2800" dirty="0"/>
              <a:t>Switching the context (i.e., saving the context of the current process and restoring the context of the newly selected process</a:t>
            </a:r>
            <a:r>
              <a:rPr lang="en-US" sz="2800" dirty="0" smtClean="0"/>
              <a:t>)</a:t>
            </a:r>
          </a:p>
          <a:p>
            <a:pPr marL="914400" lvl="1" indent="-457200">
              <a:buFont typeface="+mj-lt"/>
              <a:buAutoNum type="arabicPeriod"/>
            </a:pPr>
            <a:r>
              <a:rPr lang="en-US" sz="2800" dirty="0" smtClean="0"/>
              <a:t>Switching </a:t>
            </a:r>
            <a:r>
              <a:rPr lang="en-US" sz="2800" dirty="0"/>
              <a:t>to user </a:t>
            </a:r>
            <a:r>
              <a:rPr lang="en-US" sz="2800" dirty="0" smtClean="0"/>
              <a:t>mode</a:t>
            </a:r>
          </a:p>
          <a:p>
            <a:pPr marL="914400" lvl="1" indent="-457200">
              <a:buFont typeface="+mj-lt"/>
              <a:buAutoNum type="arabicPeriod"/>
            </a:pPr>
            <a:r>
              <a:rPr lang="en-US" sz="2800" dirty="0" smtClean="0"/>
              <a:t>Jumping </a:t>
            </a:r>
            <a:r>
              <a:rPr lang="en-US" sz="2800" dirty="0"/>
              <a:t>to the proper location in the user program to restart that </a:t>
            </a:r>
            <a:r>
              <a:rPr lang="en-US" sz="2800" dirty="0" smtClean="0"/>
              <a:t>program</a:t>
            </a:r>
          </a:p>
          <a:p>
            <a:r>
              <a:rPr lang="en-US" sz="3200" dirty="0"/>
              <a:t>The time it takes for the dispatcher to stop one process and start another running is known as the </a:t>
            </a:r>
            <a:r>
              <a:rPr lang="en-US" sz="3200" b="1" u="sng" dirty="0"/>
              <a:t>dispatch latency</a:t>
            </a:r>
            <a:r>
              <a:rPr lang="en-US" sz="3200" dirty="0" smtClean="0"/>
              <a:t>.</a:t>
            </a:r>
            <a:endParaRPr lang="en-US" sz="3200" dirty="0"/>
          </a:p>
        </p:txBody>
      </p:sp>
    </p:spTree>
    <p:extLst>
      <p:ext uri="{BB962C8B-B14F-4D97-AF65-F5344CB8AC3E}">
        <p14:creationId xmlns:p14="http://schemas.microsoft.com/office/powerpoint/2010/main" val="27604887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8301"/>
          </a:xfrm>
        </p:spPr>
        <p:txBody>
          <a:bodyPr>
            <a:normAutofit/>
          </a:bodyPr>
          <a:lstStyle/>
          <a:p>
            <a:r>
              <a:rPr lang="en-US" dirty="0">
                <a:solidFill>
                  <a:srgbClr val="FF0000"/>
                </a:solidFill>
              </a:rPr>
              <a:t>Preemptive and Non-Preemptive </a:t>
            </a:r>
            <a:r>
              <a:rPr lang="en-US" dirty="0" smtClean="0">
                <a:solidFill>
                  <a:srgbClr val="FF0000"/>
                </a:solidFill>
              </a:rPr>
              <a:t>Scheduling</a:t>
            </a:r>
            <a:endParaRPr lang="en-US" dirty="0">
              <a:solidFill>
                <a:srgbClr val="FF0000"/>
              </a:solidFill>
            </a:endParaRPr>
          </a:p>
        </p:txBody>
      </p:sp>
      <p:sp>
        <p:nvSpPr>
          <p:cNvPr id="3" name="Content Placeholder 2"/>
          <p:cNvSpPr>
            <a:spLocks noGrp="1"/>
          </p:cNvSpPr>
          <p:nvPr>
            <p:ph idx="1"/>
          </p:nvPr>
        </p:nvSpPr>
        <p:spPr>
          <a:xfrm>
            <a:off x="609600" y="1073426"/>
            <a:ext cx="10744200" cy="5103537"/>
          </a:xfrm>
        </p:spPr>
        <p:txBody>
          <a:bodyPr/>
          <a:lstStyle/>
          <a:p>
            <a:r>
              <a:rPr lang="en-US" dirty="0"/>
              <a:t>CPU scheduling can take place under the following circumstances: </a:t>
            </a:r>
            <a:endParaRPr lang="en-US" dirty="0" smtClean="0"/>
          </a:p>
          <a:p>
            <a:pPr marL="914400" lvl="1" indent="-457200">
              <a:buFont typeface="+mj-lt"/>
              <a:buAutoNum type="arabicPeriod"/>
            </a:pPr>
            <a:r>
              <a:rPr lang="en-US" dirty="0" smtClean="0"/>
              <a:t>When </a:t>
            </a:r>
            <a:r>
              <a:rPr lang="en-US" dirty="0"/>
              <a:t>a process switches from the running state to the waiting state (for example, an I/O request is being completed) </a:t>
            </a:r>
            <a:endParaRPr lang="en-US" dirty="0" smtClean="0"/>
          </a:p>
          <a:p>
            <a:pPr marL="914400" lvl="1" indent="-457200">
              <a:buFont typeface="+mj-lt"/>
              <a:buAutoNum type="arabicPeriod"/>
            </a:pPr>
            <a:r>
              <a:rPr lang="en-US" dirty="0" smtClean="0"/>
              <a:t>When </a:t>
            </a:r>
            <a:r>
              <a:rPr lang="en-US" dirty="0"/>
              <a:t>a process switches from the running state to the ready state (for example when an interrupt occurs) </a:t>
            </a:r>
            <a:endParaRPr lang="en-US" dirty="0" smtClean="0"/>
          </a:p>
          <a:p>
            <a:pPr marL="914400" lvl="1" indent="-457200">
              <a:buFont typeface="+mj-lt"/>
              <a:buAutoNum type="arabicPeriod"/>
            </a:pPr>
            <a:r>
              <a:rPr lang="en-US" dirty="0" smtClean="0"/>
              <a:t>When </a:t>
            </a:r>
            <a:r>
              <a:rPr lang="en-US" dirty="0"/>
              <a:t>a process switches from the waiting state to the ready state (for example, completion of I/O) </a:t>
            </a:r>
            <a:endParaRPr lang="en-US" dirty="0" smtClean="0"/>
          </a:p>
          <a:p>
            <a:pPr marL="914400" lvl="1" indent="-457200">
              <a:buFont typeface="+mj-lt"/>
              <a:buAutoNum type="arabicPeriod"/>
            </a:pPr>
            <a:r>
              <a:rPr lang="en-US" dirty="0" smtClean="0"/>
              <a:t>When </a:t>
            </a:r>
            <a:r>
              <a:rPr lang="en-US" dirty="0"/>
              <a:t>a process </a:t>
            </a:r>
            <a:r>
              <a:rPr lang="en-US" dirty="0" smtClean="0"/>
              <a:t>terminates</a:t>
            </a:r>
            <a:endParaRPr lang="en-US" dirty="0"/>
          </a:p>
        </p:txBody>
      </p:sp>
      <p:pic>
        <p:nvPicPr>
          <p:cNvPr id="4" name="Picture 3"/>
          <p:cNvPicPr>
            <a:picLocks noChangeAspect="1"/>
          </p:cNvPicPr>
          <p:nvPr/>
        </p:nvPicPr>
        <p:blipFill>
          <a:blip r:embed="rId2"/>
          <a:stretch>
            <a:fillRect/>
          </a:stretch>
        </p:blipFill>
        <p:spPr>
          <a:xfrm>
            <a:off x="5353878" y="3392557"/>
            <a:ext cx="6508746" cy="3184661"/>
          </a:xfrm>
          <a:prstGeom prst="rect">
            <a:avLst/>
          </a:prstGeom>
        </p:spPr>
      </p:pic>
    </p:spTree>
    <p:extLst>
      <p:ext uri="{BB962C8B-B14F-4D97-AF65-F5344CB8AC3E}">
        <p14:creationId xmlns:p14="http://schemas.microsoft.com/office/powerpoint/2010/main" val="14543114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93832"/>
          </a:xfrm>
        </p:spPr>
        <p:txBody>
          <a:bodyPr>
            <a:normAutofit fontScale="90000"/>
          </a:bodyPr>
          <a:lstStyle/>
          <a:p>
            <a:r>
              <a:rPr lang="en-US" dirty="0" smtClean="0">
                <a:solidFill>
                  <a:srgbClr val="FF0000"/>
                </a:solidFill>
              </a:rPr>
              <a:t>Preemptive and Non-Preemptive Scheduling (Continue..)</a:t>
            </a:r>
            <a:endParaRPr lang="en-US" dirty="0"/>
          </a:p>
        </p:txBody>
      </p:sp>
      <p:sp>
        <p:nvSpPr>
          <p:cNvPr id="3" name="Content Placeholder 2"/>
          <p:cNvSpPr>
            <a:spLocks noGrp="1"/>
          </p:cNvSpPr>
          <p:nvPr>
            <p:ph idx="1"/>
          </p:nvPr>
        </p:nvSpPr>
        <p:spPr>
          <a:xfrm>
            <a:off x="838200" y="1444487"/>
            <a:ext cx="10515600" cy="4732476"/>
          </a:xfrm>
        </p:spPr>
        <p:txBody>
          <a:bodyPr/>
          <a:lstStyle/>
          <a:p>
            <a:r>
              <a:rPr lang="en-US" dirty="0"/>
              <a:t>In 1 and 4, there is no choice in terms of scheduling; a new process must be selected for execution. </a:t>
            </a:r>
            <a:endParaRPr lang="en-US" dirty="0" smtClean="0"/>
          </a:p>
          <a:p>
            <a:r>
              <a:rPr lang="en-US" dirty="0" smtClean="0"/>
              <a:t>There </a:t>
            </a:r>
            <a:r>
              <a:rPr lang="en-US" dirty="0"/>
              <a:t>is a choice in case of 2 and 3. When scheduling takes place only under 1 and 4, we say, scheduling is non-preemptive; </a:t>
            </a:r>
            <a:r>
              <a:rPr lang="en-US" dirty="0" smtClean="0"/>
              <a:t>otherwise, </a:t>
            </a:r>
            <a:r>
              <a:rPr lang="en-US" dirty="0"/>
              <a:t>the scheduling scheme is preemptive. </a:t>
            </a:r>
            <a:endParaRPr lang="en-US" dirty="0" smtClean="0"/>
          </a:p>
          <a:p>
            <a:r>
              <a:rPr lang="en-US" dirty="0" smtClean="0"/>
              <a:t>Under </a:t>
            </a:r>
            <a:r>
              <a:rPr lang="en-US" dirty="0"/>
              <a:t>non-preemptive </a:t>
            </a:r>
            <a:r>
              <a:rPr lang="en-US" dirty="0" smtClean="0"/>
              <a:t>scheduling, </a:t>
            </a:r>
            <a:r>
              <a:rPr lang="en-US" dirty="0"/>
              <a:t>once the CPU has been allocated to a </a:t>
            </a:r>
            <a:r>
              <a:rPr lang="en-US" dirty="0" smtClean="0"/>
              <a:t>process, </a:t>
            </a:r>
            <a:r>
              <a:rPr lang="en-US" dirty="0"/>
              <a:t>the process keeps the CPU until either it switches to the waiting state, finishes its CPU burst, or terminates. </a:t>
            </a:r>
            <a:endParaRPr lang="en-US" dirty="0" smtClean="0"/>
          </a:p>
          <a:p>
            <a:r>
              <a:rPr lang="en-US" dirty="0" smtClean="0"/>
              <a:t>This </a:t>
            </a:r>
            <a:r>
              <a:rPr lang="en-US" dirty="0"/>
              <a:t>scheduling method does not require any special hardware </a:t>
            </a:r>
            <a:r>
              <a:rPr lang="en-US" dirty="0" smtClean="0"/>
              <a:t>as needed </a:t>
            </a:r>
            <a:r>
              <a:rPr lang="en-US" dirty="0"/>
              <a:t>for preemptive scheduling</a:t>
            </a:r>
            <a:r>
              <a:rPr lang="en-US" dirty="0" smtClean="0"/>
              <a:t>.</a:t>
            </a:r>
            <a:endParaRPr lang="en-US" dirty="0"/>
          </a:p>
        </p:txBody>
      </p:sp>
    </p:spTree>
    <p:extLst>
      <p:ext uri="{BB962C8B-B14F-4D97-AF65-F5344CB8AC3E}">
        <p14:creationId xmlns:p14="http://schemas.microsoft.com/office/powerpoint/2010/main" val="14463865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TotalTime>
  <Words>1620</Words>
  <Application>Microsoft Office PowerPoint</Application>
  <PresentationFormat>Widescreen</PresentationFormat>
  <Paragraphs>126</Paragraphs>
  <Slides>19</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Wingdings 2</vt:lpstr>
      <vt:lpstr>Office Theme</vt:lpstr>
      <vt:lpstr>Operating Systems Lecture - 7</vt:lpstr>
      <vt:lpstr>Summary</vt:lpstr>
      <vt:lpstr>Basic concepts</vt:lpstr>
      <vt:lpstr>Life of a Process</vt:lpstr>
      <vt:lpstr>Life of a Process (continue..)</vt:lpstr>
      <vt:lpstr>CPU Scheduler</vt:lpstr>
      <vt:lpstr>Dispatcher</vt:lpstr>
      <vt:lpstr>Preemptive and Non-Preemptive Scheduling</vt:lpstr>
      <vt:lpstr>Preemptive and Non-Preemptive Scheduling (Continue..)</vt:lpstr>
      <vt:lpstr>Preemptive and Non-Preemptive Scheduling (Continue..)</vt:lpstr>
      <vt:lpstr>Scheduling Criteria</vt:lpstr>
      <vt:lpstr>Scheduling Algorithms</vt:lpstr>
      <vt:lpstr>First-Come, First-Served (FCFS) Scheduling</vt:lpstr>
      <vt:lpstr>First-Come, First-Served (FCFS) Scheduling (Continue..)</vt:lpstr>
      <vt:lpstr>First-Come, First-Served (FCFS) Scheduling (Continue..)</vt:lpstr>
      <vt:lpstr>First-Come, First-Served (FCFS) Scheduling (Continue..)</vt:lpstr>
      <vt:lpstr>First-Come, First-Served (FCFS) Scheduling (Continue..)</vt:lpstr>
      <vt:lpstr>First-Come, First-Served (FCFS) Scheduling (Continue..)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 Lecture - 7</dc:title>
  <dc:creator>bambi</dc:creator>
  <cp:lastModifiedBy>bambi</cp:lastModifiedBy>
  <cp:revision>31</cp:revision>
  <dcterms:created xsi:type="dcterms:W3CDTF">2024-03-31T06:39:03Z</dcterms:created>
  <dcterms:modified xsi:type="dcterms:W3CDTF">2024-03-31T08:54:44Z</dcterms:modified>
</cp:coreProperties>
</file>