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98A1DE-5E64-4468-95AA-5DF59E5437B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308272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8A1DE-5E64-4468-95AA-5DF59E5437B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271561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8A1DE-5E64-4468-95AA-5DF59E5437B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40579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8A1DE-5E64-4468-95AA-5DF59E5437B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138126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98A1DE-5E64-4468-95AA-5DF59E5437B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361115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98A1DE-5E64-4468-95AA-5DF59E5437BC}"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207157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98A1DE-5E64-4468-95AA-5DF59E5437BC}"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123478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98A1DE-5E64-4468-95AA-5DF59E5437BC}"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65184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8A1DE-5E64-4468-95AA-5DF59E5437BC}"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122061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98A1DE-5E64-4468-95AA-5DF59E5437BC}"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358792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98A1DE-5E64-4468-95AA-5DF59E5437BC}"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31A39B-8A33-4A6B-B582-6755FF964885}" type="slidenum">
              <a:rPr lang="en-US" smtClean="0"/>
              <a:t>‹#›</a:t>
            </a:fld>
            <a:endParaRPr lang="en-US"/>
          </a:p>
        </p:txBody>
      </p:sp>
    </p:spTree>
    <p:extLst>
      <p:ext uri="{BB962C8B-B14F-4D97-AF65-F5344CB8AC3E}">
        <p14:creationId xmlns:p14="http://schemas.microsoft.com/office/powerpoint/2010/main" val="3018387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8A1DE-5E64-4468-95AA-5DF59E5437BC}"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A39B-8A33-4A6B-B582-6755FF964885}" type="slidenum">
              <a:rPr lang="en-US" smtClean="0"/>
              <a:t>‹#›</a:t>
            </a:fld>
            <a:endParaRPr lang="en-US"/>
          </a:p>
        </p:txBody>
      </p:sp>
    </p:spTree>
    <p:extLst>
      <p:ext uri="{BB962C8B-B14F-4D97-AF65-F5344CB8AC3E}">
        <p14:creationId xmlns:p14="http://schemas.microsoft.com/office/powerpoint/2010/main" val="93501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- 11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264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The Critical Section Problem (Continue..)</a:t>
            </a:r>
            <a:endParaRPr lang="en-US" dirty="0">
              <a:solidFill>
                <a:srgbClr val="FF0000"/>
              </a:solidFill>
            </a:endParaRPr>
          </a:p>
        </p:txBody>
      </p:sp>
      <p:sp>
        <p:nvSpPr>
          <p:cNvPr id="8" name="Content Placeholder 2"/>
          <p:cNvSpPr txBox="1">
            <a:spLocks/>
          </p:cNvSpPr>
          <p:nvPr/>
        </p:nvSpPr>
        <p:spPr>
          <a:xfrm>
            <a:off x="710044" y="794529"/>
            <a:ext cx="10771909" cy="5065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section of code implementing this request </a:t>
            </a:r>
            <a:r>
              <a:rPr lang="en-US" dirty="0" smtClean="0"/>
              <a:t>is </a:t>
            </a:r>
            <a:r>
              <a:rPr lang="en-US" dirty="0"/>
              <a:t>called the </a:t>
            </a:r>
            <a:r>
              <a:rPr lang="en-US" b="1" i="1" dirty="0"/>
              <a:t>entry </a:t>
            </a:r>
            <a:r>
              <a:rPr lang="en-US" b="1" i="1" dirty="0" smtClean="0"/>
              <a:t>section</a:t>
            </a:r>
            <a:r>
              <a:rPr lang="en-US" dirty="0" smtClean="0"/>
              <a:t>.</a:t>
            </a:r>
          </a:p>
          <a:p>
            <a:r>
              <a:rPr lang="en-US" dirty="0"/>
              <a:t>The remaining code is the </a:t>
            </a:r>
            <a:r>
              <a:rPr lang="en-US" b="1" i="1" dirty="0"/>
              <a:t>remainder section</a:t>
            </a:r>
            <a:r>
              <a:rPr lang="en-US" dirty="0" smtClean="0"/>
              <a:t>.</a:t>
            </a:r>
          </a:p>
          <a:p>
            <a:r>
              <a:rPr lang="en-US" dirty="0"/>
              <a:t>The critical section problem is to design a protocol that the processes can use so that their action will not depend on the order in which their execution is interleaved (possibly on many processors</a:t>
            </a:r>
            <a:r>
              <a:rPr lang="en-US" dirty="0" smtClean="0"/>
              <a:t>).</a:t>
            </a:r>
          </a:p>
          <a:p>
            <a:r>
              <a:rPr lang="en-US" dirty="0"/>
              <a:t>There can be three kinds of </a:t>
            </a:r>
            <a:r>
              <a:rPr lang="en-US" dirty="0" smtClean="0"/>
              <a:t>solutions </a:t>
            </a:r>
            <a:r>
              <a:rPr lang="en-US" dirty="0"/>
              <a:t>to the critical section problem</a:t>
            </a:r>
            <a:r>
              <a:rPr lang="en-US" dirty="0" smtClean="0"/>
              <a:t>:</a:t>
            </a:r>
          </a:p>
          <a:p>
            <a:pPr lvl="1"/>
            <a:r>
              <a:rPr lang="en-US" dirty="0"/>
              <a:t>Software based </a:t>
            </a:r>
            <a:r>
              <a:rPr lang="en-US" dirty="0" smtClean="0"/>
              <a:t>solutions</a:t>
            </a:r>
          </a:p>
          <a:p>
            <a:pPr lvl="1"/>
            <a:r>
              <a:rPr lang="en-US" dirty="0" smtClean="0"/>
              <a:t>Hardware </a:t>
            </a:r>
            <a:r>
              <a:rPr lang="en-US" dirty="0"/>
              <a:t>based </a:t>
            </a:r>
            <a:r>
              <a:rPr lang="en-US" dirty="0" smtClean="0"/>
              <a:t>solutions</a:t>
            </a:r>
          </a:p>
          <a:p>
            <a:pPr lvl="1"/>
            <a:r>
              <a:rPr lang="en-US" dirty="0" smtClean="0"/>
              <a:t>Operating </a:t>
            </a:r>
            <a:r>
              <a:rPr lang="en-US" dirty="0"/>
              <a:t>system based </a:t>
            </a:r>
            <a:r>
              <a:rPr lang="en-US" dirty="0" smtClean="0"/>
              <a:t>solution</a:t>
            </a:r>
          </a:p>
          <a:p>
            <a:r>
              <a:rPr lang="en-US" dirty="0"/>
              <a:t>We discuss the software solutions first. Regardless of the type of solution, the structure of the solution should be as </a:t>
            </a:r>
            <a:r>
              <a:rPr lang="en-US" dirty="0" smtClean="0"/>
              <a:t>follows</a:t>
            </a:r>
            <a:endParaRPr lang="en-US" dirty="0"/>
          </a:p>
        </p:txBody>
      </p:sp>
    </p:spTree>
    <p:extLst>
      <p:ext uri="{BB962C8B-B14F-4D97-AF65-F5344CB8AC3E}">
        <p14:creationId xmlns:p14="http://schemas.microsoft.com/office/powerpoint/2010/main" val="387082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The Critical Section Problem (Continue..)</a:t>
            </a:r>
            <a:endParaRPr lang="en-US" dirty="0">
              <a:solidFill>
                <a:srgbClr val="FF0000"/>
              </a:solidFill>
            </a:endParaRPr>
          </a:p>
        </p:txBody>
      </p:sp>
      <p:sp>
        <p:nvSpPr>
          <p:cNvPr id="8" name="Content Placeholder 2"/>
          <p:cNvSpPr txBox="1">
            <a:spLocks/>
          </p:cNvSpPr>
          <p:nvPr/>
        </p:nvSpPr>
        <p:spPr>
          <a:xfrm>
            <a:off x="710044" y="794529"/>
            <a:ext cx="10771909" cy="618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Entry and Exist sections comprise solution for the problem</a:t>
            </a:r>
            <a:r>
              <a:rPr lang="en-US" dirty="0" smtClean="0"/>
              <a:t>.</a:t>
            </a:r>
          </a:p>
          <a:p>
            <a:endParaRPr lang="en-US" dirty="0"/>
          </a:p>
        </p:txBody>
      </p:sp>
      <p:pic>
        <p:nvPicPr>
          <p:cNvPr id="3" name="Picture 2"/>
          <p:cNvPicPr>
            <a:picLocks noChangeAspect="1"/>
          </p:cNvPicPr>
          <p:nvPr/>
        </p:nvPicPr>
        <p:blipFill>
          <a:blip r:embed="rId2"/>
          <a:stretch>
            <a:fillRect/>
          </a:stretch>
        </p:blipFill>
        <p:spPr>
          <a:xfrm>
            <a:off x="3985918" y="1695208"/>
            <a:ext cx="4220164" cy="3467584"/>
          </a:xfrm>
          <a:prstGeom prst="rect">
            <a:avLst/>
          </a:prstGeom>
        </p:spPr>
      </p:pic>
    </p:spTree>
    <p:extLst>
      <p:ext uri="{BB962C8B-B14F-4D97-AF65-F5344CB8AC3E}">
        <p14:creationId xmlns:p14="http://schemas.microsoft.com/office/powerpoint/2010/main" val="2113030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24" y="693330"/>
            <a:ext cx="11135593" cy="6093976"/>
          </a:xfrm>
          <a:prstGeom prst="rect">
            <a:avLst/>
          </a:prstGeom>
        </p:spPr>
        <p:txBody>
          <a:bodyPr wrap="square">
            <a:spAutoFit/>
          </a:bodyPr>
          <a:lstStyle/>
          <a:p>
            <a:pPr marL="457200" indent="-457200">
              <a:buFont typeface="Arial" panose="020B0604020202020204" pitchFamily="34" charset="0"/>
              <a:buChar char="•"/>
            </a:pPr>
            <a:r>
              <a:rPr lang="en-US" sz="2600" dirty="0"/>
              <a:t>A solution to the critical section problem must satisfy the following three requirements</a:t>
            </a:r>
            <a:r>
              <a:rPr lang="en-US" sz="2600" dirty="0" smtClean="0"/>
              <a:t>:</a:t>
            </a:r>
          </a:p>
          <a:p>
            <a:pPr marL="971550" lvl="1" indent="-514350">
              <a:buFont typeface="+mj-lt"/>
              <a:buAutoNum type="arabicPeriod"/>
            </a:pPr>
            <a:r>
              <a:rPr lang="en-US" sz="2600" b="1" i="1" u="sng" dirty="0" smtClean="0"/>
              <a:t>Mutual Exclusion</a:t>
            </a:r>
          </a:p>
          <a:p>
            <a:pPr marL="969963" lvl="1" indent="858838"/>
            <a:r>
              <a:rPr lang="en-US" sz="2600" dirty="0" smtClean="0"/>
              <a:t>If process Pi is executing in its critical section, then no other process can be executed in its critical section.</a:t>
            </a:r>
          </a:p>
          <a:p>
            <a:pPr marL="971550" lvl="1" indent="-514350">
              <a:buFont typeface="+mj-lt"/>
              <a:buAutoNum type="arabicPeriod" startAt="2"/>
            </a:pPr>
            <a:r>
              <a:rPr lang="en-US" sz="2600" b="1" i="1" u="sng" dirty="0"/>
              <a:t>Progress</a:t>
            </a:r>
          </a:p>
          <a:p>
            <a:pPr marL="914400" lvl="1"/>
            <a:r>
              <a:rPr lang="en-US" sz="2600" dirty="0" smtClean="0"/>
              <a:t>	If no process is executing in its critical section and some processes wish to enter their critical sections, then only those processes that are not executing in their remainder section can participate in the decision on which will enter its critical section next, and this selection cannot be postponed indefinitely.</a:t>
            </a:r>
            <a:endParaRPr lang="en-US" sz="2600" dirty="0"/>
          </a:p>
          <a:p>
            <a:pPr marL="971550" lvl="1" indent="-514350">
              <a:buFont typeface="+mj-lt"/>
              <a:buAutoNum type="arabicPeriod" startAt="3"/>
            </a:pPr>
            <a:r>
              <a:rPr lang="en-US" sz="2600" b="1" i="1" u="sng" dirty="0" smtClean="0"/>
              <a:t>Bounded Waiting</a:t>
            </a:r>
          </a:p>
          <a:p>
            <a:pPr marL="969963" lvl="1"/>
            <a:r>
              <a:rPr lang="en-US" sz="2600" dirty="0" smtClean="0"/>
              <a:t>	There exists a bound on the number of times that other processes are allowed to enter their critical sections after a process have made a request to enter its critical section and before that request is granted.</a:t>
            </a:r>
            <a:endParaRPr lang="en-US" sz="2600" b="1" i="1" u="sng" dirty="0" smtClean="0"/>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Solution to the Critical Section Problem</a:t>
            </a:r>
            <a:endParaRPr lang="en-US" dirty="0">
              <a:solidFill>
                <a:srgbClr val="FF0000"/>
              </a:solidFill>
            </a:endParaRPr>
          </a:p>
        </p:txBody>
      </p:sp>
    </p:spTree>
    <p:extLst>
      <p:ext uri="{BB962C8B-B14F-4D97-AF65-F5344CB8AC3E}">
        <p14:creationId xmlns:p14="http://schemas.microsoft.com/office/powerpoint/2010/main" val="3711256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24" y="1289075"/>
            <a:ext cx="11135593" cy="2492990"/>
          </a:xfrm>
          <a:prstGeom prst="rect">
            <a:avLst/>
          </a:prstGeom>
        </p:spPr>
        <p:txBody>
          <a:bodyPr wrap="square">
            <a:spAutoFit/>
          </a:bodyPr>
          <a:lstStyle/>
          <a:p>
            <a:r>
              <a:rPr lang="en-US" sz="2600" dirty="0" smtClean="0"/>
              <a:t>Assumptions</a:t>
            </a:r>
          </a:p>
          <a:p>
            <a:pPr marL="457200" indent="-457200">
              <a:buFont typeface="Arial" panose="020B0604020202020204" pitchFamily="34" charset="0"/>
              <a:buChar char="•"/>
            </a:pPr>
            <a:r>
              <a:rPr lang="en-US" sz="2600" dirty="0" smtClean="0"/>
              <a:t>While formulating a solution, we must keep the following assumptions in mind:</a:t>
            </a:r>
          </a:p>
          <a:p>
            <a:pPr marL="914400" lvl="1" indent="-457200">
              <a:buFont typeface="Arial" panose="020B0604020202020204" pitchFamily="34" charset="0"/>
              <a:buChar char="•"/>
            </a:pPr>
            <a:r>
              <a:rPr lang="en-US" sz="2600" dirty="0" smtClean="0"/>
              <a:t>Assume that each process executes at a nonzero speed</a:t>
            </a:r>
          </a:p>
          <a:p>
            <a:pPr marL="914400" lvl="1" indent="-457200">
              <a:buFont typeface="Arial" panose="020B0604020202020204" pitchFamily="34" charset="0"/>
              <a:buChar char="•"/>
            </a:pPr>
            <a:r>
              <a:rPr lang="en-US" sz="2600" dirty="0" smtClean="0"/>
              <a:t>No assumption can be made regarding the relative speeds of the N processes</a:t>
            </a:r>
          </a:p>
        </p:txBody>
      </p:sp>
      <p:sp>
        <p:nvSpPr>
          <p:cNvPr id="2" name="Title 1"/>
          <p:cNvSpPr>
            <a:spLocks noGrp="1"/>
          </p:cNvSpPr>
          <p:nvPr>
            <p:ph type="title"/>
          </p:nvPr>
        </p:nvSpPr>
        <p:spPr>
          <a:xfrm>
            <a:off x="654624" y="392834"/>
            <a:ext cx="10515600" cy="536023"/>
          </a:xfrm>
        </p:spPr>
        <p:txBody>
          <a:bodyPr>
            <a:normAutofit fontScale="90000"/>
          </a:bodyPr>
          <a:lstStyle/>
          <a:p>
            <a:r>
              <a:rPr lang="en-US" dirty="0" smtClean="0">
                <a:solidFill>
                  <a:srgbClr val="FF0000"/>
                </a:solidFill>
              </a:rPr>
              <a:t>Solution to the Critical Section Problem (Continue..)</a:t>
            </a:r>
            <a:endParaRPr lang="en-US" dirty="0">
              <a:solidFill>
                <a:srgbClr val="FF0000"/>
              </a:solidFill>
            </a:endParaRPr>
          </a:p>
        </p:txBody>
      </p:sp>
    </p:spTree>
    <p:extLst>
      <p:ext uri="{BB962C8B-B14F-4D97-AF65-F5344CB8AC3E}">
        <p14:creationId xmlns:p14="http://schemas.microsoft.com/office/powerpoint/2010/main" val="3660815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24" y="693330"/>
            <a:ext cx="11135593" cy="4278094"/>
          </a:xfrm>
          <a:prstGeom prst="rect">
            <a:avLst/>
          </a:prstGeom>
        </p:spPr>
        <p:txBody>
          <a:bodyPr wrap="square">
            <a:spAutoFit/>
          </a:bodyPr>
          <a:lstStyle/>
          <a:p>
            <a:pPr marL="457200" indent="-457200">
              <a:buFont typeface="Arial" panose="020B0604020202020204" pitchFamily="34" charset="0"/>
              <a:buChar char="•"/>
            </a:pPr>
            <a:r>
              <a:rPr lang="en-US" sz="3400" dirty="0" smtClean="0"/>
              <a:t>In this section algorithms that are applicable to two processes will be discussed. </a:t>
            </a:r>
          </a:p>
          <a:p>
            <a:pPr marL="457200" indent="-457200">
              <a:buFont typeface="Arial" panose="020B0604020202020204" pitchFamily="34" charset="0"/>
              <a:buChar char="•"/>
            </a:pPr>
            <a:r>
              <a:rPr lang="en-US" sz="3400" dirty="0" smtClean="0"/>
              <a:t>The processes are P0 and P1. When presenting Pi, we use </a:t>
            </a:r>
            <a:r>
              <a:rPr lang="en-US" sz="3400" dirty="0" err="1" smtClean="0"/>
              <a:t>Pj</a:t>
            </a:r>
            <a:r>
              <a:rPr lang="en-US" sz="3400" dirty="0" smtClean="0"/>
              <a:t> to denote the other process. </a:t>
            </a:r>
          </a:p>
          <a:p>
            <a:pPr marL="457200" indent="-457200">
              <a:buFont typeface="Arial" panose="020B0604020202020204" pitchFamily="34" charset="0"/>
              <a:buChar char="•"/>
            </a:pPr>
            <a:r>
              <a:rPr lang="en-US" sz="3400" dirty="0" smtClean="0"/>
              <a:t>An assumption is that the basic machine language instructions such as load and store are executed atomically, that is an operation that completes in its entirety without interruption</a:t>
            </a:r>
            <a:endParaRPr lang="en-US" sz="3400" b="1" i="1" u="sng" dirty="0" smtClean="0"/>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2-Process Solutions to the Critical Section Problem</a:t>
            </a:r>
            <a:endParaRPr lang="en-US" dirty="0">
              <a:solidFill>
                <a:srgbClr val="FF0000"/>
              </a:solidFill>
            </a:endParaRPr>
          </a:p>
        </p:txBody>
      </p:sp>
    </p:spTree>
    <p:extLst>
      <p:ext uri="{BB962C8B-B14F-4D97-AF65-F5344CB8AC3E}">
        <p14:creationId xmlns:p14="http://schemas.microsoft.com/office/powerpoint/2010/main" val="3986732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24" y="693330"/>
            <a:ext cx="11135593" cy="1815882"/>
          </a:xfrm>
          <a:prstGeom prst="rect">
            <a:avLst/>
          </a:prstGeom>
        </p:spPr>
        <p:txBody>
          <a:bodyPr wrap="square">
            <a:spAutoFit/>
          </a:bodyPr>
          <a:lstStyle/>
          <a:p>
            <a:pPr marL="457200" indent="-457200">
              <a:buFont typeface="Arial" panose="020B0604020202020204" pitchFamily="34" charset="0"/>
              <a:buChar char="•"/>
            </a:pPr>
            <a:r>
              <a:rPr lang="en-US" sz="2800" dirty="0" smtClean="0"/>
              <a:t>The first approach is to let the processes share a common integer variable turn initialized to 0 or 1. </a:t>
            </a:r>
          </a:p>
          <a:p>
            <a:pPr marL="457200" indent="-457200">
              <a:buFont typeface="Arial" panose="020B0604020202020204" pitchFamily="34" charset="0"/>
              <a:buChar char="•"/>
            </a:pPr>
            <a:r>
              <a:rPr lang="en-US" sz="2800" dirty="0" smtClean="0"/>
              <a:t>If turn = = </a:t>
            </a:r>
            <a:r>
              <a:rPr lang="en-US" sz="2800" dirty="0" err="1" smtClean="0"/>
              <a:t>i</a:t>
            </a:r>
            <a:r>
              <a:rPr lang="en-US" sz="2800" dirty="0" smtClean="0"/>
              <a:t>, then process Pi is allowed to execute in its critical section.</a:t>
            </a:r>
          </a:p>
          <a:p>
            <a:pPr marL="457200" indent="-457200">
              <a:buFont typeface="Arial" panose="020B0604020202020204" pitchFamily="34" charset="0"/>
              <a:buChar char="•"/>
            </a:pPr>
            <a:r>
              <a:rPr lang="en-US" sz="2800" dirty="0" smtClean="0"/>
              <a:t>The structure of the process Pi is as follows:</a:t>
            </a:r>
            <a:endParaRPr lang="en-US" sz="2800" b="1" i="1" u="sng" dirty="0" smtClean="0"/>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Algorithm 1</a:t>
            </a:r>
            <a:endParaRPr lang="en-US" dirty="0">
              <a:solidFill>
                <a:srgbClr val="FF0000"/>
              </a:solidFill>
            </a:endParaRPr>
          </a:p>
        </p:txBody>
      </p:sp>
      <p:pic>
        <p:nvPicPr>
          <p:cNvPr id="3" name="Picture 2"/>
          <p:cNvPicPr>
            <a:picLocks noChangeAspect="1"/>
          </p:cNvPicPr>
          <p:nvPr/>
        </p:nvPicPr>
        <p:blipFill>
          <a:blip r:embed="rId2"/>
          <a:stretch>
            <a:fillRect/>
          </a:stretch>
        </p:blipFill>
        <p:spPr>
          <a:xfrm>
            <a:off x="3962401" y="2732581"/>
            <a:ext cx="3972180" cy="3539974"/>
          </a:xfrm>
          <a:prstGeom prst="rect">
            <a:avLst/>
          </a:prstGeom>
        </p:spPr>
      </p:pic>
    </p:spTree>
    <p:extLst>
      <p:ext uri="{BB962C8B-B14F-4D97-AF65-F5344CB8AC3E}">
        <p14:creationId xmlns:p14="http://schemas.microsoft.com/office/powerpoint/2010/main" val="195868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24" y="693330"/>
            <a:ext cx="7200903" cy="5693866"/>
          </a:xfrm>
          <a:prstGeom prst="rect">
            <a:avLst/>
          </a:prstGeom>
        </p:spPr>
        <p:txBody>
          <a:bodyPr wrap="square">
            <a:spAutoFit/>
          </a:bodyPr>
          <a:lstStyle/>
          <a:p>
            <a:pPr marL="457200" indent="-457200">
              <a:buFont typeface="Arial" panose="020B0604020202020204" pitchFamily="34" charset="0"/>
              <a:buChar char="•"/>
            </a:pPr>
            <a:r>
              <a:rPr lang="en-US" sz="2800" dirty="0" smtClean="0"/>
              <a:t>This solution ensures mutual exclusion, that is only one process at a time can be in its critical section. </a:t>
            </a:r>
          </a:p>
          <a:p>
            <a:pPr marL="457200" indent="-457200">
              <a:buFont typeface="Arial" panose="020B0604020202020204" pitchFamily="34" charset="0"/>
              <a:buChar char="•"/>
            </a:pPr>
            <a:r>
              <a:rPr lang="en-US" sz="2800" dirty="0" smtClean="0"/>
              <a:t>However, it does not satisfy the progress requirement, since it requires strict alternation of processes in the execution of the critical section. For example, if turn= =0 and P1 is ready to enter its critical section, P1 cannot do so, even though P0 may be in its remainder section. </a:t>
            </a:r>
          </a:p>
          <a:p>
            <a:pPr marL="457200" indent="-457200">
              <a:buFont typeface="Arial" panose="020B0604020202020204" pitchFamily="34" charset="0"/>
              <a:buChar char="•"/>
            </a:pPr>
            <a:r>
              <a:rPr lang="en-US" sz="2800" dirty="0" smtClean="0"/>
              <a:t>The bounded wait condition is satisfied though, because there is an alternation between the turns of the two processes.</a:t>
            </a:r>
            <a:endParaRPr lang="en-US" sz="2800" b="1" i="1" u="sng" dirty="0" smtClean="0"/>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Algorithm 1 (Continue..)</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8036246" y="425318"/>
            <a:ext cx="3972180" cy="3539974"/>
          </a:xfrm>
          <a:prstGeom prst="rect">
            <a:avLst/>
          </a:prstGeom>
        </p:spPr>
      </p:pic>
    </p:spTree>
    <p:extLst>
      <p:ext uri="{BB962C8B-B14F-4D97-AF65-F5344CB8AC3E}">
        <p14:creationId xmlns:p14="http://schemas.microsoft.com/office/powerpoint/2010/main" val="3229316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4624" y="693330"/>
            <a:ext cx="11135593" cy="2246769"/>
          </a:xfrm>
          <a:prstGeom prst="rect">
            <a:avLst/>
          </a:prstGeom>
        </p:spPr>
        <p:txBody>
          <a:bodyPr wrap="square">
            <a:spAutoFit/>
          </a:bodyPr>
          <a:lstStyle/>
          <a:p>
            <a:pPr marL="457200" indent="-457200">
              <a:buFont typeface="Arial" panose="020B0604020202020204" pitchFamily="34" charset="0"/>
              <a:buChar char="•"/>
            </a:pPr>
            <a:r>
              <a:rPr lang="en-US" sz="2800" dirty="0" smtClean="0"/>
              <a:t>In algorithm two, the variable turn is replaced with an array </a:t>
            </a:r>
            <a:r>
              <a:rPr lang="en-US" sz="2800" dirty="0" err="1" smtClean="0"/>
              <a:t>boolean</a:t>
            </a:r>
            <a:r>
              <a:rPr lang="en-US" sz="2800" dirty="0" smtClean="0"/>
              <a:t> flag[2] whose elements are initialized to false. </a:t>
            </a:r>
          </a:p>
          <a:p>
            <a:pPr marL="457200" indent="-457200">
              <a:buFont typeface="Arial" panose="020B0604020202020204" pitchFamily="34" charset="0"/>
              <a:buChar char="•"/>
            </a:pPr>
            <a:r>
              <a:rPr lang="en-US" sz="2800" dirty="0" smtClean="0"/>
              <a:t>If flag is true for a process that indicates that the process is ready to enter its critical section. </a:t>
            </a:r>
          </a:p>
          <a:p>
            <a:pPr marL="457200" indent="-457200">
              <a:buFont typeface="Arial" panose="020B0604020202020204" pitchFamily="34" charset="0"/>
              <a:buChar char="•"/>
            </a:pPr>
            <a:r>
              <a:rPr lang="en-US" sz="2800" dirty="0" smtClean="0"/>
              <a:t>The structure of process Pi is shown:</a:t>
            </a:r>
            <a:endParaRPr lang="en-US" sz="2800" b="1" i="1" u="sng" dirty="0" smtClean="0"/>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Algorithm 2</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3790627" y="2940099"/>
            <a:ext cx="4993155" cy="3817082"/>
          </a:xfrm>
          <a:prstGeom prst="rect">
            <a:avLst/>
          </a:prstGeom>
        </p:spPr>
      </p:pic>
    </p:spTree>
    <p:extLst>
      <p:ext uri="{BB962C8B-B14F-4D97-AF65-F5344CB8AC3E}">
        <p14:creationId xmlns:p14="http://schemas.microsoft.com/office/powerpoint/2010/main" val="2658407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278" y="693330"/>
            <a:ext cx="7200903" cy="6093976"/>
          </a:xfrm>
          <a:prstGeom prst="rect">
            <a:avLst/>
          </a:prstGeom>
        </p:spPr>
        <p:txBody>
          <a:bodyPr wrap="square">
            <a:spAutoFit/>
          </a:bodyPr>
          <a:lstStyle/>
          <a:p>
            <a:pPr marL="457200" indent="-457200">
              <a:buFont typeface="Arial" panose="020B0604020202020204" pitchFamily="34" charset="0"/>
              <a:buChar char="•"/>
            </a:pPr>
            <a:r>
              <a:rPr lang="en-US" sz="2600" dirty="0" smtClean="0"/>
              <a:t>In this algorithm Pi sets flag[</a:t>
            </a:r>
            <a:r>
              <a:rPr lang="en-US" sz="2600" dirty="0" err="1" smtClean="0"/>
              <a:t>i</a:t>
            </a:r>
            <a:r>
              <a:rPr lang="en-US" sz="2600" dirty="0" smtClean="0"/>
              <a:t>]= true signaling that it is ready to enter its critical section.</a:t>
            </a:r>
          </a:p>
          <a:p>
            <a:pPr marL="457200" indent="-457200">
              <a:buFont typeface="Arial" panose="020B0604020202020204" pitchFamily="34" charset="0"/>
              <a:buChar char="•"/>
            </a:pPr>
            <a:r>
              <a:rPr lang="en-US" sz="2600" dirty="0" smtClean="0"/>
              <a:t>Then Pi checks to verify that process </a:t>
            </a:r>
            <a:r>
              <a:rPr lang="en-US" sz="2600" dirty="0" err="1" smtClean="0"/>
              <a:t>Pj</a:t>
            </a:r>
            <a:r>
              <a:rPr lang="en-US" sz="2600" dirty="0" smtClean="0"/>
              <a:t> is not also ready to enter its critical section. </a:t>
            </a:r>
          </a:p>
          <a:p>
            <a:pPr marL="457200" indent="-457200">
              <a:buFont typeface="Arial" panose="020B0604020202020204" pitchFamily="34" charset="0"/>
              <a:buChar char="•"/>
            </a:pPr>
            <a:r>
              <a:rPr lang="en-US" sz="2600" dirty="0" smtClean="0"/>
              <a:t>If </a:t>
            </a:r>
            <a:r>
              <a:rPr lang="en-US" sz="2600" dirty="0" err="1" smtClean="0"/>
              <a:t>Pj</a:t>
            </a:r>
            <a:r>
              <a:rPr lang="en-US" sz="2600" dirty="0" smtClean="0"/>
              <a:t> were ready, then Pi would wait until </a:t>
            </a:r>
            <a:r>
              <a:rPr lang="en-US" sz="2600" dirty="0" err="1" smtClean="0"/>
              <a:t>Pj</a:t>
            </a:r>
            <a:r>
              <a:rPr lang="en-US" sz="2600" dirty="0" smtClean="0"/>
              <a:t> had indicated that it no longer needed to be in the critical section (that is until flag[j]=false). </a:t>
            </a:r>
          </a:p>
          <a:p>
            <a:pPr marL="457200" indent="-457200">
              <a:buFont typeface="Arial" panose="020B0604020202020204" pitchFamily="34" charset="0"/>
              <a:buChar char="•"/>
            </a:pPr>
            <a:r>
              <a:rPr lang="en-US" sz="2600" dirty="0" smtClean="0"/>
              <a:t>At this point Pi would enter the critical section. On exiting the critical section, Pi would set flag[</a:t>
            </a:r>
            <a:r>
              <a:rPr lang="en-US" sz="2600" dirty="0" err="1" smtClean="0"/>
              <a:t>i</a:t>
            </a:r>
            <a:r>
              <a:rPr lang="en-US" sz="2600" dirty="0" smtClean="0"/>
              <a:t>]=false allowing the other process to enter its critical section. </a:t>
            </a:r>
          </a:p>
          <a:p>
            <a:pPr marL="457200" indent="-457200">
              <a:buFont typeface="Arial" panose="020B0604020202020204" pitchFamily="34" charset="0"/>
              <a:buChar char="•"/>
            </a:pPr>
            <a:r>
              <a:rPr lang="en-US" sz="2600" dirty="0" smtClean="0"/>
              <a:t>In this solution, the mutual exclusion requirement is satisfied. </a:t>
            </a:r>
          </a:p>
          <a:p>
            <a:pPr marL="457200" indent="-457200">
              <a:buFont typeface="Arial" panose="020B0604020202020204" pitchFamily="34" charset="0"/>
              <a:buChar char="•"/>
            </a:pPr>
            <a:r>
              <a:rPr lang="en-US" sz="2600" dirty="0" smtClean="0"/>
              <a:t>Unfortunately the progress condition is not met; consider the following execution sequence:</a:t>
            </a:r>
            <a:endParaRPr lang="en-US" sz="2600" b="1" i="1" u="sng" dirty="0" smtClean="0"/>
          </a:p>
        </p:txBody>
      </p:sp>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Algorithm 2 (Continue..)</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7412181" y="157307"/>
            <a:ext cx="4379405" cy="3347893"/>
          </a:xfrm>
          <a:prstGeom prst="rect">
            <a:avLst/>
          </a:prstGeom>
        </p:spPr>
      </p:pic>
      <p:sp>
        <p:nvSpPr>
          <p:cNvPr id="3" name="Rectangle 2"/>
          <p:cNvSpPr/>
          <p:nvPr/>
        </p:nvSpPr>
        <p:spPr>
          <a:xfrm>
            <a:off x="7412181" y="3740318"/>
            <a:ext cx="4502728"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600" dirty="0"/>
              <a:t>T0: P0 sets flag[0]= </a:t>
            </a:r>
            <a:r>
              <a:rPr lang="en-US" sz="2600" dirty="0" smtClean="0"/>
              <a:t>true</a:t>
            </a:r>
          </a:p>
          <a:p>
            <a:r>
              <a:rPr lang="en-US" sz="2600" dirty="0" smtClean="0"/>
              <a:t>T1</a:t>
            </a:r>
            <a:r>
              <a:rPr lang="en-US" sz="2600" dirty="0"/>
              <a:t>: P1 sets flag[1]= true </a:t>
            </a:r>
            <a:endParaRPr lang="en-US" sz="2600" dirty="0" smtClean="0"/>
          </a:p>
          <a:p>
            <a:endParaRPr lang="en-US" sz="2600" dirty="0" smtClean="0"/>
          </a:p>
          <a:p>
            <a:r>
              <a:rPr lang="en-US" sz="2600" dirty="0" smtClean="0"/>
              <a:t>Now </a:t>
            </a:r>
            <a:r>
              <a:rPr lang="en-US" sz="2600" dirty="0"/>
              <a:t>both the processes are looping forever in </a:t>
            </a:r>
            <a:r>
              <a:rPr lang="en-US" sz="2600" dirty="0" smtClean="0"/>
              <a:t>their respective </a:t>
            </a:r>
            <a:r>
              <a:rPr lang="en-US" sz="2600" dirty="0"/>
              <a:t>while statements.</a:t>
            </a:r>
          </a:p>
        </p:txBody>
      </p:sp>
    </p:spTree>
    <p:extLst>
      <p:ext uri="{BB962C8B-B14F-4D97-AF65-F5344CB8AC3E}">
        <p14:creationId xmlns:p14="http://schemas.microsoft.com/office/powerpoint/2010/main" val="365336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Process </a:t>
            </a:r>
            <a:r>
              <a:rPr lang="en-US" dirty="0" smtClean="0">
                <a:solidFill>
                  <a:srgbClr val="FF0000"/>
                </a:solidFill>
              </a:rPr>
              <a:t>Synchronization</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Concurrent processes or threads often need access to shared data and shared resources. </a:t>
            </a:r>
            <a:endParaRPr lang="en-US" dirty="0" smtClean="0"/>
          </a:p>
          <a:p>
            <a:r>
              <a:rPr lang="en-US" dirty="0" smtClean="0"/>
              <a:t>If </a:t>
            </a:r>
            <a:r>
              <a:rPr lang="en-US" dirty="0"/>
              <a:t>there is no controlled access to shared data, it is often possible to obtain an inconsistent state of this data. </a:t>
            </a:r>
            <a:endParaRPr lang="en-US" dirty="0" smtClean="0"/>
          </a:p>
          <a:p>
            <a:r>
              <a:rPr lang="en-US" dirty="0" smtClean="0"/>
              <a:t>Maintaining </a:t>
            </a:r>
            <a:r>
              <a:rPr lang="en-US" dirty="0"/>
              <a:t>data consistency requires mechanisms to ensure the orderly execution of cooperating processes, and hence various process synchronization methods are used. </a:t>
            </a:r>
            <a:endParaRPr lang="en-US" dirty="0" smtClean="0"/>
          </a:p>
          <a:p>
            <a:r>
              <a:rPr lang="en-US" dirty="0" smtClean="0"/>
              <a:t>In </a:t>
            </a:r>
            <a:r>
              <a:rPr lang="en-US" dirty="0"/>
              <a:t>the producer-consumer </a:t>
            </a:r>
            <a:r>
              <a:rPr lang="en-US" dirty="0" smtClean="0"/>
              <a:t>problem, </a:t>
            </a:r>
            <a:r>
              <a:rPr lang="en-US" dirty="0"/>
              <a:t>the version only allows one item less than the buffer size to be stored, to provide a solution for the buffer to use its entire capacity of N items is not simple</a:t>
            </a:r>
            <a:r>
              <a:rPr lang="en-US" dirty="0" smtClean="0"/>
              <a:t>.</a:t>
            </a:r>
            <a:endParaRPr lang="en-US" dirty="0" smtClean="0"/>
          </a:p>
        </p:txBody>
      </p:sp>
    </p:spTree>
    <p:extLst>
      <p:ext uri="{BB962C8B-B14F-4D97-AF65-F5344CB8AC3E}">
        <p14:creationId xmlns:p14="http://schemas.microsoft.com/office/powerpoint/2010/main" val="416689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Process </a:t>
            </a:r>
            <a:r>
              <a:rPr lang="en-US" dirty="0" smtClean="0">
                <a:solidFill>
                  <a:srgbClr val="FF0000"/>
                </a:solidFill>
              </a:rPr>
              <a:t>Synchronization (Continue..)</a:t>
            </a:r>
            <a:endParaRPr lang="en-US" dirty="0">
              <a:solidFill>
                <a:srgbClr val="FF0000"/>
              </a:solidFill>
            </a:endParaRPr>
          </a:p>
        </p:txBody>
      </p:sp>
      <p:sp>
        <p:nvSpPr>
          <p:cNvPr id="3" name="Content Placeholder 2"/>
          <p:cNvSpPr>
            <a:spLocks noGrp="1"/>
          </p:cNvSpPr>
          <p:nvPr>
            <p:ph idx="1"/>
          </p:nvPr>
        </p:nvSpPr>
        <p:spPr>
          <a:xfrm>
            <a:off x="4779818" y="1113183"/>
            <a:ext cx="6573982" cy="771035"/>
          </a:xfrm>
        </p:spPr>
        <p:txBody>
          <a:bodyPr>
            <a:noAutofit/>
          </a:bodyPr>
          <a:lstStyle/>
          <a:p>
            <a:r>
              <a:rPr lang="en-US" dirty="0"/>
              <a:t>The producer and consumer share </a:t>
            </a:r>
            <a:r>
              <a:rPr lang="en-US" dirty="0" smtClean="0"/>
              <a:t>a data </a:t>
            </a:r>
            <a:r>
              <a:rPr lang="en-US" dirty="0"/>
              <a:t>structure ‘buffer’ and use other variables shown </a:t>
            </a:r>
            <a:r>
              <a:rPr lang="en-US" dirty="0" smtClean="0"/>
              <a:t>below:</a:t>
            </a:r>
            <a:endParaRPr lang="en-US" dirty="0" smtClean="0"/>
          </a:p>
        </p:txBody>
      </p:sp>
      <p:sp>
        <p:nvSpPr>
          <p:cNvPr id="4" name="Rectangle 3"/>
          <p:cNvSpPr/>
          <p:nvPr/>
        </p:nvSpPr>
        <p:spPr>
          <a:xfrm>
            <a:off x="838200" y="1113183"/>
            <a:ext cx="3782291" cy="2554545"/>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#define BUFFER_SIZE 10</a:t>
            </a:r>
            <a:br>
              <a:rPr lang="en-US" sz="2000" dirty="0">
                <a:solidFill>
                  <a:srgbClr val="000000"/>
                </a:solidFill>
                <a:latin typeface="Times New Roman" panose="02020603050405020304" pitchFamily="18" charset="0"/>
                <a:cs typeface="Times New Roman" panose="02020603050405020304" pitchFamily="18" charset="0"/>
              </a:rPr>
            </a:br>
            <a:r>
              <a:rPr lang="en-US" sz="2000" dirty="0" err="1">
                <a:solidFill>
                  <a:srgbClr val="000000"/>
                </a:solidFill>
                <a:latin typeface="Times New Roman" panose="02020603050405020304" pitchFamily="18" charset="0"/>
                <a:cs typeface="Times New Roman" panose="02020603050405020304" pitchFamily="18" charset="0"/>
              </a:rPr>
              <a:t>typedef</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struct</a:t>
            </a:r>
            <a:r>
              <a:rPr lang="en-US" sz="2000" dirty="0">
                <a:solidFill>
                  <a:srgbClr val="000000"/>
                </a:solidFill>
                <a:latin typeface="Times New Roman" panose="02020603050405020304" pitchFamily="18" charset="0"/>
                <a:cs typeface="Times New Roman" panose="02020603050405020304" pitchFamily="18" charset="0"/>
              </a:rPr>
              <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 item;</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item buffer[BUFFER_SIZE];</a:t>
            </a:r>
            <a:br>
              <a:rPr lang="en-US" sz="2000" dirty="0">
                <a:solidFill>
                  <a:srgbClr val="000000"/>
                </a:solidFill>
                <a:latin typeface="Times New Roman" panose="02020603050405020304" pitchFamily="18" charset="0"/>
                <a:cs typeface="Times New Roman" panose="02020603050405020304" pitchFamily="18" charset="0"/>
              </a:rPr>
            </a:b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in=0;</a:t>
            </a:r>
            <a:br>
              <a:rPr lang="en-US" sz="2000" dirty="0">
                <a:solidFill>
                  <a:srgbClr val="000000"/>
                </a:solidFill>
                <a:latin typeface="Times New Roman" panose="02020603050405020304" pitchFamily="18" charset="0"/>
                <a:cs typeface="Times New Roman" panose="02020603050405020304" pitchFamily="18" charset="0"/>
              </a:rPr>
            </a:br>
            <a:r>
              <a:rPr lang="en-US" sz="2000" dirty="0" err="1">
                <a:solidFill>
                  <a:srgbClr val="000000"/>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out=0</a:t>
            </a: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38200" y="4470689"/>
            <a:ext cx="10515600" cy="771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code for the producer process is</a:t>
            </a:r>
            <a:r>
              <a:rPr lang="en-US" dirty="0" smtClean="0"/>
              <a:t>:</a:t>
            </a:r>
            <a:endParaRPr lang="en-US" dirty="0"/>
          </a:p>
        </p:txBody>
      </p:sp>
      <p:sp>
        <p:nvSpPr>
          <p:cNvPr id="6" name="Rectangle 5"/>
          <p:cNvSpPr/>
          <p:nvPr/>
        </p:nvSpPr>
        <p:spPr>
          <a:xfrm>
            <a:off x="6729846" y="3667728"/>
            <a:ext cx="5088081" cy="2862322"/>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while(1)</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/*Produce an item in </a:t>
            </a:r>
            <a:r>
              <a:rPr lang="en-US" sz="2000" dirty="0" err="1">
                <a:solidFill>
                  <a:srgbClr val="000000"/>
                </a:solidFill>
                <a:latin typeface="Times New Roman" panose="02020603050405020304" pitchFamily="18" charset="0"/>
                <a:cs typeface="Times New Roman" panose="02020603050405020304" pitchFamily="18" charset="0"/>
              </a:rPr>
              <a:t>nextProduced</a:t>
            </a:r>
            <a:r>
              <a:rPr lang="en-US" sz="2000" dirty="0">
                <a:solidFill>
                  <a:srgbClr val="000000"/>
                </a:solidFill>
                <a:latin typeface="Times New Roman" panose="02020603050405020304" pitchFamily="18" charset="0"/>
                <a:cs typeface="Times New Roman" panose="02020603050405020304" pitchFamily="18" charset="0"/>
              </a:rPr>
              <a:t>*/</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while(counter == BUFFER_SIZE); /*do nothing*/</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buffer[in]=</a:t>
            </a:r>
            <a:r>
              <a:rPr lang="en-US" sz="2000" dirty="0" err="1">
                <a:solidFill>
                  <a:srgbClr val="000000"/>
                </a:solidFill>
                <a:latin typeface="Times New Roman" panose="02020603050405020304" pitchFamily="18" charset="0"/>
                <a:cs typeface="Times New Roman" panose="02020603050405020304" pitchFamily="18" charset="0"/>
              </a:rPr>
              <a:t>nextProduced</a:t>
            </a:r>
            <a:r>
              <a:rPr lang="en-US" sz="2000" dirty="0">
                <a:solidFill>
                  <a:srgbClr val="000000"/>
                </a:solidFill>
                <a:latin typeface="Times New Roman" panose="02020603050405020304" pitchFamily="18" charset="0"/>
                <a:cs typeface="Times New Roman" panose="02020603050405020304" pitchFamily="18" charset="0"/>
              </a:rPr>
              <a:t>;</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in=(in+1)%BUFFER_SIZE;</a:t>
            </a: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counter++;</a:t>
            </a:r>
            <a:br>
              <a:rPr lang="en-US" sz="2000" dirty="0">
                <a:solidFill>
                  <a:srgbClr val="000000"/>
                </a:solidFill>
                <a:latin typeface="Times New Roman" panose="02020603050405020304" pitchFamily="18" charset="0"/>
                <a:cs typeface="Times New Roman" panose="02020603050405020304" pitchFamily="18" charset="0"/>
              </a:rPr>
            </a:br>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95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Process </a:t>
            </a:r>
            <a:r>
              <a:rPr lang="en-US" dirty="0" smtClean="0">
                <a:solidFill>
                  <a:srgbClr val="FF0000"/>
                </a:solidFill>
              </a:rPr>
              <a:t>Synchronization (Continue..)</a:t>
            </a:r>
            <a:endParaRPr lang="en-US" dirty="0">
              <a:solidFill>
                <a:srgbClr val="FF0000"/>
              </a:solidFill>
            </a:endParaRPr>
          </a:p>
        </p:txBody>
      </p:sp>
      <p:sp>
        <p:nvSpPr>
          <p:cNvPr id="3" name="Content Placeholder 2"/>
          <p:cNvSpPr>
            <a:spLocks noGrp="1"/>
          </p:cNvSpPr>
          <p:nvPr>
            <p:ph idx="1"/>
          </p:nvPr>
        </p:nvSpPr>
        <p:spPr>
          <a:xfrm>
            <a:off x="4779818" y="1113183"/>
            <a:ext cx="6573982" cy="771035"/>
          </a:xfrm>
        </p:spPr>
        <p:txBody>
          <a:bodyPr>
            <a:noAutofit/>
          </a:bodyPr>
          <a:lstStyle/>
          <a:p>
            <a:r>
              <a:rPr lang="en-US" dirty="0"/>
              <a:t>The code for the consumer process is</a:t>
            </a:r>
            <a:r>
              <a:rPr lang="en-US" dirty="0" smtClean="0"/>
              <a:t>:</a:t>
            </a:r>
            <a:endParaRPr lang="en-US" dirty="0" smtClean="0"/>
          </a:p>
        </p:txBody>
      </p:sp>
      <p:sp>
        <p:nvSpPr>
          <p:cNvPr id="4" name="Rectangle 3"/>
          <p:cNvSpPr/>
          <p:nvPr/>
        </p:nvSpPr>
        <p:spPr>
          <a:xfrm>
            <a:off x="838200" y="1113183"/>
            <a:ext cx="3782291" cy="2862322"/>
          </a:xfrm>
          <a:prstGeom prst="rect">
            <a:avLst/>
          </a:prstGeom>
        </p:spPr>
        <p:txBody>
          <a:bodyPr wrap="square">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while(1)</a:t>
            </a:r>
          </a:p>
          <a:p>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smtClean="0">
                <a:solidFill>
                  <a:srgbClr val="000000"/>
                </a:solidFill>
                <a:latin typeface="Times New Roman" panose="02020603050405020304" pitchFamily="18" charset="0"/>
                <a:cs typeface="Times New Roman" panose="02020603050405020304" pitchFamily="18" charset="0"/>
              </a:rPr>
              <a:t> while(counter==0); //do nothing</a:t>
            </a:r>
          </a:p>
          <a:p>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nextConsumed</a:t>
            </a:r>
            <a:r>
              <a:rPr lang="en-US" sz="2000" dirty="0" smtClean="0">
                <a:solidFill>
                  <a:srgbClr val="000000"/>
                </a:solidFill>
                <a:latin typeface="Times New Roman" panose="02020603050405020304" pitchFamily="18" charset="0"/>
                <a:cs typeface="Times New Roman" panose="02020603050405020304" pitchFamily="18" charset="0"/>
              </a:rPr>
              <a:t>=buffer[out];</a:t>
            </a:r>
          </a:p>
          <a:p>
            <a:r>
              <a:rPr lang="en-US" sz="2000" dirty="0" smtClean="0">
                <a:solidFill>
                  <a:srgbClr val="000000"/>
                </a:solidFill>
                <a:latin typeface="Times New Roman" panose="02020603050405020304" pitchFamily="18" charset="0"/>
                <a:cs typeface="Times New Roman" panose="02020603050405020304" pitchFamily="18" charset="0"/>
              </a:rPr>
              <a:t> out=(out+1)%BUFFER_SIZE;</a:t>
            </a:r>
          </a:p>
          <a:p>
            <a:r>
              <a:rPr lang="en-US" sz="2000" dirty="0" smtClean="0">
                <a:solidFill>
                  <a:srgbClr val="000000"/>
                </a:solidFill>
                <a:latin typeface="Times New Roman" panose="02020603050405020304" pitchFamily="18" charset="0"/>
                <a:cs typeface="Times New Roman" panose="02020603050405020304" pitchFamily="18" charset="0"/>
              </a:rPr>
              <a:t> counter--;</a:t>
            </a:r>
          </a:p>
          <a:p>
            <a:r>
              <a:rPr lang="en-US" sz="2000" dirty="0" smtClean="0">
                <a:solidFill>
                  <a:srgbClr val="000000"/>
                </a:solidFill>
                <a:latin typeface="Times New Roman" panose="02020603050405020304" pitchFamily="18" charset="0"/>
                <a:cs typeface="Times New Roman" panose="02020603050405020304" pitchFamily="18" charset="0"/>
              </a:rPr>
              <a:t> /*Consume the item in </a:t>
            </a:r>
            <a:r>
              <a:rPr lang="en-US" sz="2000" dirty="0" err="1" smtClean="0">
                <a:solidFill>
                  <a:srgbClr val="000000"/>
                </a:solidFill>
                <a:latin typeface="Times New Roman" panose="02020603050405020304" pitchFamily="18" charset="0"/>
                <a:cs typeface="Times New Roman" panose="02020603050405020304" pitchFamily="18" charset="0"/>
              </a:rPr>
              <a:t>nextConsumed</a:t>
            </a:r>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smtClean="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581890" y="4313583"/>
            <a:ext cx="10771909" cy="771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Both producer and consumer routines may not execute properly if executed </a:t>
            </a:r>
            <a:r>
              <a:rPr lang="en-US" dirty="0" smtClean="0"/>
              <a:t>concurrently</a:t>
            </a:r>
          </a:p>
          <a:p>
            <a:r>
              <a:rPr lang="en-US" dirty="0"/>
              <a:t>Suppose that the value of the counter is 5, and that both the producer and the consumer execute the statement counter++ and counter- - </a:t>
            </a:r>
            <a:r>
              <a:rPr lang="en-US" dirty="0" smtClean="0"/>
              <a:t>concurrently.</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9511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Process </a:t>
            </a:r>
            <a:r>
              <a:rPr lang="en-US" dirty="0" smtClean="0">
                <a:solidFill>
                  <a:srgbClr val="FF0000"/>
                </a:solidFill>
              </a:rPr>
              <a:t>Synchronization (Continue..)</a:t>
            </a:r>
            <a:endParaRPr lang="en-US" dirty="0">
              <a:solidFill>
                <a:srgbClr val="FF0000"/>
              </a:solidFill>
            </a:endParaRPr>
          </a:p>
        </p:txBody>
      </p:sp>
      <p:sp>
        <p:nvSpPr>
          <p:cNvPr id="8" name="Content Placeholder 2"/>
          <p:cNvSpPr txBox="1">
            <a:spLocks/>
          </p:cNvSpPr>
          <p:nvPr/>
        </p:nvSpPr>
        <p:spPr>
          <a:xfrm>
            <a:off x="710045" y="1182456"/>
            <a:ext cx="10771909" cy="771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Following the execution of these statements the value of the counter may be 4,5,or 6</a:t>
            </a:r>
            <a:r>
              <a:rPr lang="en-US" dirty="0" smtClean="0"/>
              <a:t>!</a:t>
            </a:r>
          </a:p>
          <a:p>
            <a:r>
              <a:rPr lang="en-US" dirty="0"/>
              <a:t>The only correct result of these statements should be counter= =5, which is generated if the consumer and the producer execute separately. </a:t>
            </a:r>
            <a:endParaRPr lang="en-US" dirty="0" smtClean="0"/>
          </a:p>
          <a:p>
            <a:r>
              <a:rPr lang="en-US" dirty="0"/>
              <a:t>Suppose counter++ is implemented in machine code as the following instructions</a:t>
            </a:r>
            <a:r>
              <a:rPr lang="en-US" dirty="0" smtClean="0"/>
              <a:t>:</a:t>
            </a:r>
            <a:endParaRPr lang="en-US" dirty="0"/>
          </a:p>
        </p:txBody>
      </p:sp>
      <p:sp>
        <p:nvSpPr>
          <p:cNvPr id="6" name="Rectangle 5"/>
          <p:cNvSpPr/>
          <p:nvPr/>
        </p:nvSpPr>
        <p:spPr>
          <a:xfrm>
            <a:off x="838200" y="4477572"/>
            <a:ext cx="247303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MOV R1, counter</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INC R1</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MOV counter, </a:t>
            </a:r>
            <a:r>
              <a:rPr lang="en-US" dirty="0" smtClean="0">
                <a:solidFill>
                  <a:srgbClr val="000000"/>
                </a:solidFill>
                <a:latin typeface="Times New Roman" panose="02020603050405020304" pitchFamily="18" charset="0"/>
                <a:cs typeface="Times New Roman" panose="02020603050405020304" pitchFamily="18" charset="0"/>
              </a:rPr>
              <a:t>R1</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3605645" y="4616026"/>
            <a:ext cx="2646219" cy="646331"/>
          </a:xfrm>
          <a:prstGeom prst="rect">
            <a:avLst/>
          </a:prstGeom>
        </p:spPr>
        <p:txBody>
          <a:bodyPr wrap="square">
            <a:spAutoFit/>
          </a:bodyPr>
          <a:lstStyle/>
          <a:p>
            <a:r>
              <a:rPr lang="en-US" dirty="0">
                <a:solidFill>
                  <a:srgbClr val="000000"/>
                </a:solidFill>
                <a:latin typeface="TimesNewRoman"/>
              </a:rPr>
              <a:t>whereas counter- - </a:t>
            </a:r>
            <a:r>
              <a:rPr lang="en-US" dirty="0" smtClean="0">
                <a:solidFill>
                  <a:srgbClr val="000000"/>
                </a:solidFill>
                <a:latin typeface="TimesNewRoman"/>
              </a:rPr>
              <a:t>may be </a:t>
            </a:r>
            <a:r>
              <a:rPr lang="en-US" dirty="0">
                <a:solidFill>
                  <a:srgbClr val="000000"/>
                </a:solidFill>
                <a:latin typeface="TimesNewRoman"/>
              </a:rPr>
              <a:t>implemented as</a:t>
            </a:r>
            <a:r>
              <a:rPr lang="en-US" dirty="0" smtClean="0">
                <a:solidFill>
                  <a:srgbClr val="000000"/>
                </a:solidFill>
                <a:latin typeface="TimesNewRoman"/>
              </a:rPr>
              <a:t>:</a:t>
            </a:r>
            <a:endParaRPr lang="en-US" dirty="0"/>
          </a:p>
        </p:txBody>
      </p:sp>
      <p:sp>
        <p:nvSpPr>
          <p:cNvPr id="9" name="Rectangle 8"/>
          <p:cNvSpPr/>
          <p:nvPr/>
        </p:nvSpPr>
        <p:spPr>
          <a:xfrm>
            <a:off x="6546273" y="4477572"/>
            <a:ext cx="247303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BR" dirty="0">
                <a:latin typeface="Times New Roman" panose="02020603050405020304" pitchFamily="18" charset="0"/>
                <a:cs typeface="Times New Roman" panose="02020603050405020304" pitchFamily="18" charset="0"/>
              </a:rPr>
              <a:t>MOV R2, counter</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DEC R2</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MOV counter, </a:t>
            </a:r>
            <a:r>
              <a:rPr lang="pt-BR" dirty="0" smtClean="0">
                <a:latin typeface="Times New Roman" panose="02020603050405020304" pitchFamily="18" charset="0"/>
                <a:cs typeface="Times New Roman" panose="02020603050405020304" pitchFamily="18" charset="0"/>
              </a:rPr>
              <a:t>R2</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30036" y="5514109"/>
            <a:ext cx="1038554" cy="369332"/>
          </a:xfrm>
          <a:prstGeom prst="rect">
            <a:avLst/>
          </a:prstGeom>
          <a:noFill/>
        </p:spPr>
        <p:txBody>
          <a:bodyPr wrap="none" rtlCol="0">
            <a:spAutoFit/>
          </a:bodyPr>
          <a:lstStyle/>
          <a:p>
            <a:r>
              <a:rPr lang="en-US" dirty="0" smtClean="0"/>
              <a:t>Producer</a:t>
            </a:r>
            <a:endParaRPr lang="en-US" dirty="0"/>
          </a:p>
        </p:txBody>
      </p:sp>
      <p:sp>
        <p:nvSpPr>
          <p:cNvPr id="11" name="TextBox 10"/>
          <p:cNvSpPr txBox="1"/>
          <p:nvPr/>
        </p:nvSpPr>
        <p:spPr>
          <a:xfrm>
            <a:off x="7107382" y="5514109"/>
            <a:ext cx="1093569" cy="369332"/>
          </a:xfrm>
          <a:prstGeom prst="rect">
            <a:avLst/>
          </a:prstGeom>
          <a:noFill/>
        </p:spPr>
        <p:txBody>
          <a:bodyPr wrap="none" rtlCol="0">
            <a:spAutoFit/>
          </a:bodyPr>
          <a:lstStyle/>
          <a:p>
            <a:r>
              <a:rPr lang="en-US" dirty="0" smtClean="0"/>
              <a:t>Customer</a:t>
            </a:r>
            <a:endParaRPr lang="en-US" dirty="0"/>
          </a:p>
        </p:txBody>
      </p:sp>
    </p:spTree>
    <p:extLst>
      <p:ext uri="{BB962C8B-B14F-4D97-AF65-F5344CB8AC3E}">
        <p14:creationId xmlns:p14="http://schemas.microsoft.com/office/powerpoint/2010/main" val="4214010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Process </a:t>
            </a:r>
            <a:r>
              <a:rPr lang="en-US" dirty="0" smtClean="0">
                <a:solidFill>
                  <a:srgbClr val="FF0000"/>
                </a:solidFill>
              </a:rPr>
              <a:t>Synchronization (Continue..)</a:t>
            </a:r>
            <a:endParaRPr lang="en-US" dirty="0">
              <a:solidFill>
                <a:srgbClr val="FF0000"/>
              </a:solidFill>
            </a:endParaRPr>
          </a:p>
        </p:txBody>
      </p:sp>
      <p:sp>
        <p:nvSpPr>
          <p:cNvPr id="8" name="Content Placeholder 2"/>
          <p:cNvSpPr txBox="1">
            <a:spLocks/>
          </p:cNvSpPr>
          <p:nvPr/>
        </p:nvSpPr>
        <p:spPr>
          <a:xfrm>
            <a:off x="710045" y="1182456"/>
            <a:ext cx="10771909" cy="771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both the producer and consumer attempt to update the buffer concurrently, the machine language statements may get </a:t>
            </a:r>
            <a:r>
              <a:rPr lang="en-US" dirty="0" smtClean="0"/>
              <a:t>interleaved.</a:t>
            </a:r>
          </a:p>
          <a:p>
            <a:r>
              <a:rPr lang="en-US" dirty="0" smtClean="0"/>
              <a:t>Interleaving </a:t>
            </a:r>
            <a:r>
              <a:rPr lang="en-US" dirty="0"/>
              <a:t>depends upon how the producer and consumer processes are scheduled. </a:t>
            </a:r>
            <a:endParaRPr lang="en-US" dirty="0" smtClean="0"/>
          </a:p>
          <a:p>
            <a:r>
              <a:rPr lang="en-US" dirty="0" smtClean="0"/>
              <a:t>Assume the counter </a:t>
            </a:r>
            <a:r>
              <a:rPr lang="en-US" dirty="0"/>
              <a:t>is initially 5. One interleaving of statements is</a:t>
            </a:r>
            <a:r>
              <a:rPr lang="en-US" dirty="0" smtClean="0"/>
              <a:t>:</a:t>
            </a:r>
            <a:endParaRPr lang="en-US" dirty="0"/>
          </a:p>
        </p:txBody>
      </p:sp>
      <p:sp>
        <p:nvSpPr>
          <p:cNvPr id="3" name="Rectangle 2"/>
          <p:cNvSpPr/>
          <p:nvPr/>
        </p:nvSpPr>
        <p:spPr>
          <a:xfrm>
            <a:off x="3047999" y="3646438"/>
            <a:ext cx="6096000" cy="2554545"/>
          </a:xfrm>
          <a:prstGeom prst="rect">
            <a:avLst/>
          </a:prstGeom>
        </p:spPr>
        <p:txBody>
          <a:bodyPr>
            <a:spAutoFit/>
          </a:bodyPr>
          <a:lstStyle/>
          <a:p>
            <a:r>
              <a:rPr lang="pt-BR" sz="2000" dirty="0">
                <a:solidFill>
                  <a:srgbClr val="000000"/>
                </a:solidFill>
                <a:latin typeface="Times New Roman" panose="02020603050405020304" pitchFamily="18" charset="0"/>
                <a:cs typeface="Times New Roman" panose="02020603050405020304" pitchFamily="18" charset="0"/>
              </a:rPr>
              <a:t>producer: MOV R1, counter (R1 = 5)</a:t>
            </a:r>
            <a:br>
              <a:rPr lang="pt-BR" sz="2000" dirty="0">
                <a:solidFill>
                  <a:srgbClr val="000000"/>
                </a:solidFill>
                <a:latin typeface="Times New Roman" panose="02020603050405020304" pitchFamily="18" charset="0"/>
                <a:cs typeface="Times New Roman" panose="02020603050405020304" pitchFamily="18" charset="0"/>
              </a:rPr>
            </a:br>
            <a:r>
              <a:rPr lang="pt-BR" sz="2000" dirty="0">
                <a:solidFill>
                  <a:srgbClr val="000000"/>
                </a:solidFill>
                <a:latin typeface="Times New Roman" panose="02020603050405020304" pitchFamily="18" charset="0"/>
                <a:cs typeface="Times New Roman" panose="02020603050405020304" pitchFamily="18" charset="0"/>
              </a:rPr>
              <a:t>INC R1 (R1 = 6</a:t>
            </a:r>
            <a:r>
              <a:rPr lang="pt-BR" sz="2000" dirty="0" smtClean="0">
                <a:solidFill>
                  <a:srgbClr val="000000"/>
                </a:solidFill>
                <a:latin typeface="Times New Roman" panose="02020603050405020304" pitchFamily="18" charset="0"/>
                <a:cs typeface="Times New Roman" panose="02020603050405020304" pitchFamily="18" charset="0"/>
              </a:rPr>
              <a:t>)</a:t>
            </a:r>
          </a:p>
          <a:p>
            <a:r>
              <a:rPr lang="pt-BR" sz="2000" dirty="0">
                <a:solidFill>
                  <a:srgbClr val="000000"/>
                </a:solidFill>
                <a:latin typeface="Times New Roman" panose="02020603050405020304" pitchFamily="18" charset="0"/>
                <a:cs typeface="Times New Roman" panose="02020603050405020304" pitchFamily="18" charset="0"/>
              </a:rPr>
              <a:t/>
            </a:r>
            <a:br>
              <a:rPr lang="pt-BR" sz="2000" dirty="0">
                <a:solidFill>
                  <a:srgbClr val="000000"/>
                </a:solidFill>
                <a:latin typeface="Times New Roman" panose="02020603050405020304" pitchFamily="18" charset="0"/>
                <a:cs typeface="Times New Roman" panose="02020603050405020304" pitchFamily="18" charset="0"/>
              </a:rPr>
            </a:br>
            <a:r>
              <a:rPr lang="pt-BR" sz="2000" dirty="0">
                <a:solidFill>
                  <a:srgbClr val="000000"/>
                </a:solidFill>
                <a:latin typeface="Times New Roman" panose="02020603050405020304" pitchFamily="18" charset="0"/>
                <a:cs typeface="Times New Roman" panose="02020603050405020304" pitchFamily="18" charset="0"/>
              </a:rPr>
              <a:t>consumer: MOV R2, counter (R2 = 5)</a:t>
            </a:r>
            <a:br>
              <a:rPr lang="pt-BR" sz="2000" dirty="0">
                <a:solidFill>
                  <a:srgbClr val="000000"/>
                </a:solidFill>
                <a:latin typeface="Times New Roman" panose="02020603050405020304" pitchFamily="18" charset="0"/>
                <a:cs typeface="Times New Roman" panose="02020603050405020304" pitchFamily="18" charset="0"/>
              </a:rPr>
            </a:br>
            <a:r>
              <a:rPr lang="pt-BR" sz="2000" dirty="0">
                <a:solidFill>
                  <a:srgbClr val="000000"/>
                </a:solidFill>
                <a:latin typeface="Times New Roman" panose="02020603050405020304" pitchFamily="18" charset="0"/>
                <a:cs typeface="Times New Roman" panose="02020603050405020304" pitchFamily="18" charset="0"/>
              </a:rPr>
              <a:t>DEC R2 (R2 = 4</a:t>
            </a:r>
            <a:r>
              <a:rPr lang="pt-BR" sz="2000" dirty="0" smtClean="0">
                <a:solidFill>
                  <a:srgbClr val="000000"/>
                </a:solidFill>
                <a:latin typeface="Times New Roman" panose="02020603050405020304" pitchFamily="18" charset="0"/>
                <a:cs typeface="Times New Roman" panose="02020603050405020304" pitchFamily="18" charset="0"/>
              </a:rPr>
              <a:t>)</a:t>
            </a:r>
          </a:p>
          <a:p>
            <a:r>
              <a:rPr lang="pt-BR" sz="2000" dirty="0">
                <a:solidFill>
                  <a:srgbClr val="000000"/>
                </a:solidFill>
                <a:latin typeface="Times New Roman" panose="02020603050405020304" pitchFamily="18" charset="0"/>
                <a:cs typeface="Times New Roman" panose="02020603050405020304" pitchFamily="18" charset="0"/>
              </a:rPr>
              <a:t/>
            </a:r>
            <a:br>
              <a:rPr lang="pt-BR" sz="2000" dirty="0">
                <a:solidFill>
                  <a:srgbClr val="000000"/>
                </a:solidFill>
                <a:latin typeface="Times New Roman" panose="02020603050405020304" pitchFamily="18" charset="0"/>
                <a:cs typeface="Times New Roman" panose="02020603050405020304" pitchFamily="18" charset="0"/>
              </a:rPr>
            </a:br>
            <a:r>
              <a:rPr lang="pt-BR" sz="2000" dirty="0">
                <a:solidFill>
                  <a:srgbClr val="000000"/>
                </a:solidFill>
                <a:latin typeface="Times New Roman" panose="02020603050405020304" pitchFamily="18" charset="0"/>
                <a:cs typeface="Times New Roman" panose="02020603050405020304" pitchFamily="18" charset="0"/>
              </a:rPr>
              <a:t>producer: MOV counter, R1 (counter = 6)</a:t>
            </a:r>
            <a:br>
              <a:rPr lang="pt-BR" sz="2000" dirty="0">
                <a:solidFill>
                  <a:srgbClr val="000000"/>
                </a:solidFill>
                <a:latin typeface="Times New Roman" panose="02020603050405020304" pitchFamily="18" charset="0"/>
                <a:cs typeface="Times New Roman" panose="02020603050405020304" pitchFamily="18" charset="0"/>
              </a:rPr>
            </a:br>
            <a:r>
              <a:rPr lang="pt-BR" sz="2000" dirty="0">
                <a:solidFill>
                  <a:srgbClr val="000000"/>
                </a:solidFill>
                <a:latin typeface="Times New Roman" panose="02020603050405020304" pitchFamily="18" charset="0"/>
                <a:cs typeface="Times New Roman" panose="02020603050405020304" pitchFamily="18" charset="0"/>
              </a:rPr>
              <a:t>consumer: MOV counter, R2 (counter = 4</a:t>
            </a:r>
            <a:r>
              <a:rPr lang="pt-BR" sz="2000" dirty="0" smtClean="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636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7307"/>
            <a:ext cx="10515600" cy="536023"/>
          </a:xfrm>
        </p:spPr>
        <p:txBody>
          <a:bodyPr>
            <a:normAutofit fontScale="90000"/>
          </a:bodyPr>
          <a:lstStyle/>
          <a:p>
            <a:r>
              <a:rPr lang="en-US" dirty="0">
                <a:solidFill>
                  <a:srgbClr val="FF0000"/>
                </a:solidFill>
              </a:rPr>
              <a:t>Process </a:t>
            </a:r>
            <a:r>
              <a:rPr lang="en-US" dirty="0" smtClean="0">
                <a:solidFill>
                  <a:srgbClr val="FF0000"/>
                </a:solidFill>
              </a:rPr>
              <a:t>Synchronization (Continue..)</a:t>
            </a:r>
            <a:endParaRPr lang="en-US" dirty="0">
              <a:solidFill>
                <a:srgbClr val="FF0000"/>
              </a:solidFill>
            </a:endParaRPr>
          </a:p>
        </p:txBody>
      </p:sp>
      <p:sp>
        <p:nvSpPr>
          <p:cNvPr id="8" name="Content Placeholder 2"/>
          <p:cNvSpPr txBox="1">
            <a:spLocks/>
          </p:cNvSpPr>
          <p:nvPr/>
        </p:nvSpPr>
        <p:spPr>
          <a:xfrm>
            <a:off x="710044" y="794529"/>
            <a:ext cx="10771909" cy="5065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value </a:t>
            </a:r>
            <a:r>
              <a:rPr lang="en-US" dirty="0" smtClean="0"/>
              <a:t>of </a:t>
            </a:r>
            <a:r>
              <a:rPr lang="en-US" i="1" dirty="0" smtClean="0"/>
              <a:t>count</a:t>
            </a:r>
            <a:r>
              <a:rPr lang="en-US" dirty="0" smtClean="0"/>
              <a:t> </a:t>
            </a:r>
            <a:r>
              <a:rPr lang="en-US" dirty="0"/>
              <a:t>will be 4, where the correct result should be 5. </a:t>
            </a:r>
            <a:endParaRPr lang="en-US" dirty="0" smtClean="0"/>
          </a:p>
          <a:p>
            <a:r>
              <a:rPr lang="en-US" dirty="0" smtClean="0"/>
              <a:t>The </a:t>
            </a:r>
            <a:r>
              <a:rPr lang="en-US" dirty="0"/>
              <a:t>value </a:t>
            </a:r>
            <a:r>
              <a:rPr lang="en-US" dirty="0" smtClean="0"/>
              <a:t>of </a:t>
            </a:r>
            <a:r>
              <a:rPr lang="en-US" i="1" dirty="0"/>
              <a:t>count</a:t>
            </a:r>
            <a:r>
              <a:rPr lang="en-US" dirty="0" smtClean="0"/>
              <a:t> </a:t>
            </a:r>
            <a:r>
              <a:rPr lang="en-US" dirty="0"/>
              <a:t>could also be 6 if producer executes MOV counter, R1 at the end. </a:t>
            </a:r>
            <a:endParaRPr lang="en-US" dirty="0" smtClean="0"/>
          </a:p>
          <a:p>
            <a:r>
              <a:rPr lang="en-US" dirty="0" smtClean="0"/>
              <a:t>The </a:t>
            </a:r>
            <a:r>
              <a:rPr lang="en-US" dirty="0"/>
              <a:t>reason for this state is that we allowed both processes to manipulate the variable counter concurrently. </a:t>
            </a:r>
            <a:endParaRPr lang="en-US" dirty="0" smtClean="0"/>
          </a:p>
          <a:p>
            <a:r>
              <a:rPr lang="en-US" dirty="0" smtClean="0"/>
              <a:t>A </a:t>
            </a:r>
            <a:r>
              <a:rPr lang="en-US" dirty="0"/>
              <a:t>situation like this, where several processes access and manipulate the same data concurrently and the outcome of the manipulation depends on the particular order in which the access takes place, is called a </a:t>
            </a:r>
            <a:r>
              <a:rPr lang="en-US" b="1" i="1" u="sng" dirty="0"/>
              <a:t>race condition</a:t>
            </a:r>
            <a:r>
              <a:rPr lang="en-US" dirty="0"/>
              <a:t>. </a:t>
            </a:r>
            <a:endParaRPr lang="en-US" dirty="0" smtClean="0"/>
          </a:p>
          <a:p>
            <a:r>
              <a:rPr lang="en-US" dirty="0" smtClean="0"/>
              <a:t>To </a:t>
            </a:r>
            <a:r>
              <a:rPr lang="en-US" dirty="0"/>
              <a:t>guard against such race conditions, we require synchronization of </a:t>
            </a:r>
            <a:r>
              <a:rPr lang="en-US" dirty="0" smtClean="0"/>
              <a:t>processes.</a:t>
            </a:r>
          </a:p>
          <a:p>
            <a:r>
              <a:rPr lang="en-US" dirty="0"/>
              <a:t>Concurrent transactions in a bank or in an airline reservation (or travel agent) office are a couple of other examples that illustrates the critical section problem. </a:t>
            </a:r>
            <a:br>
              <a:rPr lang="en-US" dirty="0"/>
            </a:br>
            <a:endParaRPr lang="en-US" dirty="0"/>
          </a:p>
        </p:txBody>
      </p:sp>
    </p:spTree>
    <p:extLst>
      <p:ext uri="{BB962C8B-B14F-4D97-AF65-F5344CB8AC3E}">
        <p14:creationId xmlns:p14="http://schemas.microsoft.com/office/powerpoint/2010/main" val="1248478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7307"/>
            <a:ext cx="10515600" cy="536023"/>
          </a:xfrm>
        </p:spPr>
        <p:txBody>
          <a:bodyPr>
            <a:normAutofit fontScale="90000"/>
          </a:bodyPr>
          <a:lstStyle/>
          <a:p>
            <a:r>
              <a:rPr lang="en-US" dirty="0">
                <a:solidFill>
                  <a:srgbClr val="FF0000"/>
                </a:solidFill>
              </a:rPr>
              <a:t>Process </a:t>
            </a:r>
            <a:r>
              <a:rPr lang="en-US" dirty="0" smtClean="0">
                <a:solidFill>
                  <a:srgbClr val="FF0000"/>
                </a:solidFill>
              </a:rPr>
              <a:t>Synchronization (Continue..)</a:t>
            </a:r>
            <a:endParaRPr lang="en-US" dirty="0">
              <a:solidFill>
                <a:srgbClr val="FF0000"/>
              </a:solidFill>
            </a:endParaRPr>
          </a:p>
        </p:txBody>
      </p:sp>
      <p:sp>
        <p:nvSpPr>
          <p:cNvPr id="8" name="Content Placeholder 2"/>
          <p:cNvSpPr txBox="1">
            <a:spLocks/>
          </p:cNvSpPr>
          <p:nvPr/>
        </p:nvSpPr>
        <p:spPr>
          <a:xfrm>
            <a:off x="710044" y="794529"/>
            <a:ext cx="10771909" cy="22119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a:t>
            </a:r>
            <a:r>
              <a:rPr lang="en-US" dirty="0" smtClean="0"/>
              <a:t>show </a:t>
            </a:r>
            <a:r>
              <a:rPr lang="en-US" dirty="0"/>
              <a:t>interleaving of two bank transactions, a deposit and a withdrawal. Here are the details of the transactions</a:t>
            </a:r>
            <a:r>
              <a:rPr lang="en-US" dirty="0" smtClean="0"/>
              <a:t>:</a:t>
            </a:r>
          </a:p>
          <a:p>
            <a:pPr lvl="1"/>
            <a:r>
              <a:rPr lang="en-US" dirty="0"/>
              <a:t>Current balance = </a:t>
            </a:r>
            <a:r>
              <a:rPr lang="en-US" dirty="0" err="1"/>
              <a:t>Rs</a:t>
            </a:r>
            <a:r>
              <a:rPr lang="en-US" dirty="0"/>
              <a:t>. </a:t>
            </a:r>
            <a:r>
              <a:rPr lang="en-US" dirty="0" smtClean="0"/>
              <a:t>50,000</a:t>
            </a:r>
          </a:p>
          <a:p>
            <a:pPr lvl="1"/>
            <a:r>
              <a:rPr lang="en-US" dirty="0" smtClean="0"/>
              <a:t>Check </a:t>
            </a:r>
            <a:r>
              <a:rPr lang="en-US" dirty="0"/>
              <a:t>deposited = </a:t>
            </a:r>
            <a:r>
              <a:rPr lang="en-US" dirty="0" err="1"/>
              <a:t>Rs</a:t>
            </a:r>
            <a:r>
              <a:rPr lang="en-US" dirty="0"/>
              <a:t>. </a:t>
            </a:r>
            <a:r>
              <a:rPr lang="en-US" dirty="0" smtClean="0"/>
              <a:t>10,000</a:t>
            </a:r>
          </a:p>
          <a:p>
            <a:pPr lvl="1"/>
            <a:r>
              <a:rPr lang="en-US" dirty="0" smtClean="0"/>
              <a:t>ATM </a:t>
            </a:r>
            <a:r>
              <a:rPr lang="en-US" dirty="0"/>
              <a:t>withdrawn = </a:t>
            </a:r>
            <a:r>
              <a:rPr lang="en-US" dirty="0" err="1"/>
              <a:t>Rs</a:t>
            </a:r>
            <a:r>
              <a:rPr lang="en-US" dirty="0"/>
              <a:t>. </a:t>
            </a:r>
            <a:r>
              <a:rPr lang="en-US" dirty="0" smtClean="0"/>
              <a:t>5,000</a:t>
            </a:r>
            <a:endParaRPr lang="en-US" dirty="0"/>
          </a:p>
        </p:txBody>
      </p:sp>
      <p:pic>
        <p:nvPicPr>
          <p:cNvPr id="3" name="Picture 2"/>
          <p:cNvPicPr>
            <a:picLocks noChangeAspect="1"/>
          </p:cNvPicPr>
          <p:nvPr/>
        </p:nvPicPr>
        <p:blipFill>
          <a:blip r:embed="rId2"/>
          <a:stretch>
            <a:fillRect/>
          </a:stretch>
        </p:blipFill>
        <p:spPr>
          <a:xfrm>
            <a:off x="0" y="3006436"/>
            <a:ext cx="7230484" cy="3029373"/>
          </a:xfrm>
          <a:prstGeom prst="rect">
            <a:avLst/>
          </a:prstGeom>
        </p:spPr>
      </p:pic>
      <p:sp>
        <p:nvSpPr>
          <p:cNvPr id="4" name="Rectangle 3"/>
          <p:cNvSpPr/>
          <p:nvPr/>
        </p:nvSpPr>
        <p:spPr>
          <a:xfrm>
            <a:off x="7536872" y="1900482"/>
            <a:ext cx="4516583" cy="3477875"/>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TimesNewRoman"/>
              </a:rPr>
              <a:t>Here is what may happen if the two transactions are allowed to execute concurrently, i.e., the transactions are allowed to interleave. </a:t>
            </a:r>
            <a:endParaRPr lang="en-US" sz="2000" dirty="0" smtClean="0">
              <a:solidFill>
                <a:srgbClr val="000000"/>
              </a:solidFill>
              <a:latin typeface="TimesNewRoman"/>
            </a:endParaRPr>
          </a:p>
          <a:p>
            <a:pPr marL="285750" indent="-285750">
              <a:buFont typeface="Arial" panose="020B0604020202020204" pitchFamily="34" charset="0"/>
              <a:buChar char="•"/>
            </a:pPr>
            <a:r>
              <a:rPr lang="en-US" sz="2000" dirty="0" smtClean="0">
                <a:solidFill>
                  <a:srgbClr val="000000"/>
                </a:solidFill>
                <a:latin typeface="TimesNewRoman"/>
              </a:rPr>
              <a:t>Note </a:t>
            </a:r>
            <a:r>
              <a:rPr lang="en-US" sz="2000" dirty="0">
                <a:solidFill>
                  <a:srgbClr val="000000"/>
                </a:solidFill>
                <a:latin typeface="TimesNewRoman"/>
              </a:rPr>
              <a:t>that in this case the final balance will be </a:t>
            </a:r>
            <a:r>
              <a:rPr lang="en-US" sz="2000" dirty="0" err="1">
                <a:solidFill>
                  <a:srgbClr val="000000"/>
                </a:solidFill>
                <a:latin typeface="TimesNewRoman"/>
              </a:rPr>
              <a:t>Rs</a:t>
            </a:r>
            <a:r>
              <a:rPr lang="en-US" sz="2000" dirty="0">
                <a:solidFill>
                  <a:srgbClr val="000000"/>
                </a:solidFill>
                <a:latin typeface="TimesNewRoman"/>
              </a:rPr>
              <a:t>. 45,000, i.e., a loss of </a:t>
            </a:r>
            <a:r>
              <a:rPr lang="en-US" sz="2000" dirty="0" err="1">
                <a:solidFill>
                  <a:srgbClr val="000000"/>
                </a:solidFill>
                <a:latin typeface="TimesNewRoman"/>
              </a:rPr>
              <a:t>Rs</a:t>
            </a:r>
            <a:r>
              <a:rPr lang="en-US" sz="2000" dirty="0">
                <a:solidFill>
                  <a:srgbClr val="000000"/>
                </a:solidFill>
                <a:latin typeface="TimesNewRoman"/>
              </a:rPr>
              <a:t>. 5,000. </a:t>
            </a:r>
            <a:r>
              <a:rPr lang="en-US" sz="2000" dirty="0" smtClean="0">
                <a:solidFill>
                  <a:srgbClr val="000000"/>
                </a:solidFill>
                <a:latin typeface="TimesNewRoman"/>
              </a:rPr>
              <a:t>If </a:t>
            </a:r>
            <a:r>
              <a:rPr lang="en-US" sz="2000" dirty="0" smtClean="0">
                <a:solidFill>
                  <a:srgbClr val="000000"/>
                </a:solidFill>
                <a:latin typeface="CourierNewPSMT"/>
              </a:rPr>
              <a:t>MOV </a:t>
            </a:r>
            <a:r>
              <a:rPr lang="en-US" sz="2000" dirty="0" err="1">
                <a:solidFill>
                  <a:srgbClr val="000000"/>
                </a:solidFill>
                <a:latin typeface="CourierNewPSMT"/>
              </a:rPr>
              <a:t>Balance,A</a:t>
            </a:r>
            <a:r>
              <a:rPr lang="en-US" sz="2000" dirty="0">
                <a:solidFill>
                  <a:srgbClr val="000000"/>
                </a:solidFill>
                <a:latin typeface="CourierNewPSMT"/>
              </a:rPr>
              <a:t> </a:t>
            </a:r>
            <a:r>
              <a:rPr lang="en-US" sz="2000" dirty="0">
                <a:solidFill>
                  <a:srgbClr val="000000"/>
                </a:solidFill>
                <a:latin typeface="TimesNewRoman"/>
              </a:rPr>
              <a:t>executes at the end, the result will be a gain of </a:t>
            </a:r>
            <a:r>
              <a:rPr lang="en-US" sz="2000" dirty="0" err="1">
                <a:solidFill>
                  <a:srgbClr val="000000"/>
                </a:solidFill>
                <a:latin typeface="TimesNewRoman"/>
              </a:rPr>
              <a:t>Rs</a:t>
            </a:r>
            <a:r>
              <a:rPr lang="en-US" sz="2000" dirty="0">
                <a:solidFill>
                  <a:srgbClr val="000000"/>
                </a:solidFill>
                <a:latin typeface="TimesNewRoman"/>
              </a:rPr>
              <a:t>. 5,000. </a:t>
            </a:r>
            <a:endParaRPr lang="en-US" sz="2000" dirty="0" smtClean="0">
              <a:solidFill>
                <a:srgbClr val="000000"/>
              </a:solidFill>
              <a:latin typeface="TimesNewRoman"/>
            </a:endParaRPr>
          </a:p>
          <a:p>
            <a:pPr marL="285750" indent="-285750">
              <a:buFont typeface="Arial" panose="020B0604020202020204" pitchFamily="34" charset="0"/>
              <a:buChar char="•"/>
            </a:pPr>
            <a:r>
              <a:rPr lang="en-US" sz="2000" dirty="0" smtClean="0">
                <a:solidFill>
                  <a:srgbClr val="000000"/>
                </a:solidFill>
                <a:latin typeface="TimesNewRoman"/>
              </a:rPr>
              <a:t>In </a:t>
            </a:r>
            <a:r>
              <a:rPr lang="en-US" sz="2000" dirty="0">
                <a:solidFill>
                  <a:srgbClr val="000000"/>
                </a:solidFill>
                <a:latin typeface="TimesNewRoman"/>
              </a:rPr>
              <a:t>both cases, the final result is wrong</a:t>
            </a:r>
            <a:r>
              <a:rPr lang="en-US" sz="2000" dirty="0" smtClean="0">
                <a:solidFill>
                  <a:srgbClr val="000000"/>
                </a:solidFill>
                <a:latin typeface="TimesNewRoman"/>
              </a:rPr>
              <a:t>.</a:t>
            </a:r>
            <a:endParaRPr lang="en-US" sz="2000" dirty="0"/>
          </a:p>
        </p:txBody>
      </p:sp>
      <p:pic>
        <p:nvPicPr>
          <p:cNvPr id="5" name="Picture 4"/>
          <p:cNvPicPr>
            <a:picLocks noChangeAspect="1"/>
          </p:cNvPicPr>
          <p:nvPr/>
        </p:nvPicPr>
        <p:blipFill>
          <a:blip r:embed="rId3"/>
          <a:stretch>
            <a:fillRect/>
          </a:stretch>
        </p:blipFill>
        <p:spPr>
          <a:xfrm>
            <a:off x="3042809" y="2348984"/>
            <a:ext cx="6106377" cy="302937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458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7307"/>
            <a:ext cx="10515600" cy="536023"/>
          </a:xfrm>
        </p:spPr>
        <p:txBody>
          <a:bodyPr>
            <a:normAutofit fontScale="90000"/>
          </a:bodyPr>
          <a:lstStyle/>
          <a:p>
            <a:r>
              <a:rPr lang="en-US" dirty="0" smtClean="0">
                <a:solidFill>
                  <a:srgbClr val="FF0000"/>
                </a:solidFill>
              </a:rPr>
              <a:t>The Critical Section Problem</a:t>
            </a:r>
            <a:endParaRPr lang="en-US" dirty="0">
              <a:solidFill>
                <a:srgbClr val="FF0000"/>
              </a:solidFill>
            </a:endParaRPr>
          </a:p>
        </p:txBody>
      </p:sp>
      <p:sp>
        <p:nvSpPr>
          <p:cNvPr id="8" name="Content Placeholder 2"/>
          <p:cNvSpPr txBox="1">
            <a:spLocks/>
          </p:cNvSpPr>
          <p:nvPr/>
        </p:nvSpPr>
        <p:spPr>
          <a:xfrm>
            <a:off x="710044" y="794529"/>
            <a:ext cx="10771909" cy="5065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Critical Section</a:t>
            </a:r>
            <a:r>
              <a:rPr lang="en-US" dirty="0" smtClean="0"/>
              <a:t>: A piece of code in a cooperating process in which the process may update shared data (variable, file, database, etc.).</a:t>
            </a:r>
          </a:p>
          <a:p>
            <a:r>
              <a:rPr lang="en-US" b="1" dirty="0" smtClean="0"/>
              <a:t>Critical Section Problem</a:t>
            </a:r>
            <a:r>
              <a:rPr lang="en-US" dirty="0" smtClean="0"/>
              <a:t>: Serialize executions of critical sections in cooperating processes.</a:t>
            </a:r>
          </a:p>
          <a:p>
            <a:r>
              <a:rPr lang="en-US" dirty="0"/>
              <a:t>When a process executes code that manipulates shared data (or </a:t>
            </a:r>
            <a:r>
              <a:rPr lang="en-US" dirty="0" smtClean="0"/>
              <a:t>resources), </a:t>
            </a:r>
            <a:r>
              <a:rPr lang="en-US" dirty="0"/>
              <a:t>we say that the process is in its critical section (for that shared data). </a:t>
            </a:r>
            <a:endParaRPr lang="en-US" dirty="0" smtClean="0"/>
          </a:p>
          <a:p>
            <a:r>
              <a:rPr lang="en-US" dirty="0" smtClean="0"/>
              <a:t>The </a:t>
            </a:r>
            <a:r>
              <a:rPr lang="en-US" dirty="0"/>
              <a:t>execution of critical sections must be mutually exclusive: at any time, only one process is allowed to execute in its critical section (even with multiple processors). </a:t>
            </a:r>
            <a:endParaRPr lang="en-US" dirty="0" smtClean="0"/>
          </a:p>
          <a:p>
            <a:r>
              <a:rPr lang="en-US" dirty="0" smtClean="0"/>
              <a:t>So </a:t>
            </a:r>
            <a:r>
              <a:rPr lang="en-US" dirty="0"/>
              <a:t>each process must first request permission to enter its critical section. </a:t>
            </a:r>
          </a:p>
        </p:txBody>
      </p:sp>
    </p:spTree>
    <p:extLst>
      <p:ext uri="{BB962C8B-B14F-4D97-AF65-F5344CB8AC3E}">
        <p14:creationId xmlns:p14="http://schemas.microsoft.com/office/powerpoint/2010/main" val="3658332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1398</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CourierNewPSMT</vt:lpstr>
      <vt:lpstr>Times New Roman</vt:lpstr>
      <vt:lpstr>TimesNewRoman</vt:lpstr>
      <vt:lpstr>Office Theme</vt:lpstr>
      <vt:lpstr>Operating Systems Lecture - 11</vt:lpstr>
      <vt:lpstr>Process Synchronization</vt:lpstr>
      <vt:lpstr>Process Synchronization (Continue..)</vt:lpstr>
      <vt:lpstr>Process Synchronization (Continue..)</vt:lpstr>
      <vt:lpstr>Process Synchronization (Continue..)</vt:lpstr>
      <vt:lpstr>Process Synchronization (Continue..)</vt:lpstr>
      <vt:lpstr>Process Synchronization (Continue..)</vt:lpstr>
      <vt:lpstr>Process Synchronization (Continue..)</vt:lpstr>
      <vt:lpstr>The Critical Section Problem</vt:lpstr>
      <vt:lpstr>The Critical Section Problem (Continue..)</vt:lpstr>
      <vt:lpstr>The Critical Section Problem (Continue..)</vt:lpstr>
      <vt:lpstr>Solution to the Critical Section Problem</vt:lpstr>
      <vt:lpstr>Solution to the Critical Section Problem (Continue..)</vt:lpstr>
      <vt:lpstr>2-Process Solutions to the Critical Section Problem</vt:lpstr>
      <vt:lpstr>Algorithm 1</vt:lpstr>
      <vt:lpstr>Algorithm 1 (Continue..)</vt:lpstr>
      <vt:lpstr>Algorithm 2</vt:lpstr>
      <vt:lpstr>Algorithm 2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- 11</dc:title>
  <dc:creator>Bamboat</dc:creator>
  <cp:lastModifiedBy>Bamboat</cp:lastModifiedBy>
  <cp:revision>41</cp:revision>
  <dcterms:created xsi:type="dcterms:W3CDTF">2024-04-29T08:21:07Z</dcterms:created>
  <dcterms:modified xsi:type="dcterms:W3CDTF">2024-04-29T10:25:01Z</dcterms:modified>
</cp:coreProperties>
</file>