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76" r:id="rId8"/>
    <p:sldId id="277" r:id="rId9"/>
    <p:sldId id="278" r:id="rId10"/>
    <p:sldId id="285" r:id="rId11"/>
    <p:sldId id="286" r:id="rId12"/>
    <p:sldId id="287" r:id="rId13"/>
    <p:sldId id="288" r:id="rId14"/>
    <p:sldId id="289" r:id="rId15"/>
    <p:sldId id="290" r:id="rId16"/>
    <p:sldId id="291" r:id="rId17"/>
    <p:sldId id="292" r:id="rId18"/>
    <p:sldId id="293" r:id="rId19"/>
    <p:sldId id="279" r:id="rId20"/>
    <p:sldId id="280" r:id="rId21"/>
    <p:sldId id="284" r:id="rId22"/>
    <p:sldId id="281" r:id="rId23"/>
    <p:sldId id="282" r:id="rId24"/>
    <p:sldId id="283"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26" autoAdjust="0"/>
    <p:restoredTop sz="94660"/>
  </p:normalViewPr>
  <p:slideViewPr>
    <p:cSldViewPr snapToGrid="0">
      <p:cViewPr varScale="1">
        <p:scale>
          <a:sx n="72" d="100"/>
          <a:sy n="72" d="100"/>
        </p:scale>
        <p:origin x="3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7643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016514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208283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6368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9A3C74-D5E8-40CF-884D-E02A3153811B}" type="datetimeFigureOut">
              <a:rPr lang="en-US" smtClean="0"/>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7308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0477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9A3C74-D5E8-40CF-884D-E02A3153811B}" type="datetimeFigureOut">
              <a:rPr lang="en-US" smtClean="0"/>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43630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9A3C74-D5E8-40CF-884D-E02A3153811B}" type="datetimeFigureOut">
              <a:rPr lang="en-US" smtClean="0"/>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44235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A3C74-D5E8-40CF-884D-E02A3153811B}" type="datetimeFigureOut">
              <a:rPr lang="en-US" smtClean="0"/>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58122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3027519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9A3C74-D5E8-40CF-884D-E02A3153811B}" type="datetimeFigureOut">
              <a:rPr lang="en-US" smtClean="0"/>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E4D22-4F07-4E23-AF36-90E7C83D8156}" type="slidenum">
              <a:rPr lang="en-US" smtClean="0"/>
              <a:t>‹#›</a:t>
            </a:fld>
            <a:endParaRPr lang="en-US"/>
          </a:p>
        </p:txBody>
      </p:sp>
    </p:spTree>
    <p:extLst>
      <p:ext uri="{BB962C8B-B14F-4D97-AF65-F5344CB8AC3E}">
        <p14:creationId xmlns:p14="http://schemas.microsoft.com/office/powerpoint/2010/main" val="198621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A3C74-D5E8-40CF-884D-E02A3153811B}" type="datetimeFigureOut">
              <a:rPr lang="en-US" smtClean="0"/>
              <a:t>4/12/2024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E4D22-4F07-4E23-AF36-90E7C83D8156}" type="slidenum">
              <a:rPr lang="en-US" smtClean="0"/>
              <a:t>‹#›</a:t>
            </a:fld>
            <a:endParaRPr lang="en-US"/>
          </a:p>
        </p:txBody>
      </p:sp>
    </p:spTree>
    <p:extLst>
      <p:ext uri="{BB962C8B-B14F-4D97-AF65-F5344CB8AC3E}">
        <p14:creationId xmlns:p14="http://schemas.microsoft.com/office/powerpoint/2010/main" val="313133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Systems</a:t>
            </a:r>
            <a:br>
              <a:rPr lang="en-US" dirty="0" smtClean="0"/>
            </a:br>
            <a:r>
              <a:rPr lang="en-US" dirty="0" smtClean="0"/>
              <a:t>Lecture - 9</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3098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15858022"/>
              </p:ext>
            </p:extLst>
          </p:nvPr>
        </p:nvGraphicFramePr>
        <p:xfrm>
          <a:off x="522637" y="1201939"/>
          <a:ext cx="6667491" cy="2628900"/>
        </p:xfrm>
        <a:graphic>
          <a:graphicData uri="http://schemas.openxmlformats.org/drawingml/2006/table">
            <a:tbl>
              <a:tblPr/>
              <a:tblGrid>
                <a:gridCol w="2222497">
                  <a:extLst>
                    <a:ext uri="{9D8B030D-6E8A-4147-A177-3AD203B41FA5}">
                      <a16:colId xmlns:a16="http://schemas.microsoft.com/office/drawing/2014/main" val="4256305115"/>
                    </a:ext>
                  </a:extLst>
                </a:gridCol>
                <a:gridCol w="2222497">
                  <a:extLst>
                    <a:ext uri="{9D8B030D-6E8A-4147-A177-3AD203B41FA5}">
                      <a16:colId xmlns:a16="http://schemas.microsoft.com/office/drawing/2014/main" val="4277846597"/>
                    </a:ext>
                  </a:extLst>
                </a:gridCol>
                <a:gridCol w="2222497">
                  <a:extLst>
                    <a:ext uri="{9D8B030D-6E8A-4147-A177-3AD203B41FA5}">
                      <a16:colId xmlns:a16="http://schemas.microsoft.com/office/drawing/2014/main" val="2447613475"/>
                    </a:ext>
                  </a:extLst>
                </a:gridCol>
              </a:tblGrid>
              <a:tr h="0">
                <a:tc>
                  <a:txBody>
                    <a:bodyPr/>
                    <a:lstStyle/>
                    <a:p>
                      <a:pPr algn="ctr" fontAlgn="base"/>
                      <a:r>
                        <a:rPr lang="en-US" sz="1800" b="1">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0">
                <a:tc>
                  <a:txBody>
                    <a:bodyPr/>
                    <a:lstStyle/>
                    <a:p>
                      <a:pPr algn="ctr" fontAlgn="ctr"/>
                      <a:r>
                        <a:rPr lang="en-US" sz="1800" b="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0">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0">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0">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7506533" y="1201939"/>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0,</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699244736"/>
              </p:ext>
            </p:extLst>
          </p:nvPr>
        </p:nvGraphicFramePr>
        <p:xfrm>
          <a:off x="1339290" y="4522689"/>
          <a:ext cx="9156432" cy="155448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8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Remaining Burst </a:t>
                      </a:r>
                      <a:br>
                        <a:rPr lang="en-US" sz="1800" b="1">
                          <a:effectLst/>
                        </a:rPr>
                      </a:br>
                      <a:r>
                        <a:rPr lang="en-US" sz="18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800" b="0" dirty="0">
                          <a:effectLst/>
                        </a:rPr>
                        <a:t>0-2ms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P1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0ms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P2, P3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P1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2ms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5ms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3ms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51359837"/>
              </p:ext>
            </p:extLst>
          </p:nvPr>
        </p:nvGraphicFramePr>
        <p:xfrm>
          <a:off x="9849266" y="186999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P2</a:t>
                      </a:r>
                      <a:endParaRPr lang="en-US" dirty="0"/>
                    </a:p>
                  </a:txBody>
                  <a:tcPr/>
                </a:tc>
                <a:extLst>
                  <a:ext uri="{0D108BD9-81ED-4DB2-BD59-A6C34878D82A}">
                    <a16:rowId xmlns:a16="http://schemas.microsoft.com/office/drawing/2014/main" val="2364893500"/>
                  </a:ext>
                </a:extLst>
              </a:tr>
              <a:tr h="370840">
                <a:tc>
                  <a:txBody>
                    <a:bodyPr/>
                    <a:lstStyle/>
                    <a:p>
                      <a:pPr algn="ctr"/>
                      <a:r>
                        <a:rPr lang="en-US" dirty="0" smtClean="0"/>
                        <a:t>P3</a:t>
                      </a: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4027826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nvGraphicFramePr>
        <p:xfrm>
          <a:off x="522637" y="1201939"/>
          <a:ext cx="6667491" cy="2628900"/>
        </p:xfrm>
        <a:graphic>
          <a:graphicData uri="http://schemas.openxmlformats.org/drawingml/2006/table">
            <a:tbl>
              <a:tblPr/>
              <a:tblGrid>
                <a:gridCol w="2222497">
                  <a:extLst>
                    <a:ext uri="{9D8B030D-6E8A-4147-A177-3AD203B41FA5}">
                      <a16:colId xmlns:a16="http://schemas.microsoft.com/office/drawing/2014/main" val="4256305115"/>
                    </a:ext>
                  </a:extLst>
                </a:gridCol>
                <a:gridCol w="2222497">
                  <a:extLst>
                    <a:ext uri="{9D8B030D-6E8A-4147-A177-3AD203B41FA5}">
                      <a16:colId xmlns:a16="http://schemas.microsoft.com/office/drawing/2014/main" val="4277846597"/>
                    </a:ext>
                  </a:extLst>
                </a:gridCol>
                <a:gridCol w="2222497">
                  <a:extLst>
                    <a:ext uri="{9D8B030D-6E8A-4147-A177-3AD203B41FA5}">
                      <a16:colId xmlns:a16="http://schemas.microsoft.com/office/drawing/2014/main" val="2447613475"/>
                    </a:ext>
                  </a:extLst>
                </a:gridCol>
              </a:tblGrid>
              <a:tr h="0">
                <a:tc>
                  <a:txBody>
                    <a:bodyPr/>
                    <a:lstStyle/>
                    <a:p>
                      <a:pPr algn="ctr" fontAlgn="base"/>
                      <a:r>
                        <a:rPr lang="en-US" sz="1800" b="1">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0">
                <a:tc>
                  <a:txBody>
                    <a:bodyPr/>
                    <a:lstStyle/>
                    <a:p>
                      <a:pPr algn="ctr" fontAlgn="ctr"/>
                      <a:r>
                        <a:rPr lang="en-US" sz="1800" b="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0">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0">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0">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7506533" y="1201939"/>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78973496"/>
              </p:ext>
            </p:extLst>
          </p:nvPr>
        </p:nvGraphicFramePr>
        <p:xfrm>
          <a:off x="1339290" y="4522689"/>
          <a:ext cx="9156432" cy="209550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8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Remaining Burst </a:t>
                      </a:r>
                      <a:br>
                        <a:rPr lang="en-US" sz="1800" b="1">
                          <a:effectLst/>
                        </a:rPr>
                      </a:br>
                      <a:r>
                        <a:rPr lang="en-US" sz="18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800" b="0" dirty="0" smtClean="0">
                          <a:effectLst/>
                        </a:rPr>
                        <a:t>0-2ms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 P3</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5ms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3ms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800" b="0" dirty="0" smtClean="0">
                          <a:effectLst/>
                        </a:rPr>
                        <a:t>2-4ms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1ms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P3, 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2ms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4ms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90121139"/>
              </p:ext>
            </p:extLst>
          </p:nvPr>
        </p:nvGraphicFramePr>
        <p:xfrm>
          <a:off x="9849266" y="186999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P3</a:t>
                      </a:r>
                      <a:endParaRPr lang="en-US" dirty="0"/>
                    </a:p>
                  </a:txBody>
                  <a:tcPr/>
                </a:tc>
                <a:extLst>
                  <a:ext uri="{0D108BD9-81ED-4DB2-BD59-A6C34878D82A}">
                    <a16:rowId xmlns:a16="http://schemas.microsoft.com/office/drawing/2014/main" val="2364893500"/>
                  </a:ext>
                </a:extLst>
              </a:tr>
              <a:tr h="370840">
                <a:tc>
                  <a:txBody>
                    <a:bodyPr/>
                    <a:lstStyle/>
                    <a:p>
                      <a:pPr algn="ctr"/>
                      <a:r>
                        <a:rPr lang="en-US" dirty="0" smtClean="0"/>
                        <a:t>P1</a:t>
                      </a: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41477249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79521125"/>
              </p:ext>
            </p:extLst>
          </p:nvPr>
        </p:nvGraphicFramePr>
        <p:xfrm>
          <a:off x="522637" y="120193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73268">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434459">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434459">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434459">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434459">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4,</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5738988"/>
              </p:ext>
            </p:extLst>
          </p:nvPr>
        </p:nvGraphicFramePr>
        <p:xfrm>
          <a:off x="2015151" y="3830839"/>
          <a:ext cx="9156432" cy="263652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8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800" b="1">
                          <a:effectLst/>
                        </a:rPr>
                        <a:t>Remaining Burst </a:t>
                      </a:r>
                      <a:br>
                        <a:rPr lang="en-US" sz="1800" b="1">
                          <a:effectLst/>
                        </a:rPr>
                      </a:br>
                      <a:r>
                        <a:rPr lang="en-US" sz="18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800" b="0" dirty="0" smtClean="0">
                          <a:effectLst/>
                        </a:rPr>
                        <a:t>0-2ms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 P3</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5ms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3ms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800" b="0" dirty="0" smtClean="0">
                          <a:effectLst/>
                        </a:rPr>
                        <a:t>2-4ms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1ms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P3, P1</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4ms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800" b="0" dirty="0" smtClean="0">
                          <a:effectLst/>
                        </a:rPr>
                        <a:t>4-6ms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P3</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P1,P4,P2</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P3</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2ms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2ms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smtClean="0">
                          <a:effectLst/>
                        </a:rPr>
                        <a:t>0ms</a:t>
                      </a:r>
                      <a:endParaRPr lang="en-US" sz="18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355728581"/>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P1</a:t>
                      </a:r>
                      <a:endParaRPr lang="en-US" dirty="0"/>
                    </a:p>
                  </a:txBody>
                  <a:tcPr/>
                </a:tc>
                <a:extLst>
                  <a:ext uri="{0D108BD9-81ED-4DB2-BD59-A6C34878D82A}">
                    <a16:rowId xmlns:a16="http://schemas.microsoft.com/office/drawing/2014/main" val="2364893500"/>
                  </a:ext>
                </a:extLst>
              </a:tr>
              <a:tr h="370840">
                <a:tc>
                  <a:txBody>
                    <a:bodyPr/>
                    <a:lstStyle/>
                    <a:p>
                      <a:pPr algn="ctr"/>
                      <a:r>
                        <a:rPr lang="en-US" dirty="0" smtClean="0"/>
                        <a:t>P4</a:t>
                      </a:r>
                      <a:endParaRPr lang="en-US" dirty="0"/>
                    </a:p>
                  </a:txBody>
                  <a:tcPr/>
                </a:tc>
                <a:extLst>
                  <a:ext uri="{0D108BD9-81ED-4DB2-BD59-A6C34878D82A}">
                    <a16:rowId xmlns:a16="http://schemas.microsoft.com/office/drawing/2014/main" val="3591416998"/>
                  </a:ext>
                </a:extLst>
              </a:tr>
              <a:tr h="370840">
                <a:tc>
                  <a:txBody>
                    <a:bodyPr/>
                    <a:lstStyle/>
                    <a:p>
                      <a:pPr algn="ctr"/>
                      <a:r>
                        <a:rPr lang="en-US" dirty="0" smtClean="0"/>
                        <a:t>P2</a:t>
                      </a: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2405867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nvGraphicFramePr>
        <p:xfrm>
          <a:off x="522637" y="120193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73268">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434459">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434459">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434459">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434459">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6,</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41565074"/>
              </p:ext>
            </p:extLst>
          </p:nvPr>
        </p:nvGraphicFramePr>
        <p:xfrm>
          <a:off x="2015151" y="3830839"/>
          <a:ext cx="9156432" cy="304864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0">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994146901"/>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strike="noStrike" baseline="0" dirty="0" smtClean="0"/>
                        <a:t>P4</a:t>
                      </a:r>
                      <a:endParaRPr lang="en-US" strike="noStrike" baseline="0" dirty="0"/>
                    </a:p>
                  </a:txBody>
                  <a:tcPr/>
                </a:tc>
                <a:extLst>
                  <a:ext uri="{0D108BD9-81ED-4DB2-BD59-A6C34878D82A}">
                    <a16:rowId xmlns:a16="http://schemas.microsoft.com/office/drawing/2014/main" val="2364893500"/>
                  </a:ext>
                </a:extLst>
              </a:tr>
              <a:tr h="370840">
                <a:tc>
                  <a:txBody>
                    <a:bodyPr/>
                    <a:lstStyle/>
                    <a:p>
                      <a:pPr algn="ctr"/>
                      <a:r>
                        <a:rPr lang="en-US" dirty="0" smtClean="0"/>
                        <a:t>P2</a:t>
                      </a: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279544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58351456"/>
              </p:ext>
            </p:extLst>
          </p:nvPr>
        </p:nvGraphicFramePr>
        <p:xfrm>
          <a:off x="469629" y="72665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30314">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384464">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384464">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384464">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384464">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8,</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974356937"/>
              </p:ext>
            </p:extLst>
          </p:nvPr>
        </p:nvGraphicFramePr>
        <p:xfrm>
          <a:off x="2210620" y="3252591"/>
          <a:ext cx="9156432" cy="355918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0">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r h="0">
                <a:tc>
                  <a:txBody>
                    <a:bodyPr/>
                    <a:lstStyle/>
                    <a:p>
                      <a:pPr algn="ctr" fontAlgn="ctr"/>
                      <a:r>
                        <a:rPr lang="en-US" sz="1600" b="0" dirty="0" smtClean="0">
                          <a:effectLst/>
                        </a:rPr>
                        <a:t>8-9ms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634816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95671202"/>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P2</a:t>
                      </a:r>
                      <a:endParaRPr lang="en-US" dirty="0"/>
                    </a:p>
                  </a:txBody>
                  <a:tcPr/>
                </a:tc>
                <a:extLst>
                  <a:ext uri="{0D108BD9-81ED-4DB2-BD59-A6C34878D82A}">
                    <a16:rowId xmlns:a16="http://schemas.microsoft.com/office/drawing/2014/main" val="2364893500"/>
                  </a:ext>
                </a:extLst>
              </a:tr>
              <a:tr h="370840">
                <a:tc>
                  <a:txBody>
                    <a:bodyPr/>
                    <a:lstStyle/>
                    <a:p>
                      <a:pPr algn="ctr"/>
                      <a:r>
                        <a:rPr lang="en-US" dirty="0" smtClean="0"/>
                        <a:t>P1</a:t>
                      </a: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Tree>
    <p:extLst>
      <p:ext uri="{BB962C8B-B14F-4D97-AF65-F5344CB8AC3E}">
        <p14:creationId xmlns:p14="http://schemas.microsoft.com/office/powerpoint/2010/main" val="1826119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942157717"/>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r>
                        <a:rPr lang="en-US" dirty="0" smtClean="0"/>
                        <a:t>P1</a:t>
                      </a:r>
                      <a:endParaRPr lang="en-US" dirty="0"/>
                    </a:p>
                  </a:txBody>
                  <a:tcPr/>
                </a:tc>
                <a:extLst>
                  <a:ext uri="{0D108BD9-81ED-4DB2-BD59-A6C34878D82A}">
                    <a16:rowId xmlns:a16="http://schemas.microsoft.com/office/drawing/2014/main" val="2364893500"/>
                  </a:ext>
                </a:extLst>
              </a:tr>
              <a:tr h="370840">
                <a:tc>
                  <a:txBody>
                    <a:bodyPr/>
                    <a:lstStyle/>
                    <a:p>
                      <a:pPr algn="ct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nvGraphicFramePr>
        <p:xfrm>
          <a:off x="469629" y="72665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30314">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384464">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384464">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384464">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384464">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422184"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9,</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65281351"/>
              </p:ext>
            </p:extLst>
          </p:nvPr>
        </p:nvGraphicFramePr>
        <p:xfrm>
          <a:off x="2104602" y="2721372"/>
          <a:ext cx="9156432" cy="406972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0">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r h="0">
                <a:tc>
                  <a:txBody>
                    <a:bodyPr/>
                    <a:lstStyle/>
                    <a:p>
                      <a:pPr algn="ctr" fontAlgn="ctr"/>
                      <a:r>
                        <a:rPr lang="en-US" sz="1600" b="0" dirty="0" smtClean="0">
                          <a:effectLst/>
                        </a:rPr>
                        <a:t>8-9ms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6348166"/>
                  </a:ext>
                </a:extLst>
              </a:tr>
              <a:tr h="0">
                <a:tc>
                  <a:txBody>
                    <a:bodyPr/>
                    <a:lstStyle/>
                    <a:p>
                      <a:pPr algn="ctr" fontAlgn="ctr"/>
                      <a:r>
                        <a:rPr lang="en-US" sz="1600" b="0" dirty="0" smtClean="0">
                          <a:effectLst/>
                        </a:rPr>
                        <a:t>9-11ms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31454312"/>
                  </a:ext>
                </a:extLst>
              </a:tr>
            </a:tbl>
          </a:graphicData>
        </a:graphic>
      </p:graphicFrame>
    </p:spTree>
    <p:extLst>
      <p:ext uri="{BB962C8B-B14F-4D97-AF65-F5344CB8AC3E}">
        <p14:creationId xmlns:p14="http://schemas.microsoft.com/office/powerpoint/2010/main" val="2239203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945884063"/>
              </p:ext>
            </p:extLst>
          </p:nvPr>
        </p:nvGraphicFramePr>
        <p:xfrm>
          <a:off x="10133495" y="946667"/>
          <a:ext cx="1413565" cy="2123440"/>
        </p:xfrm>
        <a:graphic>
          <a:graphicData uri="http://schemas.openxmlformats.org/drawingml/2006/table">
            <a:tbl>
              <a:tblPr firstRow="1" bandRow="1">
                <a:tableStyleId>{5C22544A-7EE6-4342-B048-85BDC9FD1C3A}</a:tableStyleId>
              </a:tblPr>
              <a:tblGrid>
                <a:gridCol w="1413565">
                  <a:extLst>
                    <a:ext uri="{9D8B030D-6E8A-4147-A177-3AD203B41FA5}">
                      <a16:colId xmlns:a16="http://schemas.microsoft.com/office/drawing/2014/main" val="3621957673"/>
                    </a:ext>
                  </a:extLst>
                </a:gridCol>
              </a:tblGrid>
              <a:tr h="370840">
                <a:tc>
                  <a:txBody>
                    <a:bodyPr/>
                    <a:lstStyle/>
                    <a:p>
                      <a:pPr algn="ctr"/>
                      <a:r>
                        <a:rPr lang="en-US" dirty="0" smtClean="0"/>
                        <a:t>READY</a:t>
                      </a:r>
                      <a:r>
                        <a:rPr lang="en-US" baseline="0" dirty="0" smtClean="0"/>
                        <a:t> QUEUE</a:t>
                      </a:r>
                      <a:endParaRPr lang="en-US" dirty="0"/>
                    </a:p>
                  </a:txBody>
                  <a:tcPr/>
                </a:tc>
                <a:extLst>
                  <a:ext uri="{0D108BD9-81ED-4DB2-BD59-A6C34878D82A}">
                    <a16:rowId xmlns:a16="http://schemas.microsoft.com/office/drawing/2014/main" val="1824510604"/>
                  </a:ext>
                </a:extLst>
              </a:tr>
              <a:tr h="370840">
                <a:tc>
                  <a:txBody>
                    <a:bodyPr/>
                    <a:lstStyle/>
                    <a:p>
                      <a:pPr algn="ctr"/>
                      <a:endParaRPr lang="en-US" dirty="0"/>
                    </a:p>
                  </a:txBody>
                  <a:tcPr/>
                </a:tc>
                <a:extLst>
                  <a:ext uri="{0D108BD9-81ED-4DB2-BD59-A6C34878D82A}">
                    <a16:rowId xmlns:a16="http://schemas.microsoft.com/office/drawing/2014/main" val="2364893500"/>
                  </a:ext>
                </a:extLst>
              </a:tr>
              <a:tr h="370840">
                <a:tc>
                  <a:txBody>
                    <a:bodyPr/>
                    <a:lstStyle/>
                    <a:p>
                      <a:pPr algn="ctr"/>
                      <a:endParaRPr lang="en-US" dirty="0"/>
                    </a:p>
                  </a:txBody>
                  <a:tcPr/>
                </a:tc>
                <a:extLst>
                  <a:ext uri="{0D108BD9-81ED-4DB2-BD59-A6C34878D82A}">
                    <a16:rowId xmlns:a16="http://schemas.microsoft.com/office/drawing/2014/main" val="3591416998"/>
                  </a:ext>
                </a:extLst>
              </a:tr>
              <a:tr h="370840">
                <a:tc>
                  <a:txBody>
                    <a:bodyPr/>
                    <a:lstStyle/>
                    <a:p>
                      <a:pPr algn="ctr"/>
                      <a:endParaRPr lang="en-US" dirty="0"/>
                    </a:p>
                  </a:txBody>
                  <a:tcPr/>
                </a:tc>
                <a:extLst>
                  <a:ext uri="{0D108BD9-81ED-4DB2-BD59-A6C34878D82A}">
                    <a16:rowId xmlns:a16="http://schemas.microsoft.com/office/drawing/2014/main" val="75671082"/>
                  </a:ext>
                </a:extLst>
              </a:tr>
              <a:tr h="370840">
                <a:tc>
                  <a:txBody>
                    <a:bodyPr/>
                    <a:lstStyle/>
                    <a:p>
                      <a:pPr algn="ctr"/>
                      <a:endParaRPr lang="en-US" dirty="0"/>
                    </a:p>
                  </a:txBody>
                  <a:tcPr/>
                </a:tc>
                <a:extLst>
                  <a:ext uri="{0D108BD9-81ED-4DB2-BD59-A6C34878D82A}">
                    <a16:rowId xmlns:a16="http://schemas.microsoft.com/office/drawing/2014/main" val="3871422332"/>
                  </a:ext>
                </a:extLst>
              </a:tr>
            </a:tbl>
          </a:graphicData>
        </a:graphic>
      </p:graphicFrame>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5" name="Table 4"/>
          <p:cNvGraphicFramePr>
            <a:graphicFrameLocks noGrp="1"/>
          </p:cNvGraphicFramePr>
          <p:nvPr/>
        </p:nvGraphicFramePr>
        <p:xfrm>
          <a:off x="469629" y="726659"/>
          <a:ext cx="5454093" cy="2628900"/>
        </p:xfrm>
        <a:graphic>
          <a:graphicData uri="http://schemas.openxmlformats.org/drawingml/2006/table">
            <a:tbl>
              <a:tblPr/>
              <a:tblGrid>
                <a:gridCol w="1818031">
                  <a:extLst>
                    <a:ext uri="{9D8B030D-6E8A-4147-A177-3AD203B41FA5}">
                      <a16:colId xmlns:a16="http://schemas.microsoft.com/office/drawing/2014/main" val="4256305115"/>
                    </a:ext>
                  </a:extLst>
                </a:gridCol>
                <a:gridCol w="1818031">
                  <a:extLst>
                    <a:ext uri="{9D8B030D-6E8A-4147-A177-3AD203B41FA5}">
                      <a16:colId xmlns:a16="http://schemas.microsoft.com/office/drawing/2014/main" val="4277846597"/>
                    </a:ext>
                  </a:extLst>
                </a:gridCol>
                <a:gridCol w="1818031">
                  <a:extLst>
                    <a:ext uri="{9D8B030D-6E8A-4147-A177-3AD203B41FA5}">
                      <a16:colId xmlns:a16="http://schemas.microsoft.com/office/drawing/2014/main" val="2447613475"/>
                    </a:ext>
                  </a:extLst>
                </a:gridCol>
              </a:tblGrid>
              <a:tr h="330314">
                <a:tc>
                  <a:txBody>
                    <a:bodyPr/>
                    <a:lstStyle/>
                    <a:p>
                      <a:pPr algn="ctr" fontAlgn="base"/>
                      <a:r>
                        <a:rPr lang="en-US" sz="1800" b="1" dirty="0">
                          <a:effectLst/>
                        </a:rPr>
                        <a:t>Process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Burst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base"/>
                      <a:r>
                        <a:rPr lang="en-US" sz="1800" b="1">
                          <a:effectLst/>
                        </a:rPr>
                        <a:t>Arrival Time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44225140"/>
                  </a:ext>
                </a:extLst>
              </a:tr>
              <a:tr h="384464">
                <a:tc>
                  <a:txBody>
                    <a:bodyPr/>
                    <a:lstStyle/>
                    <a:p>
                      <a:pPr algn="ctr" fontAlgn="ctr"/>
                      <a:r>
                        <a:rPr lang="en-US" sz="1800" b="0" dirty="0">
                          <a:effectLst/>
                        </a:rPr>
                        <a:t> P1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5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0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318412890"/>
                  </a:ext>
                </a:extLst>
              </a:tr>
              <a:tr h="384464">
                <a:tc>
                  <a:txBody>
                    <a:bodyPr/>
                    <a:lstStyle/>
                    <a:p>
                      <a:pPr algn="ctr" fontAlgn="ctr"/>
                      <a:r>
                        <a:rPr lang="en-US" sz="1800" b="0">
                          <a:effectLst/>
                        </a:rPr>
                        <a:t> 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 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1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06617226"/>
                  </a:ext>
                </a:extLst>
              </a:tr>
              <a:tr h="384464">
                <a:tc>
                  <a:txBody>
                    <a:bodyPr/>
                    <a:lstStyle/>
                    <a:p>
                      <a:pPr algn="ctr" fontAlgn="ctr"/>
                      <a:r>
                        <a:rPr lang="en-US" sz="1800" b="0">
                          <a:effectLst/>
                        </a:rPr>
                        <a:t> 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2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2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09968959"/>
                  </a:ext>
                </a:extLst>
              </a:tr>
              <a:tr h="384464">
                <a:tc>
                  <a:txBody>
                    <a:bodyPr/>
                    <a:lstStyle/>
                    <a:p>
                      <a:pPr algn="ctr" fontAlgn="ctr"/>
                      <a:r>
                        <a:rPr lang="en-US" sz="1800" b="0">
                          <a:effectLst/>
                        </a:rPr>
                        <a:t> 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a:effectLst/>
                        </a:rPr>
                        <a:t> 1 ms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lang="en-US" sz="1800" b="0" dirty="0">
                          <a:effectLst/>
                        </a:rPr>
                        <a:t>4 </a:t>
                      </a:r>
                      <a:r>
                        <a:rPr lang="en-US" sz="1800" b="0" dirty="0" err="1">
                          <a:effectLst/>
                        </a:rPr>
                        <a:t>ms</a:t>
                      </a:r>
                      <a:endParaRPr lang="en-US" sz="18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44562027"/>
                  </a:ext>
                </a:extLst>
              </a:tr>
            </a:tbl>
          </a:graphicData>
        </a:graphic>
      </p:graphicFrame>
      <p:sp>
        <p:nvSpPr>
          <p:cNvPr id="6" name="Rectangle 5"/>
          <p:cNvSpPr/>
          <p:nvPr/>
        </p:nvSpPr>
        <p:spPr>
          <a:xfrm>
            <a:off x="6154811" y="946667"/>
            <a:ext cx="4685467" cy="646331"/>
          </a:xfrm>
          <a:prstGeom prst="rect">
            <a:avLst/>
          </a:prstGeom>
        </p:spPr>
        <p:txBody>
          <a:bodyPr wrap="square">
            <a:spAutoFit/>
          </a:bodyPr>
          <a:lstStyle/>
          <a:p>
            <a:r>
              <a:rPr lang="en-US" dirty="0">
                <a:solidFill>
                  <a:srgbClr val="273239"/>
                </a:solidFill>
                <a:latin typeface="Nunito"/>
              </a:rPr>
              <a:t>Here, every process executes for 2 milliseconds (</a:t>
            </a:r>
            <a:r>
              <a:rPr lang="en-US" b="1" dirty="0">
                <a:solidFill>
                  <a:srgbClr val="273239"/>
                </a:solidFill>
                <a:latin typeface="Nunito"/>
              </a:rPr>
              <a:t>Time Quantum Period</a:t>
            </a:r>
            <a:r>
              <a:rPr lang="en-US" dirty="0">
                <a:solidFill>
                  <a:srgbClr val="273239"/>
                </a:solidFill>
                <a:latin typeface="Nunito"/>
              </a:rPr>
              <a:t>)</a:t>
            </a:r>
            <a:endParaRPr lang="en-US" dirty="0"/>
          </a:p>
        </p:txBody>
      </p:sp>
      <p:sp>
        <p:nvSpPr>
          <p:cNvPr id="8" name="Rectangle 7"/>
          <p:cNvSpPr/>
          <p:nvPr/>
        </p:nvSpPr>
        <p:spPr>
          <a:xfrm>
            <a:off x="335829" y="4131630"/>
            <a:ext cx="1537665" cy="369332"/>
          </a:xfrm>
          <a:prstGeom prst="rect">
            <a:avLst/>
          </a:prstGeom>
        </p:spPr>
        <p:txBody>
          <a:bodyPr wrap="none">
            <a:spAutoFit/>
          </a:bodyPr>
          <a:lstStyle/>
          <a:p>
            <a:r>
              <a:rPr lang="en-US" b="1" dirty="0">
                <a:solidFill>
                  <a:srgbClr val="273239"/>
                </a:solidFill>
                <a:latin typeface="Nunito"/>
              </a:rPr>
              <a:t>At time = </a:t>
            </a:r>
            <a:r>
              <a:rPr lang="en-US" b="1" dirty="0" smtClean="0">
                <a:solidFill>
                  <a:srgbClr val="273239"/>
                </a:solidFill>
                <a:latin typeface="Nunito"/>
              </a:rPr>
              <a:t>11,</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47507097"/>
              </p:ext>
            </p:extLst>
          </p:nvPr>
        </p:nvGraphicFramePr>
        <p:xfrm>
          <a:off x="2104602" y="2297298"/>
          <a:ext cx="9156432" cy="4580260"/>
        </p:xfrm>
        <a:graphic>
          <a:graphicData uri="http://schemas.openxmlformats.org/drawingml/2006/table">
            <a:tbl>
              <a:tblPr/>
              <a:tblGrid>
                <a:gridCol w="1144554">
                  <a:extLst>
                    <a:ext uri="{9D8B030D-6E8A-4147-A177-3AD203B41FA5}">
                      <a16:colId xmlns:a16="http://schemas.microsoft.com/office/drawing/2014/main" val="1074905100"/>
                    </a:ext>
                  </a:extLst>
                </a:gridCol>
                <a:gridCol w="1144554">
                  <a:extLst>
                    <a:ext uri="{9D8B030D-6E8A-4147-A177-3AD203B41FA5}">
                      <a16:colId xmlns:a16="http://schemas.microsoft.com/office/drawing/2014/main" val="312841864"/>
                    </a:ext>
                  </a:extLst>
                </a:gridCol>
                <a:gridCol w="1144554">
                  <a:extLst>
                    <a:ext uri="{9D8B030D-6E8A-4147-A177-3AD203B41FA5}">
                      <a16:colId xmlns:a16="http://schemas.microsoft.com/office/drawing/2014/main" val="2640026570"/>
                    </a:ext>
                  </a:extLst>
                </a:gridCol>
                <a:gridCol w="1144554">
                  <a:extLst>
                    <a:ext uri="{9D8B030D-6E8A-4147-A177-3AD203B41FA5}">
                      <a16:colId xmlns:a16="http://schemas.microsoft.com/office/drawing/2014/main" val="1431882564"/>
                    </a:ext>
                  </a:extLst>
                </a:gridCol>
                <a:gridCol w="1144554">
                  <a:extLst>
                    <a:ext uri="{9D8B030D-6E8A-4147-A177-3AD203B41FA5}">
                      <a16:colId xmlns:a16="http://schemas.microsoft.com/office/drawing/2014/main" val="4195688053"/>
                    </a:ext>
                  </a:extLst>
                </a:gridCol>
                <a:gridCol w="1144554">
                  <a:extLst>
                    <a:ext uri="{9D8B030D-6E8A-4147-A177-3AD203B41FA5}">
                      <a16:colId xmlns:a16="http://schemas.microsoft.com/office/drawing/2014/main" val="1664349349"/>
                    </a:ext>
                  </a:extLst>
                </a:gridCol>
                <a:gridCol w="1144554">
                  <a:extLst>
                    <a:ext uri="{9D8B030D-6E8A-4147-A177-3AD203B41FA5}">
                      <a16:colId xmlns:a16="http://schemas.microsoft.com/office/drawing/2014/main" val="3349988936"/>
                    </a:ext>
                  </a:extLst>
                </a:gridCol>
                <a:gridCol w="1144554">
                  <a:extLst>
                    <a:ext uri="{9D8B030D-6E8A-4147-A177-3AD203B41FA5}">
                      <a16:colId xmlns:a16="http://schemas.microsoft.com/office/drawing/2014/main" val="2101844103"/>
                    </a:ext>
                  </a:extLst>
                </a:gridCol>
              </a:tblGrid>
              <a:tr h="1006480">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0">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0">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0">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0">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r h="0">
                <a:tc>
                  <a:txBody>
                    <a:bodyPr/>
                    <a:lstStyle/>
                    <a:p>
                      <a:pPr algn="ctr" fontAlgn="ctr"/>
                      <a:r>
                        <a:rPr lang="en-US" sz="1600" b="0" dirty="0" smtClean="0">
                          <a:effectLst/>
                        </a:rPr>
                        <a:t>8-9ms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6348166"/>
                  </a:ext>
                </a:extLst>
              </a:tr>
              <a:tr h="0">
                <a:tc>
                  <a:txBody>
                    <a:bodyPr/>
                    <a:lstStyle/>
                    <a:p>
                      <a:pPr algn="ctr" fontAlgn="ctr"/>
                      <a:r>
                        <a:rPr lang="en-US" sz="1600" b="0" dirty="0" smtClean="0">
                          <a:effectLst/>
                        </a:rPr>
                        <a:t>9-11ms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31454312"/>
                  </a:ext>
                </a:extLst>
              </a:tr>
              <a:tr h="0">
                <a:tc>
                  <a:txBody>
                    <a:bodyPr/>
                    <a:lstStyle/>
                    <a:p>
                      <a:pPr algn="ctr" fontAlgn="ctr"/>
                      <a:r>
                        <a:rPr lang="en-US" sz="1600" b="0" dirty="0" smtClean="0">
                          <a:effectLst/>
                        </a:rPr>
                        <a:t>11-12ms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06853886"/>
                  </a:ext>
                </a:extLst>
              </a:tr>
            </a:tbl>
          </a:graphicData>
        </a:graphic>
      </p:graphicFrame>
    </p:spTree>
    <p:extLst>
      <p:ext uri="{BB962C8B-B14F-4D97-AF65-F5344CB8AC3E}">
        <p14:creationId xmlns:p14="http://schemas.microsoft.com/office/powerpoint/2010/main" val="3513911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203896324"/>
              </p:ext>
            </p:extLst>
          </p:nvPr>
        </p:nvGraphicFramePr>
        <p:xfrm>
          <a:off x="1362480" y="1078098"/>
          <a:ext cx="8285104" cy="4495800"/>
        </p:xfrm>
        <a:graphic>
          <a:graphicData uri="http://schemas.openxmlformats.org/drawingml/2006/table">
            <a:tbl>
              <a:tblPr/>
              <a:tblGrid>
                <a:gridCol w="1035638">
                  <a:extLst>
                    <a:ext uri="{9D8B030D-6E8A-4147-A177-3AD203B41FA5}">
                      <a16:colId xmlns:a16="http://schemas.microsoft.com/office/drawing/2014/main" val="1074905100"/>
                    </a:ext>
                  </a:extLst>
                </a:gridCol>
                <a:gridCol w="1035638">
                  <a:extLst>
                    <a:ext uri="{9D8B030D-6E8A-4147-A177-3AD203B41FA5}">
                      <a16:colId xmlns:a16="http://schemas.microsoft.com/office/drawing/2014/main" val="312841864"/>
                    </a:ext>
                  </a:extLst>
                </a:gridCol>
                <a:gridCol w="1035638">
                  <a:extLst>
                    <a:ext uri="{9D8B030D-6E8A-4147-A177-3AD203B41FA5}">
                      <a16:colId xmlns:a16="http://schemas.microsoft.com/office/drawing/2014/main" val="2640026570"/>
                    </a:ext>
                  </a:extLst>
                </a:gridCol>
                <a:gridCol w="1035638">
                  <a:extLst>
                    <a:ext uri="{9D8B030D-6E8A-4147-A177-3AD203B41FA5}">
                      <a16:colId xmlns:a16="http://schemas.microsoft.com/office/drawing/2014/main" val="1431882564"/>
                    </a:ext>
                  </a:extLst>
                </a:gridCol>
                <a:gridCol w="1035638">
                  <a:extLst>
                    <a:ext uri="{9D8B030D-6E8A-4147-A177-3AD203B41FA5}">
                      <a16:colId xmlns:a16="http://schemas.microsoft.com/office/drawing/2014/main" val="4195688053"/>
                    </a:ext>
                  </a:extLst>
                </a:gridCol>
                <a:gridCol w="1035638">
                  <a:extLst>
                    <a:ext uri="{9D8B030D-6E8A-4147-A177-3AD203B41FA5}">
                      <a16:colId xmlns:a16="http://schemas.microsoft.com/office/drawing/2014/main" val="1664349349"/>
                    </a:ext>
                  </a:extLst>
                </a:gridCol>
                <a:gridCol w="1035638">
                  <a:extLst>
                    <a:ext uri="{9D8B030D-6E8A-4147-A177-3AD203B41FA5}">
                      <a16:colId xmlns:a16="http://schemas.microsoft.com/office/drawing/2014/main" val="3349988936"/>
                    </a:ext>
                  </a:extLst>
                </a:gridCol>
                <a:gridCol w="1035638">
                  <a:extLst>
                    <a:ext uri="{9D8B030D-6E8A-4147-A177-3AD203B41FA5}">
                      <a16:colId xmlns:a16="http://schemas.microsoft.com/office/drawing/2014/main" val="2101844103"/>
                    </a:ext>
                  </a:extLst>
                </a:gridCol>
              </a:tblGrid>
              <a:tr h="831826">
                <a:tc>
                  <a:txBody>
                    <a:bodyPr/>
                    <a:lstStyle/>
                    <a:p>
                      <a:pPr algn="ctr" fontAlgn="base"/>
                      <a:r>
                        <a:rPr lang="en-US" sz="1600" b="1" dirty="0">
                          <a:effectLst/>
                        </a:rPr>
                        <a:t>Time Instance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Process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Ready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Running Queue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Execution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Initial 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600" b="1">
                          <a:effectLst/>
                        </a:rPr>
                        <a:t>Remaining Burst </a:t>
                      </a:r>
                      <a:br>
                        <a:rPr lang="en-US" sz="1600" b="1">
                          <a:effectLst/>
                        </a:rPr>
                      </a:br>
                      <a:r>
                        <a:rPr lang="en-US" sz="1600" b="1">
                          <a:effectLst/>
                        </a:rPr>
                        <a:t>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6353304"/>
                  </a:ext>
                </a:extLst>
              </a:tr>
              <a:tr h="421946">
                <a:tc>
                  <a:txBody>
                    <a:bodyPr/>
                    <a:lstStyle/>
                    <a:p>
                      <a:pPr algn="ctr" fontAlgn="ctr"/>
                      <a:r>
                        <a:rPr lang="en-US" sz="1600" b="0" dirty="0" smtClean="0">
                          <a:effectLst/>
                        </a:rPr>
                        <a:t>0-2ms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 P3</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5ms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22349403"/>
                  </a:ext>
                </a:extLst>
              </a:tr>
              <a:tr h="421946">
                <a:tc>
                  <a:txBody>
                    <a:bodyPr/>
                    <a:lstStyle/>
                    <a:p>
                      <a:pPr algn="ctr" fontAlgn="ctr"/>
                      <a:r>
                        <a:rPr lang="en-US" sz="1600" b="0" dirty="0" smtClean="0">
                          <a:effectLst/>
                        </a:rPr>
                        <a:t>2-4ms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P3, 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8899459"/>
                  </a:ext>
                </a:extLst>
              </a:tr>
              <a:tr h="421946">
                <a:tc>
                  <a:txBody>
                    <a:bodyPr/>
                    <a:lstStyle/>
                    <a:p>
                      <a:pPr algn="ctr" fontAlgn="ctr"/>
                      <a:r>
                        <a:rPr lang="en-US" sz="1600" b="0" dirty="0" smtClean="0">
                          <a:effectLst/>
                        </a:rPr>
                        <a:t>4-6ms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P3</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2ms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73517078"/>
                  </a:ext>
                </a:extLst>
              </a:tr>
              <a:tr h="421946">
                <a:tc>
                  <a:txBody>
                    <a:bodyPr/>
                    <a:lstStyle/>
                    <a:p>
                      <a:pPr algn="ctr" fontAlgn="ctr"/>
                      <a:r>
                        <a:rPr lang="en-US" sz="1600" b="0" dirty="0" smtClean="0">
                          <a:effectLst/>
                        </a:rPr>
                        <a:t>6-8ms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P4,P2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3ms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35842937"/>
                  </a:ext>
                </a:extLst>
              </a:tr>
              <a:tr h="421946">
                <a:tc>
                  <a:txBody>
                    <a:bodyPr/>
                    <a:lstStyle/>
                    <a:p>
                      <a:pPr algn="ctr" fontAlgn="ctr"/>
                      <a:r>
                        <a:rPr lang="en-US" sz="1600" b="0" dirty="0" smtClean="0">
                          <a:effectLst/>
                        </a:rPr>
                        <a:t>8-9ms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P4</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1ms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strike="sngStrike" baseline="0" dirty="0" smtClean="0">
                          <a:effectLst/>
                        </a:rPr>
                        <a:t>0ms</a:t>
                      </a:r>
                      <a:endParaRPr lang="en-US" sz="1600" b="0" strike="sngStrike" baseline="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66348166"/>
                  </a:ext>
                </a:extLst>
              </a:tr>
              <a:tr h="421946">
                <a:tc>
                  <a:txBody>
                    <a:bodyPr/>
                    <a:lstStyle/>
                    <a:p>
                      <a:pPr algn="ctr" fontAlgn="ctr"/>
                      <a:r>
                        <a:rPr lang="en-US" sz="1600" b="0" dirty="0" smtClean="0">
                          <a:effectLst/>
                        </a:rPr>
                        <a:t>9-11ms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4ms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P2</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31454312"/>
                  </a:ext>
                </a:extLst>
              </a:tr>
              <a:tr h="421946">
                <a:tc>
                  <a:txBody>
                    <a:bodyPr/>
                    <a:lstStyle/>
                    <a:p>
                      <a:pPr algn="ctr" fontAlgn="ctr"/>
                      <a:r>
                        <a:rPr lang="en-US" sz="1600" b="0" dirty="0" smtClean="0">
                          <a:effectLst/>
                        </a:rPr>
                        <a:t>11-12ms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P1</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1ms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600" b="0" dirty="0" smtClean="0">
                          <a:effectLst/>
                        </a:rPr>
                        <a:t>0ms</a:t>
                      </a:r>
                      <a:endParaRPr lang="en-US" sz="16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06853886"/>
                  </a:ext>
                </a:extLst>
              </a:tr>
            </a:tbl>
          </a:graphicData>
        </a:graphic>
      </p:graphicFrame>
      <p:sp>
        <p:nvSpPr>
          <p:cNvPr id="3" name="Rectangle 2"/>
          <p:cNvSpPr/>
          <p:nvPr/>
        </p:nvSpPr>
        <p:spPr>
          <a:xfrm>
            <a:off x="339035" y="5947777"/>
            <a:ext cx="1415772" cy="369332"/>
          </a:xfrm>
          <a:prstGeom prst="rect">
            <a:avLst/>
          </a:prstGeom>
        </p:spPr>
        <p:txBody>
          <a:bodyPr wrap="none">
            <a:spAutoFit/>
          </a:bodyPr>
          <a:lstStyle/>
          <a:p>
            <a:r>
              <a:rPr lang="en-US" b="1" dirty="0">
                <a:solidFill>
                  <a:srgbClr val="273239"/>
                </a:solidFill>
                <a:latin typeface="Nunito"/>
              </a:rPr>
              <a:t>Gantt chart</a:t>
            </a:r>
            <a:endParaRPr lang="en-US" dirty="0"/>
          </a:p>
        </p:txBody>
      </p:sp>
      <p:sp>
        <p:nvSpPr>
          <p:cNvPr id="4" name="Rectangle 3"/>
          <p:cNvSpPr/>
          <p:nvPr/>
        </p:nvSpPr>
        <p:spPr>
          <a:xfrm>
            <a:off x="2107096"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1" name="Rectangle 10"/>
          <p:cNvSpPr/>
          <p:nvPr/>
        </p:nvSpPr>
        <p:spPr>
          <a:xfrm>
            <a:off x="3048000"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sp>
        <p:nvSpPr>
          <p:cNvPr id="12" name="Rectangle 11"/>
          <p:cNvSpPr/>
          <p:nvPr/>
        </p:nvSpPr>
        <p:spPr>
          <a:xfrm>
            <a:off x="3988904"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P3</a:t>
            </a:r>
            <a:endParaRPr lang="en-US" dirty="0"/>
          </a:p>
        </p:txBody>
      </p:sp>
      <p:sp>
        <p:nvSpPr>
          <p:cNvPr id="13" name="Rectangle 12"/>
          <p:cNvSpPr/>
          <p:nvPr/>
        </p:nvSpPr>
        <p:spPr>
          <a:xfrm>
            <a:off x="4929808"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sp>
        <p:nvSpPr>
          <p:cNvPr id="14" name="Rectangle 13"/>
          <p:cNvSpPr/>
          <p:nvPr/>
        </p:nvSpPr>
        <p:spPr>
          <a:xfrm>
            <a:off x="5870712"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P4</a:t>
            </a:r>
            <a:endParaRPr lang="en-US" dirty="0"/>
          </a:p>
        </p:txBody>
      </p:sp>
      <p:sp>
        <p:nvSpPr>
          <p:cNvPr id="15" name="Rectangle 14"/>
          <p:cNvSpPr/>
          <p:nvPr/>
        </p:nvSpPr>
        <p:spPr>
          <a:xfrm>
            <a:off x="6811616" y="5709241"/>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P2</a:t>
            </a:r>
            <a:endParaRPr lang="en-US" dirty="0"/>
          </a:p>
        </p:txBody>
      </p:sp>
      <p:sp>
        <p:nvSpPr>
          <p:cNvPr id="16" name="Rectangle 15"/>
          <p:cNvSpPr/>
          <p:nvPr/>
        </p:nvSpPr>
        <p:spPr>
          <a:xfrm>
            <a:off x="7752520" y="5705927"/>
            <a:ext cx="940904" cy="5068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P1</a:t>
            </a:r>
            <a:endParaRPr lang="en-US" dirty="0"/>
          </a:p>
        </p:txBody>
      </p:sp>
      <p:grpSp>
        <p:nvGrpSpPr>
          <p:cNvPr id="27" name="Group 26"/>
          <p:cNvGrpSpPr/>
          <p:nvPr/>
        </p:nvGrpSpPr>
        <p:grpSpPr>
          <a:xfrm>
            <a:off x="1956253" y="6212823"/>
            <a:ext cx="301686" cy="518794"/>
            <a:chOff x="1956253" y="6212823"/>
            <a:chExt cx="301686" cy="518794"/>
          </a:xfrm>
        </p:grpSpPr>
        <p:cxnSp>
          <p:nvCxnSpPr>
            <p:cNvPr id="25" name="Straight Connector 24"/>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1956253" y="6362285"/>
              <a:ext cx="301686" cy="369332"/>
            </a:xfrm>
            <a:prstGeom prst="rect">
              <a:avLst/>
            </a:prstGeom>
            <a:noFill/>
          </p:spPr>
          <p:txBody>
            <a:bodyPr wrap="none" rtlCol="0">
              <a:spAutoFit/>
            </a:bodyPr>
            <a:lstStyle/>
            <a:p>
              <a:r>
                <a:rPr lang="en-US" dirty="0" smtClean="0"/>
                <a:t>0</a:t>
              </a:r>
              <a:endParaRPr lang="en-US" dirty="0"/>
            </a:p>
          </p:txBody>
        </p:sp>
      </p:grpSp>
      <p:grpSp>
        <p:nvGrpSpPr>
          <p:cNvPr id="28" name="Group 27"/>
          <p:cNvGrpSpPr/>
          <p:nvPr/>
        </p:nvGrpSpPr>
        <p:grpSpPr>
          <a:xfrm>
            <a:off x="2897157" y="6212823"/>
            <a:ext cx="301686" cy="518794"/>
            <a:chOff x="1956253" y="6212823"/>
            <a:chExt cx="301686" cy="518794"/>
          </a:xfrm>
        </p:grpSpPr>
        <p:cxnSp>
          <p:nvCxnSpPr>
            <p:cNvPr id="29" name="Straight Connector 28"/>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1956253" y="6362285"/>
              <a:ext cx="301686" cy="369332"/>
            </a:xfrm>
            <a:prstGeom prst="rect">
              <a:avLst/>
            </a:prstGeom>
            <a:noFill/>
          </p:spPr>
          <p:txBody>
            <a:bodyPr wrap="none" rtlCol="0">
              <a:spAutoFit/>
            </a:bodyPr>
            <a:lstStyle/>
            <a:p>
              <a:r>
                <a:rPr lang="en-US" dirty="0" smtClean="0"/>
                <a:t>2</a:t>
              </a:r>
              <a:endParaRPr lang="en-US" dirty="0"/>
            </a:p>
          </p:txBody>
        </p:sp>
      </p:grpSp>
      <p:grpSp>
        <p:nvGrpSpPr>
          <p:cNvPr id="31" name="Group 30"/>
          <p:cNvGrpSpPr/>
          <p:nvPr/>
        </p:nvGrpSpPr>
        <p:grpSpPr>
          <a:xfrm>
            <a:off x="3838060" y="6212823"/>
            <a:ext cx="301686" cy="518794"/>
            <a:chOff x="1956253" y="6212823"/>
            <a:chExt cx="301686" cy="518794"/>
          </a:xfrm>
        </p:grpSpPr>
        <p:cxnSp>
          <p:nvCxnSpPr>
            <p:cNvPr id="32" name="Straight Connector 31"/>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956253" y="6362285"/>
              <a:ext cx="301686" cy="369332"/>
            </a:xfrm>
            <a:prstGeom prst="rect">
              <a:avLst/>
            </a:prstGeom>
            <a:noFill/>
          </p:spPr>
          <p:txBody>
            <a:bodyPr wrap="none" rtlCol="0">
              <a:spAutoFit/>
            </a:bodyPr>
            <a:lstStyle/>
            <a:p>
              <a:r>
                <a:rPr lang="en-US" dirty="0" smtClean="0"/>
                <a:t>4</a:t>
              </a:r>
              <a:endParaRPr lang="en-US" dirty="0"/>
            </a:p>
          </p:txBody>
        </p:sp>
      </p:grpSp>
      <p:grpSp>
        <p:nvGrpSpPr>
          <p:cNvPr id="34" name="Group 33"/>
          <p:cNvGrpSpPr/>
          <p:nvPr/>
        </p:nvGrpSpPr>
        <p:grpSpPr>
          <a:xfrm>
            <a:off x="4778963" y="6212823"/>
            <a:ext cx="301686" cy="518794"/>
            <a:chOff x="1956253" y="6212823"/>
            <a:chExt cx="301686" cy="518794"/>
          </a:xfrm>
        </p:grpSpPr>
        <p:cxnSp>
          <p:nvCxnSpPr>
            <p:cNvPr id="35" name="Straight Connector 34"/>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1956253" y="6362285"/>
              <a:ext cx="301686" cy="369332"/>
            </a:xfrm>
            <a:prstGeom prst="rect">
              <a:avLst/>
            </a:prstGeom>
            <a:noFill/>
          </p:spPr>
          <p:txBody>
            <a:bodyPr wrap="none" rtlCol="0">
              <a:spAutoFit/>
            </a:bodyPr>
            <a:lstStyle/>
            <a:p>
              <a:r>
                <a:rPr lang="en-US" dirty="0" smtClean="0"/>
                <a:t>6</a:t>
              </a:r>
              <a:endParaRPr lang="en-US" dirty="0"/>
            </a:p>
          </p:txBody>
        </p:sp>
      </p:grpSp>
      <p:grpSp>
        <p:nvGrpSpPr>
          <p:cNvPr id="37" name="Group 36"/>
          <p:cNvGrpSpPr/>
          <p:nvPr/>
        </p:nvGrpSpPr>
        <p:grpSpPr>
          <a:xfrm>
            <a:off x="5719865" y="6212823"/>
            <a:ext cx="301686" cy="518794"/>
            <a:chOff x="1956253" y="6212823"/>
            <a:chExt cx="301686" cy="518794"/>
          </a:xfrm>
        </p:grpSpPr>
        <p:cxnSp>
          <p:nvCxnSpPr>
            <p:cNvPr id="38" name="Straight Connector 37"/>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1956253" y="6362285"/>
              <a:ext cx="301686" cy="369332"/>
            </a:xfrm>
            <a:prstGeom prst="rect">
              <a:avLst/>
            </a:prstGeom>
            <a:noFill/>
          </p:spPr>
          <p:txBody>
            <a:bodyPr wrap="none" rtlCol="0">
              <a:spAutoFit/>
            </a:bodyPr>
            <a:lstStyle/>
            <a:p>
              <a:r>
                <a:rPr lang="en-US" dirty="0" smtClean="0"/>
                <a:t>8</a:t>
              </a:r>
              <a:endParaRPr lang="en-US" dirty="0"/>
            </a:p>
          </p:txBody>
        </p:sp>
      </p:grpSp>
      <p:grpSp>
        <p:nvGrpSpPr>
          <p:cNvPr id="40" name="Group 39"/>
          <p:cNvGrpSpPr/>
          <p:nvPr/>
        </p:nvGrpSpPr>
        <p:grpSpPr>
          <a:xfrm>
            <a:off x="6660765" y="6212823"/>
            <a:ext cx="301686" cy="518794"/>
            <a:chOff x="1956253" y="6212823"/>
            <a:chExt cx="301686" cy="518794"/>
          </a:xfrm>
        </p:grpSpPr>
        <p:cxnSp>
          <p:nvCxnSpPr>
            <p:cNvPr id="41" name="Straight Connector 40"/>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1956253" y="6362285"/>
              <a:ext cx="301686" cy="369332"/>
            </a:xfrm>
            <a:prstGeom prst="rect">
              <a:avLst/>
            </a:prstGeom>
            <a:noFill/>
          </p:spPr>
          <p:txBody>
            <a:bodyPr wrap="none" rtlCol="0">
              <a:spAutoFit/>
            </a:bodyPr>
            <a:lstStyle/>
            <a:p>
              <a:r>
                <a:rPr lang="en-US" dirty="0" smtClean="0"/>
                <a:t>9</a:t>
              </a:r>
              <a:endParaRPr lang="en-US" dirty="0"/>
            </a:p>
          </p:txBody>
        </p:sp>
      </p:grpSp>
      <p:grpSp>
        <p:nvGrpSpPr>
          <p:cNvPr id="43" name="Group 42"/>
          <p:cNvGrpSpPr/>
          <p:nvPr/>
        </p:nvGrpSpPr>
        <p:grpSpPr>
          <a:xfrm>
            <a:off x="7601665" y="6219451"/>
            <a:ext cx="418704" cy="518794"/>
            <a:chOff x="1956253" y="6212823"/>
            <a:chExt cx="418704" cy="518794"/>
          </a:xfrm>
        </p:grpSpPr>
        <p:cxnSp>
          <p:nvCxnSpPr>
            <p:cNvPr id="44" name="Straight Connector 43"/>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956253" y="6362285"/>
              <a:ext cx="418704" cy="369332"/>
            </a:xfrm>
            <a:prstGeom prst="rect">
              <a:avLst/>
            </a:prstGeom>
            <a:noFill/>
          </p:spPr>
          <p:txBody>
            <a:bodyPr wrap="none" rtlCol="0">
              <a:spAutoFit/>
            </a:bodyPr>
            <a:lstStyle/>
            <a:p>
              <a:r>
                <a:rPr lang="en-US" dirty="0" smtClean="0"/>
                <a:t>11</a:t>
              </a:r>
              <a:endParaRPr lang="en-US" dirty="0"/>
            </a:p>
          </p:txBody>
        </p:sp>
      </p:grpSp>
      <p:grpSp>
        <p:nvGrpSpPr>
          <p:cNvPr id="46" name="Group 45"/>
          <p:cNvGrpSpPr/>
          <p:nvPr/>
        </p:nvGrpSpPr>
        <p:grpSpPr>
          <a:xfrm>
            <a:off x="8542558" y="6212823"/>
            <a:ext cx="418704" cy="518794"/>
            <a:chOff x="1956253" y="6212823"/>
            <a:chExt cx="418704" cy="518794"/>
          </a:xfrm>
        </p:grpSpPr>
        <p:cxnSp>
          <p:nvCxnSpPr>
            <p:cNvPr id="47" name="Straight Connector 46"/>
            <p:cNvCxnSpPr/>
            <p:nvPr/>
          </p:nvCxnSpPr>
          <p:spPr>
            <a:xfrm>
              <a:off x="2107096" y="6212823"/>
              <a:ext cx="0" cy="238539"/>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1956253" y="6362285"/>
              <a:ext cx="418704" cy="369332"/>
            </a:xfrm>
            <a:prstGeom prst="rect">
              <a:avLst/>
            </a:prstGeom>
            <a:noFill/>
          </p:spPr>
          <p:txBody>
            <a:bodyPr wrap="none" rtlCol="0">
              <a:spAutoFit/>
            </a:bodyPr>
            <a:lstStyle/>
            <a:p>
              <a:r>
                <a:rPr lang="en-US" dirty="0" smtClean="0"/>
                <a:t>12</a:t>
              </a:r>
              <a:endParaRPr lang="en-US" dirty="0"/>
            </a:p>
          </p:txBody>
        </p:sp>
      </p:grpSp>
    </p:spTree>
    <p:extLst>
      <p:ext uri="{BB962C8B-B14F-4D97-AF65-F5344CB8AC3E}">
        <p14:creationId xmlns:p14="http://schemas.microsoft.com/office/powerpoint/2010/main" val="294073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1000"/>
                                        <p:tgtEl>
                                          <p:spTgt spid="28"/>
                                        </p:tgtEl>
                                      </p:cBhvr>
                                    </p:animEffect>
                                    <p:anim calcmode="lin" valueType="num">
                                      <p:cBhvr>
                                        <p:cTn id="55" dur="1000" fill="hold"/>
                                        <p:tgtEl>
                                          <p:spTgt spid="28"/>
                                        </p:tgtEl>
                                        <p:attrNameLst>
                                          <p:attrName>ppt_x</p:attrName>
                                        </p:attrNameLst>
                                      </p:cBhvr>
                                      <p:tavLst>
                                        <p:tav tm="0">
                                          <p:val>
                                            <p:strVal val="#ppt_x"/>
                                          </p:val>
                                        </p:tav>
                                        <p:tav tm="100000">
                                          <p:val>
                                            <p:strVal val="#ppt_x"/>
                                          </p:val>
                                        </p:tav>
                                      </p:tavLst>
                                    </p:anim>
                                    <p:anim calcmode="lin" valueType="num">
                                      <p:cBhvr>
                                        <p:cTn id="56" dur="1000" fill="hold"/>
                                        <p:tgtEl>
                                          <p:spTgt spid="28"/>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ppt_x</p:attrName>
                                        </p:attrNameLst>
                                      </p:cBhvr>
                                      <p:tavLst>
                                        <p:tav tm="0">
                                          <p:val>
                                            <p:strVal val="#ppt_x"/>
                                          </p:val>
                                        </p:tav>
                                        <p:tav tm="100000">
                                          <p:val>
                                            <p:strVal val="#ppt_x"/>
                                          </p:val>
                                        </p:tav>
                                      </p:tavLst>
                                    </p:anim>
                                    <p:anim calcmode="lin" valueType="num">
                                      <p:cBhvr>
                                        <p:cTn id="66" dur="1000" fill="hold"/>
                                        <p:tgtEl>
                                          <p:spTgt spid="34"/>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1000"/>
                                        <p:tgtEl>
                                          <p:spTgt spid="37"/>
                                        </p:tgtEl>
                                      </p:cBhvr>
                                    </p:animEffect>
                                    <p:anim calcmode="lin" valueType="num">
                                      <p:cBhvr>
                                        <p:cTn id="70" dur="1000" fill="hold"/>
                                        <p:tgtEl>
                                          <p:spTgt spid="37"/>
                                        </p:tgtEl>
                                        <p:attrNameLst>
                                          <p:attrName>ppt_x</p:attrName>
                                        </p:attrNameLst>
                                      </p:cBhvr>
                                      <p:tavLst>
                                        <p:tav tm="0">
                                          <p:val>
                                            <p:strVal val="#ppt_x"/>
                                          </p:val>
                                        </p:tav>
                                        <p:tav tm="100000">
                                          <p:val>
                                            <p:strVal val="#ppt_x"/>
                                          </p:val>
                                        </p:tav>
                                      </p:tavLst>
                                    </p:anim>
                                    <p:anim calcmode="lin" valueType="num">
                                      <p:cBhvr>
                                        <p:cTn id="71" dur="1000" fill="hold"/>
                                        <p:tgtEl>
                                          <p:spTgt spid="37"/>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1000"/>
                                        <p:tgtEl>
                                          <p:spTgt spid="40"/>
                                        </p:tgtEl>
                                      </p:cBhvr>
                                    </p:animEffect>
                                    <p:anim calcmode="lin" valueType="num">
                                      <p:cBhvr>
                                        <p:cTn id="75" dur="1000" fill="hold"/>
                                        <p:tgtEl>
                                          <p:spTgt spid="40"/>
                                        </p:tgtEl>
                                        <p:attrNameLst>
                                          <p:attrName>ppt_x</p:attrName>
                                        </p:attrNameLst>
                                      </p:cBhvr>
                                      <p:tavLst>
                                        <p:tav tm="0">
                                          <p:val>
                                            <p:strVal val="#ppt_x"/>
                                          </p:val>
                                        </p:tav>
                                        <p:tav tm="100000">
                                          <p:val>
                                            <p:strVal val="#ppt_x"/>
                                          </p:val>
                                        </p:tav>
                                      </p:tavLst>
                                    </p:anim>
                                    <p:anim calcmode="lin" valueType="num">
                                      <p:cBhvr>
                                        <p:cTn id="76" dur="1000" fill="hold"/>
                                        <p:tgtEl>
                                          <p:spTgt spid="40"/>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1000"/>
                                        <p:tgtEl>
                                          <p:spTgt spid="43"/>
                                        </p:tgtEl>
                                      </p:cBhvr>
                                    </p:animEffect>
                                    <p:anim calcmode="lin" valueType="num">
                                      <p:cBhvr>
                                        <p:cTn id="80" dur="1000" fill="hold"/>
                                        <p:tgtEl>
                                          <p:spTgt spid="43"/>
                                        </p:tgtEl>
                                        <p:attrNameLst>
                                          <p:attrName>ppt_x</p:attrName>
                                        </p:attrNameLst>
                                      </p:cBhvr>
                                      <p:tavLst>
                                        <p:tav tm="0">
                                          <p:val>
                                            <p:strVal val="#ppt_x"/>
                                          </p:val>
                                        </p:tav>
                                        <p:tav tm="100000">
                                          <p:val>
                                            <p:strVal val="#ppt_x"/>
                                          </p:val>
                                        </p:tav>
                                      </p:tavLst>
                                    </p:anim>
                                    <p:anim calcmode="lin" valueType="num">
                                      <p:cBhvr>
                                        <p:cTn id="81" dur="1000" fill="hold"/>
                                        <p:tgtEl>
                                          <p:spTgt spid="43"/>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1000"/>
                                        <p:tgtEl>
                                          <p:spTgt spid="46"/>
                                        </p:tgtEl>
                                      </p:cBhvr>
                                    </p:animEffect>
                                    <p:anim calcmode="lin" valueType="num">
                                      <p:cBhvr>
                                        <p:cTn id="85" dur="1000" fill="hold"/>
                                        <p:tgtEl>
                                          <p:spTgt spid="46"/>
                                        </p:tgtEl>
                                        <p:attrNameLst>
                                          <p:attrName>ppt_x</p:attrName>
                                        </p:attrNameLst>
                                      </p:cBhvr>
                                      <p:tavLst>
                                        <p:tav tm="0">
                                          <p:val>
                                            <p:strVal val="#ppt_x"/>
                                          </p:val>
                                        </p:tav>
                                        <p:tav tm="100000">
                                          <p:val>
                                            <p:strVal val="#ppt_x"/>
                                          </p:val>
                                        </p:tav>
                                      </p:tavLst>
                                    </p:anim>
                                    <p:anim calcmode="lin" valueType="num">
                                      <p:cBhvr>
                                        <p:cTn id="8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5" name="Rectangle 4"/>
          <p:cNvSpPr/>
          <p:nvPr/>
        </p:nvSpPr>
        <p:spPr>
          <a:xfrm>
            <a:off x="838200" y="1123195"/>
            <a:ext cx="9564757" cy="2585323"/>
          </a:xfrm>
          <a:prstGeom prst="rect">
            <a:avLst/>
          </a:prstGeom>
        </p:spPr>
        <p:txBody>
          <a:bodyPr wrap="square">
            <a:spAutoFit/>
          </a:bodyPr>
          <a:lstStyle/>
          <a:p>
            <a:pPr fontAlgn="base"/>
            <a:r>
              <a:rPr lang="en-US" b="1" dirty="0">
                <a:solidFill>
                  <a:srgbClr val="273239"/>
                </a:solidFill>
                <a:latin typeface="Nunito"/>
              </a:rPr>
              <a:t>How to compute below times in Round Robin using a program? </a:t>
            </a:r>
            <a:endParaRPr lang="en-US" b="1" dirty="0" smtClean="0">
              <a:solidFill>
                <a:srgbClr val="273239"/>
              </a:solidFill>
              <a:latin typeface="Nunito"/>
            </a:endParaRPr>
          </a:p>
          <a:p>
            <a:pPr fontAlgn="base"/>
            <a:endParaRPr lang="en-US" b="1" dirty="0">
              <a:solidFill>
                <a:srgbClr val="273239"/>
              </a:solidFill>
              <a:latin typeface="Nunito"/>
            </a:endParaRPr>
          </a:p>
          <a:p>
            <a:pPr fontAlgn="base"/>
            <a:r>
              <a:rPr lang="en-US" b="1" dirty="0">
                <a:solidFill>
                  <a:srgbClr val="273239"/>
                </a:solidFill>
                <a:latin typeface="Nunito"/>
              </a:rPr>
              <a:t>Completion Time:</a:t>
            </a:r>
            <a:r>
              <a:rPr lang="en-US" dirty="0">
                <a:solidFill>
                  <a:srgbClr val="273239"/>
                </a:solidFill>
                <a:latin typeface="Nunito"/>
              </a:rPr>
              <a:t> Time at which process completes its execution</a:t>
            </a:r>
            <a:r>
              <a:rPr lang="en-US" dirty="0" smtClean="0">
                <a:solidFill>
                  <a:srgbClr val="273239"/>
                </a:solidFill>
                <a:latin typeface="Nunito"/>
              </a:rPr>
              <a:t>.</a:t>
            </a:r>
          </a:p>
          <a:p>
            <a:pPr fontAlgn="base"/>
            <a:endParaRPr lang="en-US" dirty="0">
              <a:solidFill>
                <a:srgbClr val="273239"/>
              </a:solidFill>
              <a:latin typeface="Nunito"/>
            </a:endParaRPr>
          </a:p>
          <a:p>
            <a:pPr fontAlgn="base"/>
            <a:r>
              <a:rPr lang="en-US" b="1" dirty="0">
                <a:solidFill>
                  <a:srgbClr val="273239"/>
                </a:solidFill>
                <a:latin typeface="Nunito"/>
              </a:rPr>
              <a:t>Turn Around Time:</a:t>
            </a:r>
            <a:r>
              <a:rPr lang="en-US" dirty="0">
                <a:solidFill>
                  <a:srgbClr val="273239"/>
                </a:solidFill>
                <a:latin typeface="Nunito"/>
              </a:rPr>
              <a:t> Time Difference between completion time and arrival time. </a:t>
            </a:r>
            <a:endParaRPr lang="en-US" dirty="0" smtClean="0">
              <a:solidFill>
                <a:srgbClr val="273239"/>
              </a:solidFill>
              <a:latin typeface="Nunito"/>
            </a:endParaRPr>
          </a:p>
          <a:p>
            <a:pPr lvl="1" fontAlgn="base"/>
            <a:r>
              <a:rPr lang="en-US" b="1" dirty="0" smtClean="0">
                <a:solidFill>
                  <a:srgbClr val="273239"/>
                </a:solidFill>
                <a:latin typeface="Nunito"/>
              </a:rPr>
              <a:t>Turn </a:t>
            </a:r>
            <a:r>
              <a:rPr lang="en-US" b="1" dirty="0">
                <a:solidFill>
                  <a:srgbClr val="273239"/>
                </a:solidFill>
                <a:latin typeface="Nunito"/>
              </a:rPr>
              <a:t>Around Time = Completion Time – Arrival </a:t>
            </a:r>
            <a:r>
              <a:rPr lang="en-US" b="1" dirty="0" smtClean="0">
                <a:solidFill>
                  <a:srgbClr val="273239"/>
                </a:solidFill>
                <a:latin typeface="Nunito"/>
              </a:rPr>
              <a:t>Time</a:t>
            </a:r>
          </a:p>
          <a:p>
            <a:pPr lvl="1" fontAlgn="base"/>
            <a:endParaRPr lang="en-US" dirty="0">
              <a:solidFill>
                <a:srgbClr val="273239"/>
              </a:solidFill>
              <a:latin typeface="Nunito"/>
            </a:endParaRPr>
          </a:p>
          <a:p>
            <a:pPr fontAlgn="base"/>
            <a:r>
              <a:rPr lang="en-US" b="1" dirty="0">
                <a:solidFill>
                  <a:srgbClr val="273239"/>
                </a:solidFill>
                <a:latin typeface="Nunito"/>
              </a:rPr>
              <a:t>Waiting Time(W.T): </a:t>
            </a:r>
            <a:r>
              <a:rPr lang="en-US" dirty="0">
                <a:solidFill>
                  <a:srgbClr val="273239"/>
                </a:solidFill>
                <a:latin typeface="Nunito"/>
              </a:rPr>
              <a:t>Time Difference between turn around time and burst time. </a:t>
            </a:r>
            <a:br>
              <a:rPr lang="en-US" dirty="0">
                <a:solidFill>
                  <a:srgbClr val="273239"/>
                </a:solidFill>
                <a:latin typeface="Nunito"/>
              </a:rPr>
            </a:br>
            <a:r>
              <a:rPr lang="en-US" dirty="0" smtClean="0">
                <a:solidFill>
                  <a:srgbClr val="273239"/>
                </a:solidFill>
                <a:latin typeface="Nunito"/>
              </a:rPr>
              <a:t>	</a:t>
            </a:r>
            <a:r>
              <a:rPr lang="en-US" b="1" dirty="0" smtClean="0">
                <a:solidFill>
                  <a:srgbClr val="273239"/>
                </a:solidFill>
                <a:latin typeface="Nunito"/>
              </a:rPr>
              <a:t>Waiting </a:t>
            </a:r>
            <a:r>
              <a:rPr lang="en-US" b="1" dirty="0">
                <a:solidFill>
                  <a:srgbClr val="273239"/>
                </a:solidFill>
                <a:latin typeface="Nunito"/>
              </a:rPr>
              <a:t>Time = Turn Around Time – Burst Time</a:t>
            </a:r>
            <a:endParaRPr lang="en-US" b="0" i="0" dirty="0">
              <a:solidFill>
                <a:srgbClr val="273239"/>
              </a:solidFill>
              <a:effectLst/>
              <a:latin typeface="Nunito"/>
            </a:endParaRPr>
          </a:p>
        </p:txBody>
      </p:sp>
      <p:graphicFrame>
        <p:nvGraphicFramePr>
          <p:cNvPr id="6" name="Table 5"/>
          <p:cNvGraphicFramePr>
            <a:graphicFrameLocks noGrp="1"/>
          </p:cNvGraphicFramePr>
          <p:nvPr>
            <p:extLst>
              <p:ext uri="{D42A27DB-BD31-4B8C-83A1-F6EECF244321}">
                <p14:modId xmlns:p14="http://schemas.microsoft.com/office/powerpoint/2010/main" val="1850329858"/>
              </p:ext>
            </p:extLst>
          </p:nvPr>
        </p:nvGraphicFramePr>
        <p:xfrm>
          <a:off x="838196" y="3930565"/>
          <a:ext cx="6887820" cy="2735277"/>
        </p:xfrm>
        <a:graphic>
          <a:graphicData uri="http://schemas.openxmlformats.org/drawingml/2006/table">
            <a:tbl>
              <a:tblPr/>
              <a:tblGrid>
                <a:gridCol w="1147970">
                  <a:extLst>
                    <a:ext uri="{9D8B030D-6E8A-4147-A177-3AD203B41FA5}">
                      <a16:colId xmlns:a16="http://schemas.microsoft.com/office/drawing/2014/main" val="3842796718"/>
                    </a:ext>
                  </a:extLst>
                </a:gridCol>
                <a:gridCol w="1147970">
                  <a:extLst>
                    <a:ext uri="{9D8B030D-6E8A-4147-A177-3AD203B41FA5}">
                      <a16:colId xmlns:a16="http://schemas.microsoft.com/office/drawing/2014/main" val="3949288279"/>
                    </a:ext>
                  </a:extLst>
                </a:gridCol>
                <a:gridCol w="1147970">
                  <a:extLst>
                    <a:ext uri="{9D8B030D-6E8A-4147-A177-3AD203B41FA5}">
                      <a16:colId xmlns:a16="http://schemas.microsoft.com/office/drawing/2014/main" val="2055654544"/>
                    </a:ext>
                  </a:extLst>
                </a:gridCol>
                <a:gridCol w="1147970">
                  <a:extLst>
                    <a:ext uri="{9D8B030D-6E8A-4147-A177-3AD203B41FA5}">
                      <a16:colId xmlns:a16="http://schemas.microsoft.com/office/drawing/2014/main" val="2964249950"/>
                    </a:ext>
                  </a:extLst>
                </a:gridCol>
                <a:gridCol w="1147970">
                  <a:extLst>
                    <a:ext uri="{9D8B030D-6E8A-4147-A177-3AD203B41FA5}">
                      <a16:colId xmlns:a16="http://schemas.microsoft.com/office/drawing/2014/main" val="1787657333"/>
                    </a:ext>
                  </a:extLst>
                </a:gridCol>
                <a:gridCol w="1147970">
                  <a:extLst>
                    <a:ext uri="{9D8B030D-6E8A-4147-A177-3AD203B41FA5}">
                      <a16:colId xmlns:a16="http://schemas.microsoft.com/office/drawing/2014/main" val="71087477"/>
                    </a:ext>
                  </a:extLst>
                </a:gridCol>
              </a:tblGrid>
              <a:tr h="483629">
                <a:tc>
                  <a:txBody>
                    <a:bodyPr/>
                    <a:lstStyle/>
                    <a:p>
                      <a:pPr algn="ctr" fontAlgn="base"/>
                      <a:r>
                        <a:rPr lang="en-US" sz="1800" b="1" dirty="0">
                          <a:effectLst/>
                        </a:rPr>
                        <a:t>Processes</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a:effectLst/>
                        </a:rPr>
                        <a:t>AT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a:effectLst/>
                        </a:rPr>
                        <a:t>BT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a:effectLst/>
                        </a:rPr>
                        <a:t>CT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a:effectLst/>
                        </a:rPr>
                        <a:t>TAT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800" b="1" dirty="0">
                          <a:effectLst/>
                        </a:rPr>
                        <a:t>WT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89830172"/>
                  </a:ext>
                </a:extLst>
              </a:tr>
              <a:tr h="562912">
                <a:tc>
                  <a:txBody>
                    <a:bodyPr/>
                    <a:lstStyle/>
                    <a:p>
                      <a:pPr algn="ctr" fontAlgn="ctr"/>
                      <a:r>
                        <a:rPr lang="en-US" sz="1800" b="0">
                          <a:effectLst/>
                        </a:rPr>
                        <a:t>P1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12-0 = 12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rPr>
                        <a:t>12-5 = 7</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48240336"/>
                  </a:ext>
                </a:extLst>
              </a:tr>
              <a:tr h="562912">
                <a:tc>
                  <a:txBody>
                    <a:bodyPr/>
                    <a:lstStyle/>
                    <a:p>
                      <a:pPr algn="ctr" fontAlgn="ctr"/>
                      <a:r>
                        <a:rPr lang="en-US" sz="1800" b="0">
                          <a:effectLst/>
                        </a:rPr>
                        <a:t>P2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11-1 = 10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rPr>
                        <a:t>10-4 = 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37409011"/>
                  </a:ext>
                </a:extLst>
              </a:tr>
              <a:tr h="562912">
                <a:tc>
                  <a:txBody>
                    <a:bodyPr/>
                    <a:lstStyle/>
                    <a:p>
                      <a:pPr algn="ctr" fontAlgn="ctr"/>
                      <a:r>
                        <a:rPr lang="en-US" sz="1800" b="0">
                          <a:effectLst/>
                        </a:rPr>
                        <a:t>P3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6-2 = 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4-2 = 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40330553"/>
                  </a:ext>
                </a:extLst>
              </a:tr>
              <a:tr h="562912">
                <a:tc>
                  <a:txBody>
                    <a:bodyPr/>
                    <a:lstStyle/>
                    <a:p>
                      <a:pPr algn="ctr" fontAlgn="ctr"/>
                      <a:r>
                        <a:rPr lang="en-US" sz="1800" b="0">
                          <a:effectLst/>
                        </a:rPr>
                        <a:t>P4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9</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a:effectLst/>
                        </a:rPr>
                        <a:t>9-4 = 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800" b="0" dirty="0">
                          <a:effectLst/>
                        </a:rPr>
                        <a:t>5-1 = 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97308543"/>
                  </a:ext>
                </a:extLst>
              </a:tr>
            </a:tbl>
          </a:graphicData>
        </a:graphic>
      </p:graphicFrame>
      <p:sp>
        <p:nvSpPr>
          <p:cNvPr id="7" name="Rectangle 1"/>
          <p:cNvSpPr>
            <a:spLocks noChangeArrowheads="1"/>
          </p:cNvSpPr>
          <p:nvPr/>
        </p:nvSpPr>
        <p:spPr bwMode="auto">
          <a:xfrm>
            <a:off x="7938053" y="3774709"/>
            <a:ext cx="341574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73239"/>
                </a:solidFill>
                <a:effectLst/>
                <a:latin typeface="Nunito"/>
              </a:rPr>
              <a:t>Now, </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Arial" panose="020B0604020202020204" pitchFamily="34" charset="0"/>
              </a:rPr>
              <a:t>Average Turn around time</a:t>
            </a:r>
            <a:r>
              <a:rPr kumimoji="0" lang="en-US" altLang="en-US"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Arial" panose="020B0604020202020204" pitchFamily="34" charset="0"/>
              </a:rPr>
              <a:t>(12 + 10 + 4 + 5)/4 = 31/4 = 7.7</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smtClean="0">
                <a:ln>
                  <a:noFill/>
                </a:ln>
                <a:solidFill>
                  <a:schemeClr val="tx1"/>
                </a:solidFill>
                <a:effectLst/>
                <a:latin typeface="Arial" panose="020B0604020202020204" pitchFamily="34" charset="0"/>
              </a:rPr>
              <a:t>Average waiting time</a:t>
            </a:r>
            <a:r>
              <a:rPr kumimoji="0" lang="en-US" altLang="en-US" b="0" i="0" u="none" strike="noStrike" cap="none" normalizeH="0" baseline="0" dirty="0" smtClean="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Arial" panose="020B0604020202020204" pitchFamily="34" charset="0"/>
              </a:rPr>
              <a:t>(7 + 6 + 2 + 4)/4 = 19/4 = 4.7</a:t>
            </a:r>
          </a:p>
        </p:txBody>
      </p:sp>
    </p:spTree>
    <p:extLst>
      <p:ext uri="{BB962C8B-B14F-4D97-AF65-F5344CB8AC3E}">
        <p14:creationId xmlns:p14="http://schemas.microsoft.com/office/powerpoint/2010/main" val="702450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2040834"/>
          </a:xfrm>
        </p:spPr>
        <p:txBody>
          <a:bodyPr>
            <a:noAutofit/>
          </a:bodyPr>
          <a:lstStyle/>
          <a:p>
            <a:r>
              <a:rPr lang="en-US" sz="2200" dirty="0"/>
              <a:t>We now consider the following system workload to illustrate working of the </a:t>
            </a:r>
            <a:r>
              <a:rPr lang="en-US" sz="2200" dirty="0" err="1"/>
              <a:t>roundrobin</a:t>
            </a:r>
            <a:r>
              <a:rPr lang="en-US" sz="2200" dirty="0"/>
              <a:t> algorithm. </a:t>
            </a:r>
            <a:endParaRPr lang="en-US" sz="2200" dirty="0" smtClean="0"/>
          </a:p>
          <a:p>
            <a:r>
              <a:rPr lang="en-US" sz="2200" dirty="0" smtClean="0"/>
              <a:t>Execution </a:t>
            </a:r>
            <a:r>
              <a:rPr lang="en-US" sz="2200" dirty="0"/>
              <a:t>of P1 though P4 with quantum 20 is shown in Figure </a:t>
            </a:r>
            <a:r>
              <a:rPr lang="en-US" sz="2200" dirty="0" smtClean="0"/>
              <a:t>9.4</a:t>
            </a:r>
            <a:r>
              <a:rPr lang="en-US" sz="2200" dirty="0"/>
              <a:t>. </a:t>
            </a:r>
            <a:endParaRPr lang="en-US" sz="2200" dirty="0" smtClean="0"/>
          </a:p>
          <a:p>
            <a:r>
              <a:rPr lang="en-US" sz="2200" dirty="0" smtClean="0"/>
              <a:t>In the </a:t>
            </a:r>
            <a:r>
              <a:rPr lang="en-US" sz="2200" dirty="0"/>
              <a:t>table, original CPU bursts are shown in bold and remaining CPU bursts (after </a:t>
            </a:r>
            <a:r>
              <a:rPr lang="en-US" sz="2200" dirty="0" smtClean="0"/>
              <a:t>a process </a:t>
            </a:r>
            <a:r>
              <a:rPr lang="en-US" sz="2200" dirty="0"/>
              <a:t>has used the CPU for one quantum) are shown in non-bold font.</a:t>
            </a:r>
          </a:p>
        </p:txBody>
      </p:sp>
      <p:pic>
        <p:nvPicPr>
          <p:cNvPr id="4" name="Picture 3"/>
          <p:cNvPicPr>
            <a:picLocks noChangeAspect="1"/>
          </p:cNvPicPr>
          <p:nvPr/>
        </p:nvPicPr>
        <p:blipFill>
          <a:blip r:embed="rId2"/>
          <a:stretch>
            <a:fillRect/>
          </a:stretch>
        </p:blipFill>
        <p:spPr>
          <a:xfrm>
            <a:off x="3819207" y="3154017"/>
            <a:ext cx="6848793" cy="3252461"/>
          </a:xfrm>
          <a:prstGeom prst="rect">
            <a:avLst/>
          </a:prstGeom>
        </p:spPr>
      </p:pic>
      <p:sp>
        <p:nvSpPr>
          <p:cNvPr id="5" name="Rectangle 4"/>
          <p:cNvSpPr/>
          <p:nvPr/>
        </p:nvSpPr>
        <p:spPr>
          <a:xfrm>
            <a:off x="838200" y="3796245"/>
            <a:ext cx="2981007" cy="1754326"/>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9.4 </a:t>
            </a:r>
            <a:r>
              <a:rPr lang="en-US" dirty="0">
                <a:solidFill>
                  <a:srgbClr val="000000"/>
                </a:solidFill>
                <a:latin typeface="TimesNewRoman"/>
              </a:rPr>
              <a:t>Gantt chart showing execution of P1, P2, P3, and P4 with quantum 20 time units</a:t>
            </a:r>
            <a:br>
              <a:rPr lang="en-US" dirty="0">
                <a:solidFill>
                  <a:srgbClr val="000000"/>
                </a:solidFill>
                <a:latin typeface="TimesNewRoman"/>
              </a:rPr>
            </a:br>
            <a:r>
              <a:rPr lang="en-US" dirty="0">
                <a:solidFill>
                  <a:srgbClr val="000000"/>
                </a:solidFill>
                <a:latin typeface="TimesNewRoman"/>
              </a:rPr>
              <a:t/>
            </a:r>
            <a:br>
              <a:rPr lang="en-US" dirty="0">
                <a:solidFill>
                  <a:srgbClr val="000000"/>
                </a:solidFill>
                <a:latin typeface="TimesNewRoman"/>
              </a:rPr>
            </a:br>
            <a:endParaRPr lang="en-US" dirty="0"/>
          </a:p>
        </p:txBody>
      </p:sp>
    </p:spTree>
    <p:extLst>
      <p:ext uri="{BB962C8B-B14F-4D97-AF65-F5344CB8AC3E}">
        <p14:creationId xmlns:p14="http://schemas.microsoft.com/office/powerpoint/2010/main" val="106441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solidFill>
                  <a:srgbClr val="FF0000"/>
                </a:solidFill>
              </a:rPr>
              <a:t>Scheduling </a:t>
            </a:r>
            <a:r>
              <a:rPr lang="en-US" dirty="0" smtClean="0">
                <a:solidFill>
                  <a:srgbClr val="FF0000"/>
                </a:solidFill>
              </a:rPr>
              <a:t>algorithms</a:t>
            </a:r>
            <a:endParaRPr lang="en-US" dirty="0">
              <a:solidFill>
                <a:srgbClr val="FF0000"/>
              </a:solidFill>
            </a:endParaRPr>
          </a:p>
        </p:txBody>
      </p:sp>
    </p:spTree>
    <p:extLst>
      <p:ext uri="{BB962C8B-B14F-4D97-AF65-F5344CB8AC3E}">
        <p14:creationId xmlns:p14="http://schemas.microsoft.com/office/powerpoint/2010/main" val="389740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3392556"/>
          </a:xfrm>
        </p:spPr>
        <p:txBody>
          <a:bodyPr>
            <a:noAutofit/>
          </a:bodyPr>
          <a:lstStyle/>
          <a:p>
            <a:r>
              <a:rPr lang="en-US" sz="2200" dirty="0"/>
              <a:t>Figure </a:t>
            </a:r>
            <a:r>
              <a:rPr lang="en-US" sz="2200" dirty="0" smtClean="0"/>
              <a:t>9.5 </a:t>
            </a:r>
            <a:r>
              <a:rPr lang="en-US" sz="2200" dirty="0"/>
              <a:t>shows wait and turnaround times for the four processes. </a:t>
            </a:r>
            <a:endParaRPr lang="en-US" sz="2200" dirty="0" smtClean="0"/>
          </a:p>
          <a:p>
            <a:r>
              <a:rPr lang="en-US" sz="2200" dirty="0" smtClean="0"/>
              <a:t>The </a:t>
            </a:r>
            <a:r>
              <a:rPr lang="en-US" sz="2200" dirty="0"/>
              <a:t>average </a:t>
            </a:r>
            <a:r>
              <a:rPr lang="en-US" sz="2200" dirty="0" smtClean="0"/>
              <a:t>wait time </a:t>
            </a:r>
            <a:r>
              <a:rPr lang="en-US" sz="2200" dirty="0"/>
              <a:t>for a process comes out to be 73 time units for round robin and 38 for </a:t>
            </a:r>
            <a:r>
              <a:rPr lang="en-US" sz="2200" dirty="0" smtClean="0"/>
              <a:t>SJF.</a:t>
            </a:r>
          </a:p>
          <a:p>
            <a:r>
              <a:rPr lang="en-US" sz="2200" dirty="0" smtClean="0"/>
              <a:t>Typically</a:t>
            </a:r>
            <a:r>
              <a:rPr lang="en-US" sz="2200" dirty="0"/>
              <a:t>, RR has a higher average turnaround than SJF, but better response. </a:t>
            </a:r>
            <a:endParaRPr lang="en-US" sz="2200" dirty="0" smtClean="0"/>
          </a:p>
          <a:p>
            <a:r>
              <a:rPr lang="en-US" sz="2200" dirty="0" smtClean="0"/>
              <a:t>In </a:t>
            </a:r>
            <a:r>
              <a:rPr lang="en-US" sz="2200" dirty="0"/>
              <a:t>timesharing systems, shorter response time for a process is more important than </a:t>
            </a:r>
            <a:r>
              <a:rPr lang="en-US" sz="2200" dirty="0" smtClean="0"/>
              <a:t>shorter turnaround </a:t>
            </a:r>
            <a:r>
              <a:rPr lang="en-US" sz="2200" dirty="0"/>
              <a:t>time for the process. </a:t>
            </a:r>
            <a:endParaRPr lang="en-US" sz="2200" dirty="0" smtClean="0"/>
          </a:p>
          <a:p>
            <a:r>
              <a:rPr lang="en-US" sz="2200" dirty="0" smtClean="0"/>
              <a:t>Thus</a:t>
            </a:r>
            <a:r>
              <a:rPr lang="en-US" sz="2200" dirty="0"/>
              <a:t>, round-robin scheduler matches the requirements </a:t>
            </a:r>
            <a:r>
              <a:rPr lang="en-US" sz="2200" dirty="0" smtClean="0"/>
              <a:t>of time-sharing </a:t>
            </a:r>
            <a:r>
              <a:rPr lang="en-US" sz="2200" dirty="0"/>
              <a:t>systems better than the SJF algorithm. SJF scheduler is better suited </a:t>
            </a:r>
            <a:r>
              <a:rPr lang="en-US" sz="2200" dirty="0" smtClean="0"/>
              <a:t>for batch </a:t>
            </a:r>
            <a:r>
              <a:rPr lang="en-US" sz="2200" dirty="0"/>
              <a:t>systems, in which minimizing the turnaround time is the main criterion.</a:t>
            </a:r>
          </a:p>
        </p:txBody>
      </p:sp>
      <p:pic>
        <p:nvPicPr>
          <p:cNvPr id="4" name="Picture 3"/>
          <p:cNvPicPr>
            <a:picLocks noChangeAspect="1"/>
          </p:cNvPicPr>
          <p:nvPr/>
        </p:nvPicPr>
        <p:blipFill>
          <a:blip r:embed="rId2"/>
          <a:stretch>
            <a:fillRect/>
          </a:stretch>
        </p:blipFill>
        <p:spPr>
          <a:xfrm>
            <a:off x="4188998" y="4598504"/>
            <a:ext cx="7022341" cy="1620541"/>
          </a:xfrm>
          <a:prstGeom prst="rect">
            <a:avLst/>
          </a:prstGeom>
        </p:spPr>
      </p:pic>
      <p:sp>
        <p:nvSpPr>
          <p:cNvPr id="5" name="Rectangle 4"/>
          <p:cNvSpPr/>
          <p:nvPr/>
        </p:nvSpPr>
        <p:spPr>
          <a:xfrm>
            <a:off x="838200" y="4835891"/>
            <a:ext cx="1984513" cy="1200329"/>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9.5 </a:t>
            </a:r>
            <a:r>
              <a:rPr lang="en-US" dirty="0">
                <a:solidFill>
                  <a:srgbClr val="000000"/>
                </a:solidFill>
                <a:latin typeface="TimesNewRoman"/>
              </a:rPr>
              <a:t>Wait and turnaround times for </a:t>
            </a:r>
            <a:r>
              <a:rPr lang="en-US" dirty="0" smtClean="0">
                <a:solidFill>
                  <a:srgbClr val="000000"/>
                </a:solidFill>
                <a:latin typeface="TimesNewRoman"/>
              </a:rPr>
              <a:t>processes</a:t>
            </a:r>
            <a:endParaRPr lang="en-US" dirty="0"/>
          </a:p>
        </p:txBody>
      </p:sp>
    </p:spTree>
    <p:extLst>
      <p:ext uri="{BB962C8B-B14F-4D97-AF65-F5344CB8AC3E}">
        <p14:creationId xmlns:p14="http://schemas.microsoft.com/office/powerpoint/2010/main" val="562744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Round-Robin Scheduling (Continue..)</a:t>
            </a:r>
            <a:endParaRPr lang="en-US" dirty="0"/>
          </a:p>
        </p:txBody>
      </p:sp>
      <p:sp>
        <p:nvSpPr>
          <p:cNvPr id="3" name="Content Placeholder 2"/>
          <p:cNvSpPr>
            <a:spLocks noGrp="1"/>
          </p:cNvSpPr>
          <p:nvPr>
            <p:ph idx="1"/>
          </p:nvPr>
        </p:nvSpPr>
        <p:spPr/>
        <p:txBody>
          <a:bodyPr/>
          <a:lstStyle/>
          <a:p>
            <a:pPr>
              <a:lnSpc>
                <a:spcPct val="80000"/>
              </a:lnSpc>
              <a:spcBef>
                <a:spcPct val="30000"/>
              </a:spcBef>
            </a:pPr>
            <a:r>
              <a:rPr lang="en-US" altLang="en-US" dirty="0"/>
              <a:t>Average waiting time = 73</a:t>
            </a:r>
          </a:p>
          <a:p>
            <a:pPr>
              <a:lnSpc>
                <a:spcPct val="80000"/>
              </a:lnSpc>
              <a:spcBef>
                <a:spcPct val="30000"/>
              </a:spcBef>
            </a:pPr>
            <a:r>
              <a:rPr lang="en-US" altLang="en-US" dirty="0"/>
              <a:t>Average waiting time for SJF = 38</a:t>
            </a:r>
          </a:p>
          <a:p>
            <a:pPr>
              <a:lnSpc>
                <a:spcPct val="80000"/>
              </a:lnSpc>
              <a:spcBef>
                <a:spcPct val="30000"/>
              </a:spcBef>
            </a:pPr>
            <a:r>
              <a:rPr lang="en-US" altLang="en-US" dirty="0"/>
              <a:t>Typically, higher average turnaround than SJF, but better response</a:t>
            </a:r>
            <a:r>
              <a:rPr lang="en-US" altLang="en-US" dirty="0" smtClean="0"/>
              <a:t>.</a:t>
            </a:r>
            <a:endParaRPr lang="en-US" altLang="en-US" sz="2400" dirty="0" smtClean="0"/>
          </a:p>
          <a:p>
            <a:endParaRPr lang="en-US" dirty="0"/>
          </a:p>
        </p:txBody>
      </p:sp>
    </p:spTree>
    <p:extLst>
      <p:ext uri="{BB962C8B-B14F-4D97-AF65-F5344CB8AC3E}">
        <p14:creationId xmlns:p14="http://schemas.microsoft.com/office/powerpoint/2010/main" val="3921244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Another class of scheduling algorithms has been created for situations in which </a:t>
            </a:r>
            <a:r>
              <a:rPr lang="en-US" dirty="0" smtClean="0"/>
              <a:t>processes are </a:t>
            </a:r>
            <a:r>
              <a:rPr lang="en-US" dirty="0"/>
              <a:t>easily classified into different groups. </a:t>
            </a:r>
            <a:endParaRPr lang="en-US" dirty="0" smtClean="0"/>
          </a:p>
          <a:p>
            <a:r>
              <a:rPr lang="en-US" dirty="0" smtClean="0"/>
              <a:t>For </a:t>
            </a:r>
            <a:r>
              <a:rPr lang="en-US" dirty="0"/>
              <a:t>example, a common division is </a:t>
            </a:r>
            <a:r>
              <a:rPr lang="en-US" dirty="0" smtClean="0"/>
              <a:t>made between </a:t>
            </a:r>
            <a:r>
              <a:rPr lang="en-US" b="1" dirty="0" smtClean="0"/>
              <a:t>foreground</a:t>
            </a:r>
            <a:r>
              <a:rPr lang="en-US" dirty="0" smtClean="0"/>
              <a:t> </a:t>
            </a:r>
            <a:r>
              <a:rPr lang="en-US" dirty="0"/>
              <a:t>(or </a:t>
            </a:r>
            <a:r>
              <a:rPr lang="en-US" b="1" dirty="0"/>
              <a:t>interactive</a:t>
            </a:r>
            <a:r>
              <a:rPr lang="en-US" dirty="0"/>
              <a:t>) processes and </a:t>
            </a:r>
            <a:r>
              <a:rPr lang="en-US" b="1" dirty="0"/>
              <a:t>background</a:t>
            </a:r>
            <a:r>
              <a:rPr lang="en-US" dirty="0"/>
              <a:t> (or </a:t>
            </a:r>
            <a:r>
              <a:rPr lang="en-US" b="1" dirty="0"/>
              <a:t>batch</a:t>
            </a:r>
            <a:r>
              <a:rPr lang="en-US" dirty="0"/>
              <a:t>) </a:t>
            </a:r>
            <a:r>
              <a:rPr lang="en-US" dirty="0" smtClean="0"/>
              <a:t>processes.</a:t>
            </a:r>
          </a:p>
          <a:p>
            <a:r>
              <a:rPr lang="en-US" dirty="0" smtClean="0"/>
              <a:t>These </a:t>
            </a:r>
            <a:r>
              <a:rPr lang="en-US" dirty="0"/>
              <a:t>two types of processes have different response time requirements and so </a:t>
            </a:r>
            <a:r>
              <a:rPr lang="en-US" dirty="0" smtClean="0"/>
              <a:t>might have </a:t>
            </a:r>
            <a:r>
              <a:rPr lang="en-US" dirty="0"/>
              <a:t>different scheduling needs. </a:t>
            </a:r>
            <a:endParaRPr lang="en-US" dirty="0" smtClean="0"/>
          </a:p>
          <a:p>
            <a:r>
              <a:rPr lang="en-US" dirty="0" smtClean="0"/>
              <a:t>In </a:t>
            </a:r>
            <a:r>
              <a:rPr lang="en-US" dirty="0"/>
              <a:t>addition, </a:t>
            </a:r>
            <a:r>
              <a:rPr lang="en-US" dirty="0" smtClean="0"/>
              <a:t>foreground </a:t>
            </a:r>
            <a:r>
              <a:rPr lang="en-US" dirty="0"/>
              <a:t>processes may have priority </a:t>
            </a:r>
            <a:r>
              <a:rPr lang="en-US" dirty="0" smtClean="0"/>
              <a:t>over background </a:t>
            </a:r>
            <a:r>
              <a:rPr lang="en-US" dirty="0"/>
              <a:t>processes</a:t>
            </a:r>
            <a:r>
              <a:rPr lang="en-US" dirty="0" smtClean="0"/>
              <a:t>.</a:t>
            </a:r>
          </a:p>
          <a:p>
            <a:r>
              <a:rPr lang="en-US" dirty="0"/>
              <a:t>A </a:t>
            </a:r>
            <a:r>
              <a:rPr lang="en-US" dirty="0" smtClean="0"/>
              <a:t>multilevel </a:t>
            </a:r>
            <a:r>
              <a:rPr lang="en-US" dirty="0"/>
              <a:t>queue-scheduling algorithm partitions the ready queue into </a:t>
            </a:r>
            <a:r>
              <a:rPr lang="en-US" dirty="0" smtClean="0"/>
              <a:t>several separate </a:t>
            </a:r>
            <a:r>
              <a:rPr lang="en-US" dirty="0"/>
              <a:t>queues, as shown in Figure </a:t>
            </a:r>
            <a:r>
              <a:rPr lang="en-US" dirty="0" smtClean="0"/>
              <a:t>9.6. </a:t>
            </a:r>
            <a:r>
              <a:rPr lang="en-US" dirty="0"/>
              <a:t>Each queue has its own priority and </a:t>
            </a:r>
            <a:r>
              <a:rPr lang="en-US" dirty="0" smtClean="0"/>
              <a:t>scheduling algorithm</a:t>
            </a:r>
            <a:r>
              <a:rPr lang="en-US" dirty="0"/>
              <a:t>. </a:t>
            </a:r>
            <a:endParaRPr lang="en-US" dirty="0" smtClean="0"/>
          </a:p>
        </p:txBody>
      </p:sp>
    </p:spTree>
    <p:extLst>
      <p:ext uri="{BB962C8B-B14F-4D97-AF65-F5344CB8AC3E}">
        <p14:creationId xmlns:p14="http://schemas.microsoft.com/office/powerpoint/2010/main" val="3535905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dirty="0"/>
              <a:t>Processes are permanently assigned to one queue, generally based of some property of the process, such as memory size, process priority or process type. </a:t>
            </a:r>
          </a:p>
          <a:p>
            <a:r>
              <a:rPr lang="en-US" dirty="0"/>
              <a:t>In addition, there must be scheduling among the queues, which is commonly implemented as fixed-priority preemptive scheduling i.e., serve all from foreground then from background. </a:t>
            </a:r>
          </a:p>
          <a:p>
            <a:r>
              <a:rPr lang="en-US" dirty="0"/>
              <a:t>Another possibility is to time slice between queues. Each queue gets a certain portion of the CPU time, which it can then schedule among the various processes in its queue, e.g., 80% to foreground in RR and 20% to background in FCFS. </a:t>
            </a:r>
            <a:endParaRPr lang="en-US" dirty="0" smtClean="0"/>
          </a:p>
          <a:p>
            <a:r>
              <a:rPr lang="en-US" dirty="0" smtClean="0"/>
              <a:t>Scheduling </a:t>
            </a:r>
            <a:r>
              <a:rPr lang="en-US" dirty="0"/>
              <a:t>across queues prevents </a:t>
            </a:r>
            <a:r>
              <a:rPr lang="en-US" dirty="0" smtClean="0"/>
              <a:t>the starvation </a:t>
            </a:r>
            <a:r>
              <a:rPr lang="en-US" dirty="0"/>
              <a:t>of processes in lower-priority queues.</a:t>
            </a:r>
          </a:p>
        </p:txBody>
      </p:sp>
    </p:spTree>
    <p:extLst>
      <p:ext uri="{BB962C8B-B14F-4D97-AF65-F5344CB8AC3E}">
        <p14:creationId xmlns:p14="http://schemas.microsoft.com/office/powerpoint/2010/main" val="3383638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7843" y="914535"/>
            <a:ext cx="7951305" cy="5485784"/>
          </a:xfrm>
          <a:prstGeom prst="rect">
            <a:avLst/>
          </a:prstGeom>
        </p:spPr>
      </p:pic>
      <p:sp>
        <p:nvSpPr>
          <p:cNvPr id="5"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Multilevel </a:t>
            </a:r>
            <a:r>
              <a:rPr lang="en-US" dirty="0">
                <a:solidFill>
                  <a:srgbClr val="FF0000"/>
                </a:solidFill>
              </a:rPr>
              <a:t>Queue </a:t>
            </a:r>
            <a:r>
              <a:rPr lang="en-US" dirty="0" smtClean="0">
                <a:solidFill>
                  <a:srgbClr val="FF0000"/>
                </a:solidFill>
              </a:rPr>
              <a:t>Scheduling (Continue..)</a:t>
            </a:r>
            <a:endParaRPr lang="en-US" dirty="0">
              <a:solidFill>
                <a:srgbClr val="FF0000"/>
              </a:solidFill>
            </a:endParaRPr>
          </a:p>
        </p:txBody>
      </p:sp>
      <p:sp>
        <p:nvSpPr>
          <p:cNvPr id="6" name="Rectangle 5"/>
          <p:cNvSpPr/>
          <p:nvPr/>
        </p:nvSpPr>
        <p:spPr>
          <a:xfrm>
            <a:off x="665922" y="2039682"/>
            <a:ext cx="1984513" cy="1200329"/>
          </a:xfrm>
          <a:prstGeom prst="rect">
            <a:avLst/>
          </a:prstGeom>
        </p:spPr>
        <p:txBody>
          <a:bodyPr wrap="square">
            <a:spAutoFit/>
          </a:bodyPr>
          <a:lstStyle/>
          <a:p>
            <a:r>
              <a:rPr lang="en-US" dirty="0">
                <a:solidFill>
                  <a:srgbClr val="000000"/>
                </a:solidFill>
                <a:latin typeface="TimesNewRoman"/>
              </a:rPr>
              <a:t>Figure </a:t>
            </a:r>
            <a:r>
              <a:rPr lang="en-US" dirty="0" smtClean="0">
                <a:solidFill>
                  <a:srgbClr val="000000"/>
                </a:solidFill>
                <a:latin typeface="TimesNewRoman"/>
              </a:rPr>
              <a:t>9.6 </a:t>
            </a:r>
            <a:r>
              <a:rPr lang="en-US" dirty="0">
                <a:solidFill>
                  <a:srgbClr val="000000"/>
                </a:solidFill>
                <a:latin typeface="TimesNewRoman"/>
              </a:rPr>
              <a:t>Wait and turnaround times for </a:t>
            </a:r>
            <a:r>
              <a:rPr lang="en-US" dirty="0" smtClean="0">
                <a:solidFill>
                  <a:srgbClr val="000000"/>
                </a:solidFill>
                <a:latin typeface="TimesNewRoman"/>
              </a:rPr>
              <a:t>processes</a:t>
            </a:r>
            <a:endParaRPr lang="en-US" dirty="0"/>
          </a:p>
        </p:txBody>
      </p:sp>
    </p:spTree>
    <p:extLst>
      <p:ext uri="{BB962C8B-B14F-4D97-AF65-F5344CB8AC3E}">
        <p14:creationId xmlns:p14="http://schemas.microsoft.com/office/powerpoint/2010/main" val="239004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35479460"/>
              </p:ext>
            </p:extLst>
          </p:nvPr>
        </p:nvGraphicFramePr>
        <p:xfrm>
          <a:off x="2350053" y="2743199"/>
          <a:ext cx="6502399" cy="1059958"/>
        </p:xfrm>
        <a:graphic>
          <a:graphicData uri="http://schemas.openxmlformats.org/drawingml/2006/table">
            <a:tbl>
              <a:tblPr bandRow="1">
                <a:tableStyleId>{5C22544A-7EE6-4342-B048-85BDC9FD1C3A}</a:tableStyleId>
              </a:tblPr>
              <a:tblGrid>
                <a:gridCol w="1599095">
                  <a:extLst>
                    <a:ext uri="{9D8B030D-6E8A-4147-A177-3AD203B41FA5}">
                      <a16:colId xmlns:a16="http://schemas.microsoft.com/office/drawing/2014/main" val="2371639875"/>
                    </a:ext>
                  </a:extLst>
                </a:gridCol>
                <a:gridCol w="1775791">
                  <a:extLst>
                    <a:ext uri="{9D8B030D-6E8A-4147-A177-3AD203B41FA5}">
                      <a16:colId xmlns:a16="http://schemas.microsoft.com/office/drawing/2014/main" val="1667958187"/>
                    </a:ext>
                  </a:extLst>
                </a:gridCol>
                <a:gridCol w="3127513">
                  <a:extLst>
                    <a:ext uri="{9D8B030D-6E8A-4147-A177-3AD203B41FA5}">
                      <a16:colId xmlns:a16="http://schemas.microsoft.com/office/drawing/2014/main" val="4227600456"/>
                    </a:ext>
                  </a:extLst>
                </a:gridCol>
              </a:tblGrid>
              <a:tr h="529979">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5" name="TextBox 4"/>
          <p:cNvSpPr txBox="1"/>
          <p:nvPr/>
        </p:nvSpPr>
        <p:spPr>
          <a:xfrm>
            <a:off x="2124766" y="377665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6" name="TextBox 5"/>
          <p:cNvSpPr txBox="1"/>
          <p:nvPr/>
        </p:nvSpPr>
        <p:spPr>
          <a:xfrm>
            <a:off x="3633305" y="3776651"/>
            <a:ext cx="567635" cy="430887"/>
          </a:xfrm>
          <a:prstGeom prst="rect">
            <a:avLst/>
          </a:prstGeom>
          <a:noFill/>
        </p:spPr>
        <p:txBody>
          <a:bodyPr wrap="square" rtlCol="0">
            <a:spAutoFit/>
          </a:bodyPr>
          <a:lstStyle/>
          <a:p>
            <a:pPr algn="ctr"/>
            <a:r>
              <a:rPr lang="en-US" sz="2200" b="1" dirty="0" smtClean="0"/>
              <a:t>2</a:t>
            </a:r>
            <a:endParaRPr lang="en-US" sz="2200" b="1" dirty="0"/>
          </a:p>
        </p:txBody>
      </p:sp>
      <p:sp>
        <p:nvSpPr>
          <p:cNvPr id="7" name="TextBox 6"/>
          <p:cNvSpPr txBox="1"/>
          <p:nvPr/>
        </p:nvSpPr>
        <p:spPr>
          <a:xfrm>
            <a:off x="5431183" y="3776650"/>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8" name="TextBox 7"/>
          <p:cNvSpPr txBox="1"/>
          <p:nvPr/>
        </p:nvSpPr>
        <p:spPr>
          <a:xfrm>
            <a:off x="8568634" y="3803157"/>
            <a:ext cx="567635" cy="430887"/>
          </a:xfrm>
          <a:prstGeom prst="rect">
            <a:avLst/>
          </a:prstGeom>
          <a:noFill/>
        </p:spPr>
        <p:txBody>
          <a:bodyPr wrap="square" rtlCol="0">
            <a:spAutoFit/>
          </a:bodyPr>
          <a:lstStyle/>
          <a:p>
            <a:pPr algn="ctr"/>
            <a:r>
              <a:rPr lang="en-US" sz="2200" b="1" dirty="0" smtClean="0"/>
              <a:t>10</a:t>
            </a:r>
            <a:endParaRPr lang="en-US" sz="2200" b="1" dirty="0"/>
          </a:p>
        </p:txBody>
      </p:sp>
    </p:spTree>
    <p:extLst>
      <p:ext uri="{BB962C8B-B14F-4D97-AF65-F5344CB8AC3E}">
        <p14:creationId xmlns:p14="http://schemas.microsoft.com/office/powerpoint/2010/main" val="489000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Why is SJF optimal</a:t>
            </a:r>
            <a:r>
              <a:rPr lang="en-US"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838200" y="1113183"/>
            <a:ext cx="10515600" cy="5063780"/>
          </a:xfrm>
        </p:spPr>
        <p:txBody>
          <a:bodyPr>
            <a:noAutofit/>
          </a:bodyPr>
          <a:lstStyle/>
          <a:p>
            <a:r>
              <a:rPr lang="en-US" sz="2200" dirty="0"/>
              <a:t>SJF is an optimal algorithm because it decreases the wait times for short processes </a:t>
            </a:r>
            <a:r>
              <a:rPr lang="en-US" sz="2200" dirty="0" smtClean="0"/>
              <a:t>much more </a:t>
            </a:r>
            <a:r>
              <a:rPr lang="en-US" sz="2200" dirty="0"/>
              <a:t>than it increases the wait times for long processes. </a:t>
            </a:r>
            <a:endParaRPr lang="en-US" sz="2200" dirty="0" smtClean="0"/>
          </a:p>
          <a:p>
            <a:r>
              <a:rPr lang="en-US" sz="2200" dirty="0" smtClean="0"/>
              <a:t>Let’s </a:t>
            </a:r>
            <a:r>
              <a:rPr lang="en-US" sz="2200" dirty="0"/>
              <a:t>consider the example</a:t>
            </a:r>
          </a:p>
          <a:p>
            <a:r>
              <a:rPr lang="en-US" sz="2200" dirty="0"/>
              <a:t>shown in Figure </a:t>
            </a:r>
            <a:r>
              <a:rPr lang="en-US" sz="2200" dirty="0" smtClean="0"/>
              <a:t>9.1</a:t>
            </a:r>
            <a:r>
              <a:rPr lang="en-US" sz="2200" dirty="0"/>
              <a:t>, in which the next CPU bursts of P1, P2, and P3 are 5, 3, and </a:t>
            </a:r>
            <a:r>
              <a:rPr lang="en-US" sz="2200" dirty="0" smtClean="0"/>
              <a:t>2, respectively</a:t>
            </a:r>
            <a:r>
              <a:rPr lang="en-US" sz="2200" dirty="0"/>
              <a:t>. </a:t>
            </a:r>
            <a:endParaRPr lang="en-US" sz="2200" dirty="0" smtClean="0"/>
          </a:p>
          <a:p>
            <a:r>
              <a:rPr lang="en-US" sz="2200" dirty="0" smtClean="0"/>
              <a:t>The </a:t>
            </a:r>
            <a:r>
              <a:rPr lang="en-US" sz="2200" dirty="0"/>
              <a:t>first Gantt chart shows execution of processes according to the </a:t>
            </a:r>
            <a:r>
              <a:rPr lang="en-US" sz="2200" dirty="0" smtClean="0"/>
              <a:t>longest job-first </a:t>
            </a:r>
            <a:r>
              <a:rPr lang="en-US" sz="2200" dirty="0"/>
              <a:t>algorithm, resulting in the waiting times for P1, P2, and P3 to be 0, 5, and 8 times units. </a:t>
            </a:r>
          </a:p>
        </p:txBody>
      </p:sp>
      <p:graphicFrame>
        <p:nvGraphicFramePr>
          <p:cNvPr id="5" name="Table 4"/>
          <p:cNvGraphicFramePr>
            <a:graphicFrameLocks noGrp="1"/>
          </p:cNvGraphicFramePr>
          <p:nvPr>
            <p:extLst>
              <p:ext uri="{D42A27DB-BD31-4B8C-83A1-F6EECF244321}">
                <p14:modId xmlns:p14="http://schemas.microsoft.com/office/powerpoint/2010/main" val="3224281109"/>
              </p:ext>
            </p:extLst>
          </p:nvPr>
        </p:nvGraphicFramePr>
        <p:xfrm>
          <a:off x="2866888" y="4147929"/>
          <a:ext cx="6502399" cy="1059958"/>
        </p:xfrm>
        <a:graphic>
          <a:graphicData uri="http://schemas.openxmlformats.org/drawingml/2006/table">
            <a:tbl>
              <a:tblPr bandRow="1">
                <a:tableStyleId>{5C22544A-7EE6-4342-B048-85BDC9FD1C3A}</a:tableStyleId>
              </a:tblPr>
              <a:tblGrid>
                <a:gridCol w="3242364">
                  <a:extLst>
                    <a:ext uri="{9D8B030D-6E8A-4147-A177-3AD203B41FA5}">
                      <a16:colId xmlns:a16="http://schemas.microsoft.com/office/drawing/2014/main" val="2371639875"/>
                    </a:ext>
                  </a:extLst>
                </a:gridCol>
                <a:gridCol w="1815548">
                  <a:extLst>
                    <a:ext uri="{9D8B030D-6E8A-4147-A177-3AD203B41FA5}">
                      <a16:colId xmlns:a16="http://schemas.microsoft.com/office/drawing/2014/main" val="1667958187"/>
                    </a:ext>
                  </a:extLst>
                </a:gridCol>
                <a:gridCol w="1444487">
                  <a:extLst>
                    <a:ext uri="{9D8B030D-6E8A-4147-A177-3AD203B41FA5}">
                      <a16:colId xmlns:a16="http://schemas.microsoft.com/office/drawing/2014/main" val="4227600456"/>
                    </a:ext>
                  </a:extLst>
                </a:gridCol>
              </a:tblGrid>
              <a:tr h="529979">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6" name="TextBox 5"/>
          <p:cNvSpPr txBox="1"/>
          <p:nvPr/>
        </p:nvSpPr>
        <p:spPr>
          <a:xfrm>
            <a:off x="2641601" y="5181381"/>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7" name="TextBox 6"/>
          <p:cNvSpPr txBox="1"/>
          <p:nvPr/>
        </p:nvSpPr>
        <p:spPr>
          <a:xfrm>
            <a:off x="5819913" y="5207887"/>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8" name="TextBox 7"/>
          <p:cNvSpPr txBox="1"/>
          <p:nvPr/>
        </p:nvSpPr>
        <p:spPr>
          <a:xfrm>
            <a:off x="7591288" y="5207887"/>
            <a:ext cx="567635" cy="430887"/>
          </a:xfrm>
          <a:prstGeom prst="rect">
            <a:avLst/>
          </a:prstGeom>
          <a:noFill/>
        </p:spPr>
        <p:txBody>
          <a:bodyPr wrap="square" rtlCol="0">
            <a:spAutoFit/>
          </a:bodyPr>
          <a:lstStyle/>
          <a:p>
            <a:pPr algn="ctr"/>
            <a:r>
              <a:rPr lang="en-US" sz="2200" b="1" dirty="0" smtClean="0"/>
              <a:t>8</a:t>
            </a:r>
            <a:endParaRPr lang="en-US" sz="2200" b="1" dirty="0"/>
          </a:p>
        </p:txBody>
      </p:sp>
      <p:sp>
        <p:nvSpPr>
          <p:cNvPr id="9" name="TextBox 8"/>
          <p:cNvSpPr txBox="1"/>
          <p:nvPr/>
        </p:nvSpPr>
        <p:spPr>
          <a:xfrm>
            <a:off x="9085469" y="5207887"/>
            <a:ext cx="567635" cy="430887"/>
          </a:xfrm>
          <a:prstGeom prst="rect">
            <a:avLst/>
          </a:prstGeom>
          <a:noFill/>
        </p:spPr>
        <p:txBody>
          <a:bodyPr wrap="square" rtlCol="0">
            <a:spAutoFit/>
          </a:bodyPr>
          <a:lstStyle/>
          <a:p>
            <a:pPr algn="ctr"/>
            <a:r>
              <a:rPr lang="en-US" sz="2200" b="1" dirty="0" smtClean="0"/>
              <a:t>10</a:t>
            </a:r>
            <a:endParaRPr lang="en-US" sz="2200" b="1" dirty="0"/>
          </a:p>
        </p:txBody>
      </p:sp>
      <p:sp>
        <p:nvSpPr>
          <p:cNvPr id="10" name="Rectangle 9"/>
          <p:cNvSpPr/>
          <p:nvPr/>
        </p:nvSpPr>
        <p:spPr>
          <a:xfrm>
            <a:off x="1558841" y="5728350"/>
            <a:ext cx="4009239" cy="369332"/>
          </a:xfrm>
          <a:prstGeom prst="rect">
            <a:avLst/>
          </a:prstGeom>
        </p:spPr>
        <p:txBody>
          <a:bodyPr wrap="none">
            <a:spAutoFit/>
          </a:bodyPr>
          <a:lstStyle/>
          <a:p>
            <a:r>
              <a:rPr lang="en-US" dirty="0" smtClean="0"/>
              <a:t>Figure 9.1 : Gantt Chart: longest </a:t>
            </a:r>
            <a:r>
              <a:rPr lang="en-US" dirty="0"/>
              <a:t>job-first </a:t>
            </a:r>
          </a:p>
        </p:txBody>
      </p:sp>
    </p:spTree>
    <p:extLst>
      <p:ext uri="{BB962C8B-B14F-4D97-AF65-F5344CB8AC3E}">
        <p14:creationId xmlns:p14="http://schemas.microsoft.com/office/powerpoint/2010/main" val="991217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a:solidFill>
                  <a:srgbClr val="FF0000"/>
                </a:solidFill>
              </a:rPr>
              <a:t>Why is SJF optimal</a:t>
            </a:r>
            <a:r>
              <a:rPr lang="en-US" dirty="0" smtClean="0">
                <a:solidFill>
                  <a:srgbClr val="FF0000"/>
                </a:solidFill>
              </a:rPr>
              <a:t>? (continue..)</a:t>
            </a:r>
            <a:endParaRPr lang="en-US" dirty="0">
              <a:solidFill>
                <a:srgbClr val="FF0000"/>
              </a:solidFill>
            </a:endParaRPr>
          </a:p>
        </p:txBody>
      </p:sp>
      <p:sp>
        <p:nvSpPr>
          <p:cNvPr id="3" name="Content Placeholder 2"/>
          <p:cNvSpPr>
            <a:spLocks noGrp="1"/>
          </p:cNvSpPr>
          <p:nvPr>
            <p:ph idx="1"/>
          </p:nvPr>
        </p:nvSpPr>
        <p:spPr>
          <a:xfrm>
            <a:off x="838200" y="1113183"/>
            <a:ext cx="10515600" cy="1934817"/>
          </a:xfrm>
        </p:spPr>
        <p:txBody>
          <a:bodyPr>
            <a:noAutofit/>
          </a:bodyPr>
          <a:lstStyle/>
          <a:p>
            <a:r>
              <a:rPr lang="en-US" sz="2200" dirty="0"/>
              <a:t>The second Gantt chart shows execution of processes according to the shortest-job-first algorithm, resulting in the waiting times for P1, P2, and P3 to be 0, 2, and 5. </a:t>
            </a:r>
            <a:endParaRPr lang="en-US" sz="2200" dirty="0" smtClean="0"/>
          </a:p>
          <a:p>
            <a:r>
              <a:rPr lang="en-US" sz="2200" dirty="0" smtClean="0"/>
              <a:t>Note </a:t>
            </a:r>
            <a:r>
              <a:rPr lang="en-US" sz="2200" dirty="0"/>
              <a:t>that the waiting time for P2 has decreased from 5 to 2 and that of P3 has decreased from 8 to 0. The increase in the wait time for P1 is from 0 to 5, which is much smaller than the decrease in the wait times for P2 and P3.</a:t>
            </a:r>
          </a:p>
        </p:txBody>
      </p:sp>
      <p:graphicFrame>
        <p:nvGraphicFramePr>
          <p:cNvPr id="11" name="Table 10"/>
          <p:cNvGraphicFramePr>
            <a:graphicFrameLocks noGrp="1"/>
          </p:cNvGraphicFramePr>
          <p:nvPr>
            <p:extLst>
              <p:ext uri="{D42A27DB-BD31-4B8C-83A1-F6EECF244321}">
                <p14:modId xmlns:p14="http://schemas.microsoft.com/office/powerpoint/2010/main" val="256421323"/>
              </p:ext>
            </p:extLst>
          </p:nvPr>
        </p:nvGraphicFramePr>
        <p:xfrm>
          <a:off x="2774122" y="3260035"/>
          <a:ext cx="6502399" cy="1059958"/>
        </p:xfrm>
        <a:graphic>
          <a:graphicData uri="http://schemas.openxmlformats.org/drawingml/2006/table">
            <a:tbl>
              <a:tblPr bandRow="1">
                <a:tableStyleId>{5C22544A-7EE6-4342-B048-85BDC9FD1C3A}</a:tableStyleId>
              </a:tblPr>
              <a:tblGrid>
                <a:gridCol w="1599095">
                  <a:extLst>
                    <a:ext uri="{9D8B030D-6E8A-4147-A177-3AD203B41FA5}">
                      <a16:colId xmlns:a16="http://schemas.microsoft.com/office/drawing/2014/main" val="2371639875"/>
                    </a:ext>
                  </a:extLst>
                </a:gridCol>
                <a:gridCol w="1775791">
                  <a:extLst>
                    <a:ext uri="{9D8B030D-6E8A-4147-A177-3AD203B41FA5}">
                      <a16:colId xmlns:a16="http://schemas.microsoft.com/office/drawing/2014/main" val="1667958187"/>
                    </a:ext>
                  </a:extLst>
                </a:gridCol>
                <a:gridCol w="3127513">
                  <a:extLst>
                    <a:ext uri="{9D8B030D-6E8A-4147-A177-3AD203B41FA5}">
                      <a16:colId xmlns:a16="http://schemas.microsoft.com/office/drawing/2014/main" val="4227600456"/>
                    </a:ext>
                  </a:extLst>
                </a:gridCol>
              </a:tblGrid>
              <a:tr h="529979">
                <a:tc>
                  <a:txBody>
                    <a:bodyPr/>
                    <a:lstStyle/>
                    <a:p>
                      <a:pPr algn="ctr"/>
                      <a:r>
                        <a:rPr lang="en-US" sz="2500" dirty="0" smtClean="0"/>
                        <a:t>P3</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P2</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500" dirty="0" smtClean="0"/>
                        <a:t>P1</a:t>
                      </a: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0841193"/>
                  </a:ext>
                </a:extLst>
              </a:tr>
              <a:tr h="529979">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5973437"/>
                  </a:ext>
                </a:extLst>
              </a:tr>
            </a:tbl>
          </a:graphicData>
        </a:graphic>
      </p:graphicFrame>
      <p:sp>
        <p:nvSpPr>
          <p:cNvPr id="12" name="TextBox 11"/>
          <p:cNvSpPr txBox="1"/>
          <p:nvPr/>
        </p:nvSpPr>
        <p:spPr>
          <a:xfrm>
            <a:off x="2548835" y="4293487"/>
            <a:ext cx="450574" cy="430887"/>
          </a:xfrm>
          <a:prstGeom prst="rect">
            <a:avLst/>
          </a:prstGeom>
          <a:noFill/>
        </p:spPr>
        <p:txBody>
          <a:bodyPr wrap="square" rtlCol="0">
            <a:spAutoFit/>
          </a:bodyPr>
          <a:lstStyle/>
          <a:p>
            <a:pPr algn="ctr"/>
            <a:r>
              <a:rPr lang="en-US" sz="2200" b="1" dirty="0" smtClean="0"/>
              <a:t>0</a:t>
            </a:r>
            <a:endParaRPr lang="en-US" sz="2200" b="1" dirty="0"/>
          </a:p>
        </p:txBody>
      </p:sp>
      <p:sp>
        <p:nvSpPr>
          <p:cNvPr id="13" name="TextBox 12"/>
          <p:cNvSpPr txBox="1"/>
          <p:nvPr/>
        </p:nvSpPr>
        <p:spPr>
          <a:xfrm>
            <a:off x="4057374" y="4293487"/>
            <a:ext cx="567635" cy="430887"/>
          </a:xfrm>
          <a:prstGeom prst="rect">
            <a:avLst/>
          </a:prstGeom>
          <a:noFill/>
        </p:spPr>
        <p:txBody>
          <a:bodyPr wrap="square" rtlCol="0">
            <a:spAutoFit/>
          </a:bodyPr>
          <a:lstStyle/>
          <a:p>
            <a:pPr algn="ctr"/>
            <a:r>
              <a:rPr lang="en-US" sz="2200" b="1" dirty="0" smtClean="0"/>
              <a:t>2</a:t>
            </a:r>
            <a:endParaRPr lang="en-US" sz="2200" b="1" dirty="0"/>
          </a:p>
        </p:txBody>
      </p:sp>
      <p:sp>
        <p:nvSpPr>
          <p:cNvPr id="14" name="TextBox 13"/>
          <p:cNvSpPr txBox="1"/>
          <p:nvPr/>
        </p:nvSpPr>
        <p:spPr>
          <a:xfrm>
            <a:off x="5855252" y="4293486"/>
            <a:ext cx="567635" cy="430887"/>
          </a:xfrm>
          <a:prstGeom prst="rect">
            <a:avLst/>
          </a:prstGeom>
          <a:noFill/>
        </p:spPr>
        <p:txBody>
          <a:bodyPr wrap="square" rtlCol="0">
            <a:spAutoFit/>
          </a:bodyPr>
          <a:lstStyle/>
          <a:p>
            <a:pPr algn="ctr"/>
            <a:r>
              <a:rPr lang="en-US" sz="2200" b="1" dirty="0" smtClean="0"/>
              <a:t>5</a:t>
            </a:r>
            <a:endParaRPr lang="en-US" sz="2200" b="1" dirty="0"/>
          </a:p>
        </p:txBody>
      </p:sp>
      <p:sp>
        <p:nvSpPr>
          <p:cNvPr id="15" name="TextBox 14"/>
          <p:cNvSpPr txBox="1"/>
          <p:nvPr/>
        </p:nvSpPr>
        <p:spPr>
          <a:xfrm>
            <a:off x="8992703" y="4319993"/>
            <a:ext cx="567635" cy="430887"/>
          </a:xfrm>
          <a:prstGeom prst="rect">
            <a:avLst/>
          </a:prstGeom>
          <a:noFill/>
        </p:spPr>
        <p:txBody>
          <a:bodyPr wrap="square" rtlCol="0">
            <a:spAutoFit/>
          </a:bodyPr>
          <a:lstStyle/>
          <a:p>
            <a:pPr algn="ctr"/>
            <a:r>
              <a:rPr lang="en-US" sz="2200" b="1" dirty="0" smtClean="0"/>
              <a:t>10</a:t>
            </a:r>
            <a:endParaRPr lang="en-US" sz="2200" b="1" dirty="0"/>
          </a:p>
        </p:txBody>
      </p:sp>
      <p:sp>
        <p:nvSpPr>
          <p:cNvPr id="16" name="Rectangle 15"/>
          <p:cNvSpPr/>
          <p:nvPr/>
        </p:nvSpPr>
        <p:spPr>
          <a:xfrm>
            <a:off x="1846013" y="5196148"/>
            <a:ext cx="4058355" cy="369332"/>
          </a:xfrm>
          <a:prstGeom prst="rect">
            <a:avLst/>
          </a:prstGeom>
        </p:spPr>
        <p:txBody>
          <a:bodyPr wrap="none">
            <a:spAutoFit/>
          </a:bodyPr>
          <a:lstStyle/>
          <a:p>
            <a:r>
              <a:rPr lang="en-US" dirty="0" smtClean="0"/>
              <a:t>Figure 9.1 : Gantt Chart: </a:t>
            </a:r>
            <a:r>
              <a:rPr lang="en-US" dirty="0"/>
              <a:t>shortest-job-first</a:t>
            </a:r>
          </a:p>
        </p:txBody>
      </p:sp>
    </p:spTree>
    <p:extLst>
      <p:ext uri="{BB962C8B-B14F-4D97-AF65-F5344CB8AC3E}">
        <p14:creationId xmlns:p14="http://schemas.microsoft.com/office/powerpoint/2010/main" val="3753288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round-robin (RR) scheduling algorithm is designed especially for </a:t>
            </a:r>
            <a:r>
              <a:rPr lang="en-US" sz="2200" dirty="0" smtClean="0"/>
              <a:t>time-sharing systems</a:t>
            </a:r>
            <a:r>
              <a:rPr lang="en-US" sz="2200" dirty="0"/>
              <a:t>. </a:t>
            </a:r>
            <a:endParaRPr lang="en-US" sz="2200" dirty="0" smtClean="0"/>
          </a:p>
          <a:p>
            <a:r>
              <a:rPr lang="en-US" sz="2200" dirty="0" smtClean="0"/>
              <a:t>It </a:t>
            </a:r>
            <a:r>
              <a:rPr lang="en-US" sz="2200" dirty="0"/>
              <a:t>is similar to FCFS scheduling but preemption is added to switch </a:t>
            </a:r>
            <a:r>
              <a:rPr lang="en-US" sz="2200" dirty="0" smtClean="0"/>
              <a:t>between processes</a:t>
            </a:r>
            <a:r>
              <a:rPr lang="en-US" sz="2200" dirty="0"/>
              <a:t>. A small unit of time, called a time quantum (or time slice) is defined. </a:t>
            </a:r>
            <a:endParaRPr lang="en-US" sz="2200" dirty="0" smtClean="0"/>
          </a:p>
          <a:p>
            <a:r>
              <a:rPr lang="en-US" sz="2200" dirty="0" smtClean="0"/>
              <a:t>The ready </a:t>
            </a:r>
            <a:r>
              <a:rPr lang="en-US" sz="2200" dirty="0"/>
              <a:t>queue is treated as a circular queue. </a:t>
            </a:r>
            <a:endParaRPr lang="en-US" sz="2200" dirty="0" smtClean="0"/>
          </a:p>
          <a:p>
            <a:r>
              <a:rPr lang="en-US" sz="2200" dirty="0" smtClean="0"/>
              <a:t>The </a:t>
            </a:r>
            <a:r>
              <a:rPr lang="en-US" sz="2200" dirty="0"/>
              <a:t>CPU scheduler goes around the </a:t>
            </a:r>
            <a:r>
              <a:rPr lang="en-US" sz="2200" dirty="0" smtClean="0"/>
              <a:t>ready queue</a:t>
            </a:r>
            <a:r>
              <a:rPr lang="en-US" sz="2200" dirty="0"/>
              <a:t>, allocating the CPU to each process for a time interval of up to 1 time </a:t>
            </a:r>
            <a:r>
              <a:rPr lang="en-US" sz="2200" dirty="0" smtClean="0"/>
              <a:t>quantum.</a:t>
            </a:r>
          </a:p>
          <a:p>
            <a:r>
              <a:rPr lang="en-US" sz="2200" dirty="0" smtClean="0"/>
              <a:t>To </a:t>
            </a:r>
            <a:r>
              <a:rPr lang="en-US" sz="2200" dirty="0"/>
              <a:t>implement RR scheduling, we keep ready queue as a FIFO queue of processes. </a:t>
            </a:r>
            <a:endParaRPr lang="en-US" sz="2200" dirty="0" smtClean="0"/>
          </a:p>
          <a:p>
            <a:r>
              <a:rPr lang="en-US" sz="2200" dirty="0"/>
              <a:t>New processes are added to the tail of the ready queue. The CPU scheduler picks the </a:t>
            </a:r>
            <a:r>
              <a:rPr lang="en-US" sz="2200" dirty="0" smtClean="0"/>
              <a:t>first process </a:t>
            </a:r>
            <a:r>
              <a:rPr lang="en-US" sz="2200" dirty="0"/>
              <a:t>from the ready queue, sets a timer to interrupt after 1 time quantum, and </a:t>
            </a:r>
            <a:r>
              <a:rPr lang="en-US" sz="2200" dirty="0" smtClean="0"/>
              <a:t>then dispatches </a:t>
            </a:r>
            <a:r>
              <a:rPr lang="en-US" sz="2200" dirty="0"/>
              <a:t>the process. </a:t>
            </a:r>
            <a:endParaRPr lang="en-US" sz="2200" dirty="0" smtClean="0"/>
          </a:p>
          <a:p>
            <a:r>
              <a:rPr lang="en-US" sz="2200" dirty="0" smtClean="0"/>
              <a:t>One </a:t>
            </a:r>
            <a:r>
              <a:rPr lang="en-US" sz="2200" dirty="0"/>
              <a:t>of the two things will then happen. The process may have </a:t>
            </a:r>
            <a:r>
              <a:rPr lang="en-US" sz="2200" dirty="0" smtClean="0"/>
              <a:t>a CPU </a:t>
            </a:r>
            <a:r>
              <a:rPr lang="en-US" sz="2200" dirty="0"/>
              <a:t>burst of less than 1 time quantum, in which case the process itself will release </a:t>
            </a:r>
            <a:r>
              <a:rPr lang="en-US" sz="2200" dirty="0" smtClean="0"/>
              <a:t>the CPU </a:t>
            </a:r>
            <a:r>
              <a:rPr lang="en-US" sz="2200" dirty="0"/>
              <a:t>voluntarily. </a:t>
            </a:r>
            <a:endParaRPr lang="en-US" sz="2200" dirty="0" smtClean="0"/>
          </a:p>
          <a:p>
            <a:r>
              <a:rPr lang="en-US" sz="2200" dirty="0" smtClean="0"/>
              <a:t>The </a:t>
            </a:r>
            <a:r>
              <a:rPr lang="en-US" sz="2200" dirty="0"/>
              <a:t>scheduler will then proceed to the next process in the ready queue.</a:t>
            </a:r>
          </a:p>
        </p:txBody>
      </p:sp>
    </p:spTree>
    <p:extLst>
      <p:ext uri="{BB962C8B-B14F-4D97-AF65-F5344CB8AC3E}">
        <p14:creationId xmlns:p14="http://schemas.microsoft.com/office/powerpoint/2010/main" val="994531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Otherwise, if the CPU burst of currently running process is longer than one time quantum, the timer will go off and will cause an interrupt to the operating system. </a:t>
            </a:r>
            <a:endParaRPr lang="en-US" sz="2200" dirty="0" smtClean="0"/>
          </a:p>
          <a:p>
            <a:r>
              <a:rPr lang="en-US" sz="2200" dirty="0" smtClean="0"/>
              <a:t>A context </a:t>
            </a:r>
            <a:r>
              <a:rPr lang="en-US" sz="2200" dirty="0"/>
              <a:t>switch will happen, the current process will be put at the tail of the ready </a:t>
            </a:r>
            <a:r>
              <a:rPr lang="en-US" sz="2200" dirty="0" smtClean="0"/>
              <a:t>queue, and </a:t>
            </a:r>
            <a:r>
              <a:rPr lang="en-US" sz="2200" dirty="0"/>
              <a:t>the newly scheduled process will be given the CPU</a:t>
            </a:r>
            <a:r>
              <a:rPr lang="en-US" sz="2200" dirty="0" smtClean="0"/>
              <a:t>.</a:t>
            </a:r>
          </a:p>
          <a:p>
            <a:r>
              <a:rPr lang="en-US" sz="2200" dirty="0"/>
              <a:t>The average waiting time under the RR policy however is often quite long. </a:t>
            </a:r>
            <a:endParaRPr lang="en-US" sz="2200" dirty="0" smtClean="0"/>
          </a:p>
          <a:p>
            <a:r>
              <a:rPr lang="en-US" sz="2200" dirty="0" smtClean="0"/>
              <a:t>It </a:t>
            </a:r>
            <a:r>
              <a:rPr lang="en-US" sz="2200" dirty="0"/>
              <a:t>is </a:t>
            </a:r>
            <a:r>
              <a:rPr lang="en-US" sz="2200" dirty="0" smtClean="0"/>
              <a:t>a preemptive </a:t>
            </a:r>
            <a:r>
              <a:rPr lang="en-US" sz="2200" dirty="0"/>
              <a:t>scheduling algorithm. </a:t>
            </a:r>
            <a:endParaRPr lang="en-US" sz="2200" dirty="0" smtClean="0"/>
          </a:p>
          <a:p>
            <a:r>
              <a:rPr lang="en-US" sz="2200" dirty="0" smtClean="0"/>
              <a:t>The </a:t>
            </a:r>
            <a:r>
              <a:rPr lang="en-US" sz="2200" dirty="0"/>
              <a:t>performance of RR algorithm depends heavily on the size of the time quantum. </a:t>
            </a:r>
            <a:r>
              <a:rPr lang="en-US" sz="2200" dirty="0" smtClean="0"/>
              <a:t>If the </a:t>
            </a:r>
            <a:r>
              <a:rPr lang="en-US" sz="2200" dirty="0"/>
              <a:t>time quantum is very large (infinite), the RR policy remains the same as the </a:t>
            </a:r>
            <a:r>
              <a:rPr lang="en-US" sz="2200" dirty="0" smtClean="0"/>
              <a:t>FCFS policy</a:t>
            </a:r>
            <a:r>
              <a:rPr lang="en-US" sz="2200" dirty="0"/>
              <a:t>. </a:t>
            </a:r>
            <a:endParaRPr lang="en-US" sz="2200" dirty="0" smtClean="0"/>
          </a:p>
          <a:p>
            <a:r>
              <a:rPr lang="en-US" sz="2200" dirty="0"/>
              <a:t>If the time quantum is very small, the RR approach is called the </a:t>
            </a:r>
            <a:r>
              <a:rPr lang="en-US" sz="2200" dirty="0" smtClean="0"/>
              <a:t>processor sharing </a:t>
            </a:r>
            <a:r>
              <a:rPr lang="en-US" sz="2200" dirty="0"/>
              <a:t>and appears to the users as though each of n processes has its own </a:t>
            </a:r>
            <a:r>
              <a:rPr lang="en-US" sz="2200" dirty="0" smtClean="0"/>
              <a:t>processor running </a:t>
            </a:r>
            <a:r>
              <a:rPr lang="en-US" sz="2200" dirty="0"/>
              <a:t>at 1/n the speed of real processor (q must be large with respect to context switch, otherwise the overhead is too high). </a:t>
            </a:r>
          </a:p>
        </p:txBody>
      </p:sp>
    </p:spTree>
    <p:extLst>
      <p:ext uri="{BB962C8B-B14F-4D97-AF65-F5344CB8AC3E}">
        <p14:creationId xmlns:p14="http://schemas.microsoft.com/office/powerpoint/2010/main" val="146211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drawback of small quantum is more frequent context switches. </a:t>
            </a:r>
            <a:endParaRPr lang="en-US" sz="2200" dirty="0" smtClean="0"/>
          </a:p>
          <a:p>
            <a:r>
              <a:rPr lang="en-US" sz="2200" dirty="0" smtClean="0"/>
              <a:t>Since </a:t>
            </a:r>
            <a:r>
              <a:rPr lang="en-US" sz="2200" dirty="0"/>
              <a:t>context switching is the cost of the algorithm and no useful work is done for any user process during context switching, the number of context switches should be minimized and the quantum should be chosen such that the ratio of a quantum to context switching is not less than 10:1 (i.e., context switching overhead should not be more than 10% of the time spent on doing useful work for a user process). </a:t>
            </a:r>
            <a:endParaRPr lang="en-US" sz="2200" dirty="0" smtClean="0"/>
          </a:p>
          <a:p>
            <a:r>
              <a:rPr lang="en-US" sz="2200" dirty="0" smtClean="0"/>
              <a:t>Figure 9.2 </a:t>
            </a:r>
            <a:r>
              <a:rPr lang="en-US" sz="2200" dirty="0"/>
              <a:t>shows </a:t>
            </a:r>
            <a:r>
              <a:rPr lang="en-US" sz="2200" dirty="0" smtClean="0"/>
              <a:t>an increase </a:t>
            </a:r>
            <a:r>
              <a:rPr lang="en-US" sz="2200" dirty="0"/>
              <a:t>in the number of context switches with </a:t>
            </a:r>
            <a:r>
              <a:rPr lang="en-US" sz="2200" dirty="0" smtClean="0"/>
              <a:t>a decrease </a:t>
            </a:r>
            <a:r>
              <a:rPr lang="en-US" sz="2200" dirty="0"/>
              <a:t>in quantum size.</a:t>
            </a:r>
          </a:p>
        </p:txBody>
      </p:sp>
      <p:pic>
        <p:nvPicPr>
          <p:cNvPr id="4" name="Picture 3"/>
          <p:cNvPicPr>
            <a:picLocks noChangeAspect="1"/>
          </p:cNvPicPr>
          <p:nvPr/>
        </p:nvPicPr>
        <p:blipFill>
          <a:blip r:embed="rId2"/>
          <a:stretch>
            <a:fillRect/>
          </a:stretch>
        </p:blipFill>
        <p:spPr>
          <a:xfrm>
            <a:off x="2803690" y="3472070"/>
            <a:ext cx="8420901" cy="3333758"/>
          </a:xfrm>
          <a:prstGeom prst="rect">
            <a:avLst/>
          </a:prstGeom>
        </p:spPr>
      </p:pic>
      <p:sp>
        <p:nvSpPr>
          <p:cNvPr id="5" name="Rectangle 4"/>
          <p:cNvSpPr/>
          <p:nvPr/>
        </p:nvSpPr>
        <p:spPr>
          <a:xfrm>
            <a:off x="955106" y="4529795"/>
            <a:ext cx="1986878" cy="1200329"/>
          </a:xfrm>
          <a:prstGeom prst="rect">
            <a:avLst/>
          </a:prstGeom>
        </p:spPr>
        <p:txBody>
          <a:bodyPr wrap="square">
            <a:spAutoFit/>
          </a:bodyPr>
          <a:lstStyle/>
          <a:p>
            <a:r>
              <a:rPr lang="en-US" dirty="0"/>
              <a:t>Figure 9.2 Quantum size versus number of context </a:t>
            </a:r>
            <a:r>
              <a:rPr lang="en-US" dirty="0" smtClean="0"/>
              <a:t>switches</a:t>
            </a:r>
            <a:endParaRPr lang="en-US" dirty="0"/>
          </a:p>
        </p:txBody>
      </p:sp>
    </p:spTree>
    <p:extLst>
      <p:ext uri="{BB962C8B-B14F-4D97-AF65-F5344CB8AC3E}">
        <p14:creationId xmlns:p14="http://schemas.microsoft.com/office/powerpoint/2010/main" val="3473682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sp>
        <p:nvSpPr>
          <p:cNvPr id="3" name="Content Placeholder 2"/>
          <p:cNvSpPr>
            <a:spLocks noGrp="1"/>
          </p:cNvSpPr>
          <p:nvPr>
            <p:ph idx="1"/>
          </p:nvPr>
        </p:nvSpPr>
        <p:spPr>
          <a:xfrm>
            <a:off x="838200" y="1113183"/>
            <a:ext cx="10515600" cy="5353878"/>
          </a:xfrm>
        </p:spPr>
        <p:txBody>
          <a:bodyPr>
            <a:noAutofit/>
          </a:bodyPr>
          <a:lstStyle/>
          <a:p>
            <a:r>
              <a:rPr lang="en-US" sz="2200" dirty="0"/>
              <a:t>The turnaround time of a process under round robin is also depends on the size of the time quantum. </a:t>
            </a:r>
            <a:endParaRPr lang="en-US" sz="2200" dirty="0" smtClean="0"/>
          </a:p>
          <a:p>
            <a:r>
              <a:rPr lang="en-US" sz="2200" dirty="0" smtClean="0"/>
              <a:t>In </a:t>
            </a:r>
            <a:r>
              <a:rPr lang="en-US" sz="2200" dirty="0"/>
              <a:t>Figure </a:t>
            </a:r>
            <a:r>
              <a:rPr lang="en-US" sz="2200" dirty="0" smtClean="0"/>
              <a:t>9.3 </a:t>
            </a:r>
            <a:r>
              <a:rPr lang="en-US" sz="2200" dirty="0"/>
              <a:t>we show a workload of four processes P1, P2, P3, and P4 with their next CPU bursts as 6, 3, 1, and 7 time units</a:t>
            </a:r>
            <a:r>
              <a:rPr lang="en-US" sz="2200" dirty="0" smtClean="0"/>
              <a:t>.</a:t>
            </a:r>
          </a:p>
          <a:p>
            <a:r>
              <a:rPr lang="en-US" sz="2200" dirty="0" smtClean="0"/>
              <a:t>The </a:t>
            </a:r>
            <a:r>
              <a:rPr lang="en-US" sz="2200" dirty="0"/>
              <a:t>graph in the figure shows that best (smallest) turnaround time is achieved when quantum size is 6 or greater. </a:t>
            </a:r>
            <a:endParaRPr lang="en-US" sz="2200" dirty="0" smtClean="0"/>
          </a:p>
          <a:p>
            <a:r>
              <a:rPr lang="en-US" sz="2200" dirty="0" smtClean="0"/>
              <a:t>Note </a:t>
            </a:r>
            <a:r>
              <a:rPr lang="en-US" sz="2200" dirty="0"/>
              <a:t>that most of the given processes finish their next CPU bursts with quantum of 6 or greater. </a:t>
            </a:r>
            <a:endParaRPr lang="en-US" sz="2200" dirty="0" smtClean="0"/>
          </a:p>
          <a:p>
            <a:r>
              <a:rPr lang="en-US" sz="2200" dirty="0" smtClean="0"/>
              <a:t>We </a:t>
            </a:r>
            <a:r>
              <a:rPr lang="en-US" sz="2200" dirty="0"/>
              <a:t>can make a general statement that the round-robin algorithm gives smallest average turnaround time when quantum value is chosen such that most of the processes finish their next CPU bursts within the </a:t>
            </a:r>
            <a:r>
              <a:rPr lang="en-US" sz="2200" dirty="0" smtClean="0"/>
              <a:t>quantum.</a:t>
            </a:r>
            <a:endParaRPr lang="en-US" sz="2200" dirty="0"/>
          </a:p>
        </p:txBody>
      </p:sp>
    </p:spTree>
    <p:extLst>
      <p:ext uri="{BB962C8B-B14F-4D97-AF65-F5344CB8AC3E}">
        <p14:creationId xmlns:p14="http://schemas.microsoft.com/office/powerpoint/2010/main" val="520060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023"/>
          </a:xfrm>
        </p:spPr>
        <p:txBody>
          <a:bodyPr>
            <a:normAutofit fontScale="90000"/>
          </a:bodyPr>
          <a:lstStyle/>
          <a:p>
            <a:r>
              <a:rPr lang="en-US" dirty="0" smtClean="0">
                <a:solidFill>
                  <a:srgbClr val="FF0000"/>
                </a:solidFill>
              </a:rPr>
              <a:t>Round-Robin Scheduling (Continue..)</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3574774" y="1005439"/>
            <a:ext cx="7779026" cy="5726665"/>
          </a:xfrm>
          <a:prstGeom prst="rect">
            <a:avLst/>
          </a:prstGeom>
        </p:spPr>
      </p:pic>
      <p:sp>
        <p:nvSpPr>
          <p:cNvPr id="7" name="Rectangle 6"/>
          <p:cNvSpPr/>
          <p:nvPr/>
        </p:nvSpPr>
        <p:spPr>
          <a:xfrm>
            <a:off x="838200" y="2966039"/>
            <a:ext cx="1986878" cy="1200329"/>
          </a:xfrm>
          <a:prstGeom prst="rect">
            <a:avLst/>
          </a:prstGeom>
        </p:spPr>
        <p:txBody>
          <a:bodyPr wrap="square">
            <a:spAutoFit/>
          </a:bodyPr>
          <a:lstStyle/>
          <a:p>
            <a:r>
              <a:rPr lang="en-US" dirty="0"/>
              <a:t>Figure </a:t>
            </a:r>
            <a:r>
              <a:rPr lang="en-US" dirty="0" smtClean="0"/>
              <a:t>9.3 </a:t>
            </a:r>
            <a:r>
              <a:rPr lang="en-US" dirty="0"/>
              <a:t>Turnaround time versus quantum </a:t>
            </a:r>
            <a:r>
              <a:rPr lang="en-US" dirty="0" smtClean="0"/>
              <a:t>size</a:t>
            </a:r>
            <a:endParaRPr lang="en-US" dirty="0"/>
          </a:p>
        </p:txBody>
      </p:sp>
    </p:spTree>
    <p:extLst>
      <p:ext uri="{BB962C8B-B14F-4D97-AF65-F5344CB8AC3E}">
        <p14:creationId xmlns:p14="http://schemas.microsoft.com/office/powerpoint/2010/main" val="1751795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2159</Words>
  <Application>Microsoft Office PowerPoint</Application>
  <PresentationFormat>Widescreen</PresentationFormat>
  <Paragraphs>643</Paragraphs>
  <Slides>25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Nunito</vt:lpstr>
      <vt:lpstr>TimesNewRoman</vt:lpstr>
      <vt:lpstr>Office Theme</vt:lpstr>
      <vt:lpstr>Operating Systems Lecture - 9</vt:lpstr>
      <vt:lpstr>Summary</vt:lpstr>
      <vt:lpstr>Why is SJF optimal?</vt:lpstr>
      <vt:lpstr>Why is SJF optimal? (continue..)</vt:lpstr>
      <vt:lpstr>Round-Robin Scheduling</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Round-Robin Scheduling (Continue..)</vt:lpstr>
      <vt:lpstr>Multilevel Queue Scheduling</vt:lpstr>
      <vt:lpstr>Multilevel Queue Scheduling</vt:lpstr>
      <vt:lpstr>Multilevel Queue Scheduling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Lecture - 7</dc:title>
  <dc:creator>bambi</dc:creator>
  <cp:lastModifiedBy>bambi</cp:lastModifiedBy>
  <cp:revision>86</cp:revision>
  <dcterms:created xsi:type="dcterms:W3CDTF">2024-03-31T06:39:03Z</dcterms:created>
  <dcterms:modified xsi:type="dcterms:W3CDTF">2024-04-12T07:25:24Z</dcterms:modified>
</cp:coreProperties>
</file>