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7FC45-DD5F-4012-A40F-E4698C0CDCA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</dgm:pt>
    <dgm:pt modelId="{EBBE176A-3ADC-4960-A7FF-9B411F889E64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Inner Circle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138D9CDB-CD3A-4DDE-A3CD-8F119B5BD2A3}" type="parTrans" cxnId="{4D6D0544-ED30-4946-BE85-69839A4326C5}">
      <dgm:prSet/>
      <dgm:spPr/>
    </dgm:pt>
    <dgm:pt modelId="{5CA0B2C5-6E6C-40FC-B3FB-5DB86DDD3ECE}" type="sibTrans" cxnId="{4D6D0544-ED30-4946-BE85-69839A4326C5}">
      <dgm:prSet/>
      <dgm:spPr/>
    </dgm:pt>
    <dgm:pt modelId="{52F5519A-B040-44EC-BB5E-F9425CF1A08E}">
      <dgm:prSet/>
      <dgm:spPr/>
      <dgm:t>
        <a:bodyPr/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Outer Circle</a:t>
          </a:r>
          <a:endParaRPr kumimoji="0" lang="en-US" alt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ADA2B046-AF16-434D-9201-6EECDE1888C3}" type="parTrans" cxnId="{AB7E1E60-2629-449A-AC5B-B63DA3D353BD}">
      <dgm:prSet/>
      <dgm:spPr/>
    </dgm:pt>
    <dgm:pt modelId="{FA12ADAA-9616-448D-B283-05D0EEA3B87B}" type="sibTrans" cxnId="{AB7E1E60-2629-449A-AC5B-B63DA3D353BD}">
      <dgm:prSet/>
      <dgm:spPr/>
    </dgm:pt>
    <dgm:pt modelId="{6A26EFAF-5EE2-4567-92BA-0F2712B530DB}" type="pres">
      <dgm:prSet presAssocID="{8967FC45-DD5F-4012-A40F-E4698C0CDCA2}" presName="composite" presStyleCnt="0">
        <dgm:presLayoutVars>
          <dgm:chMax val="5"/>
          <dgm:dir/>
          <dgm:resizeHandles val="exact"/>
        </dgm:presLayoutVars>
      </dgm:prSet>
      <dgm:spPr/>
    </dgm:pt>
    <dgm:pt modelId="{36A5542A-F94C-4E1B-A08D-A8CBCEF8C96A}" type="pres">
      <dgm:prSet presAssocID="{EBBE176A-3ADC-4960-A7FF-9B411F889E64}" presName="circle1" presStyleLbl="lnNode1" presStyleIdx="0" presStyleCnt="2"/>
      <dgm:spPr/>
    </dgm:pt>
    <dgm:pt modelId="{EF6CD581-71E7-4318-BB4A-622D73D471C1}" type="pres">
      <dgm:prSet presAssocID="{EBBE176A-3ADC-4960-A7FF-9B411F889E64}" presName="text1" presStyleLbl="revTx" presStyleIdx="0" presStyleCnt="2">
        <dgm:presLayoutVars>
          <dgm:bulletEnabled val="1"/>
        </dgm:presLayoutVars>
      </dgm:prSet>
      <dgm:spPr/>
    </dgm:pt>
    <dgm:pt modelId="{CFCCB8CD-5399-46F4-96C0-E24B82B9F1FD}" type="pres">
      <dgm:prSet presAssocID="{EBBE176A-3ADC-4960-A7FF-9B411F889E64}" presName="line1" presStyleLbl="callout" presStyleIdx="0" presStyleCnt="4"/>
      <dgm:spPr/>
    </dgm:pt>
    <dgm:pt modelId="{48AAB711-6C81-46F2-A398-73C6B8EF72AF}" type="pres">
      <dgm:prSet presAssocID="{EBBE176A-3ADC-4960-A7FF-9B411F889E64}" presName="d1" presStyleLbl="callout" presStyleIdx="1" presStyleCnt="4"/>
      <dgm:spPr/>
    </dgm:pt>
    <dgm:pt modelId="{12E553CC-27FF-40ED-B758-BBB515BE9566}" type="pres">
      <dgm:prSet presAssocID="{52F5519A-B040-44EC-BB5E-F9425CF1A08E}" presName="circle2" presStyleLbl="lnNode1" presStyleIdx="1" presStyleCnt="2"/>
      <dgm:spPr/>
    </dgm:pt>
    <dgm:pt modelId="{BB5D998B-3123-47F1-9642-1D88A4A93CE9}" type="pres">
      <dgm:prSet presAssocID="{52F5519A-B040-44EC-BB5E-F9425CF1A08E}" presName="text2" presStyleLbl="revTx" presStyleIdx="1" presStyleCnt="2">
        <dgm:presLayoutVars>
          <dgm:bulletEnabled val="1"/>
        </dgm:presLayoutVars>
      </dgm:prSet>
      <dgm:spPr/>
    </dgm:pt>
    <dgm:pt modelId="{98CE9ADE-AB76-4205-B777-86B792936E59}" type="pres">
      <dgm:prSet presAssocID="{52F5519A-B040-44EC-BB5E-F9425CF1A08E}" presName="line2" presStyleLbl="callout" presStyleIdx="2" presStyleCnt="4"/>
      <dgm:spPr/>
    </dgm:pt>
    <dgm:pt modelId="{7D4D4A48-0CBF-4BFA-A208-C0A7CA2CEE66}" type="pres">
      <dgm:prSet presAssocID="{52F5519A-B040-44EC-BB5E-F9425CF1A08E}" presName="d2" presStyleLbl="callout" presStyleIdx="3" presStyleCnt="4"/>
      <dgm:spPr/>
    </dgm:pt>
  </dgm:ptLst>
  <dgm:cxnLst>
    <dgm:cxn modelId="{FD4CE807-E561-4038-8039-D036DD3629E8}" type="presOf" srcId="{52F5519A-B040-44EC-BB5E-F9425CF1A08E}" destId="{BB5D998B-3123-47F1-9642-1D88A4A93CE9}" srcOrd="0" destOrd="0" presId="urn:microsoft.com/office/officeart/2005/8/layout/target1"/>
    <dgm:cxn modelId="{97980C96-699D-4C54-BE35-481C7B1A5B92}" type="presOf" srcId="{EBBE176A-3ADC-4960-A7FF-9B411F889E64}" destId="{EF6CD581-71E7-4318-BB4A-622D73D471C1}" srcOrd="0" destOrd="0" presId="urn:microsoft.com/office/officeart/2005/8/layout/target1"/>
    <dgm:cxn modelId="{BC18199D-831E-4C0D-89CA-00443B24A6F6}" type="presOf" srcId="{8967FC45-DD5F-4012-A40F-E4698C0CDCA2}" destId="{6A26EFAF-5EE2-4567-92BA-0F2712B530DB}" srcOrd="0" destOrd="0" presId="urn:microsoft.com/office/officeart/2005/8/layout/target1"/>
    <dgm:cxn modelId="{4D6D0544-ED30-4946-BE85-69839A4326C5}" srcId="{8967FC45-DD5F-4012-A40F-E4698C0CDCA2}" destId="{EBBE176A-3ADC-4960-A7FF-9B411F889E64}" srcOrd="0" destOrd="0" parTransId="{138D9CDB-CD3A-4DDE-A3CD-8F119B5BD2A3}" sibTransId="{5CA0B2C5-6E6C-40FC-B3FB-5DB86DDD3ECE}"/>
    <dgm:cxn modelId="{AB7E1E60-2629-449A-AC5B-B63DA3D353BD}" srcId="{8967FC45-DD5F-4012-A40F-E4698C0CDCA2}" destId="{52F5519A-B040-44EC-BB5E-F9425CF1A08E}" srcOrd="1" destOrd="0" parTransId="{ADA2B046-AF16-434D-9201-6EECDE1888C3}" sibTransId="{FA12ADAA-9616-448D-B283-05D0EEA3B87B}"/>
    <dgm:cxn modelId="{EC5834C8-9EC7-49AD-9980-CDD24EB90C62}" type="presParOf" srcId="{6A26EFAF-5EE2-4567-92BA-0F2712B530DB}" destId="{36A5542A-F94C-4E1B-A08D-A8CBCEF8C96A}" srcOrd="0" destOrd="0" presId="urn:microsoft.com/office/officeart/2005/8/layout/target1"/>
    <dgm:cxn modelId="{F8845427-C608-42B1-B8D8-B64EC1E0D510}" type="presParOf" srcId="{6A26EFAF-5EE2-4567-92BA-0F2712B530DB}" destId="{EF6CD581-71E7-4318-BB4A-622D73D471C1}" srcOrd="1" destOrd="0" presId="urn:microsoft.com/office/officeart/2005/8/layout/target1"/>
    <dgm:cxn modelId="{AFC3669A-F389-4B27-B933-42FB3F8109A5}" type="presParOf" srcId="{6A26EFAF-5EE2-4567-92BA-0F2712B530DB}" destId="{CFCCB8CD-5399-46F4-96C0-E24B82B9F1FD}" srcOrd="2" destOrd="0" presId="urn:microsoft.com/office/officeart/2005/8/layout/target1"/>
    <dgm:cxn modelId="{F061696B-367F-4D4E-B8FE-AC82F956B708}" type="presParOf" srcId="{6A26EFAF-5EE2-4567-92BA-0F2712B530DB}" destId="{48AAB711-6C81-46F2-A398-73C6B8EF72AF}" srcOrd="3" destOrd="0" presId="urn:microsoft.com/office/officeart/2005/8/layout/target1"/>
    <dgm:cxn modelId="{883ED2B9-B6BC-488D-A095-BA8764C4F9ED}" type="presParOf" srcId="{6A26EFAF-5EE2-4567-92BA-0F2712B530DB}" destId="{12E553CC-27FF-40ED-B758-BBB515BE9566}" srcOrd="4" destOrd="0" presId="urn:microsoft.com/office/officeart/2005/8/layout/target1"/>
    <dgm:cxn modelId="{BBAE1C27-D514-47D5-9F35-F65276ECAFD0}" type="presParOf" srcId="{6A26EFAF-5EE2-4567-92BA-0F2712B530DB}" destId="{BB5D998B-3123-47F1-9642-1D88A4A93CE9}" srcOrd="5" destOrd="0" presId="urn:microsoft.com/office/officeart/2005/8/layout/target1"/>
    <dgm:cxn modelId="{B3C6A7A8-16BF-4955-BD5B-43924D5327D0}" type="presParOf" srcId="{6A26EFAF-5EE2-4567-92BA-0F2712B530DB}" destId="{98CE9ADE-AB76-4205-B777-86B792936E59}" srcOrd="6" destOrd="0" presId="urn:microsoft.com/office/officeart/2005/8/layout/target1"/>
    <dgm:cxn modelId="{7FF45F34-0D5E-4C7A-BCB7-E6E2200A901B}" type="presParOf" srcId="{6A26EFAF-5EE2-4567-92BA-0F2712B530DB}" destId="{7D4D4A48-0CBF-4BFA-A208-C0A7CA2CEE66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553CC-27FF-40ED-B758-BBB515BE9566}">
      <dsp:nvSpPr>
        <dsp:cNvPr id="0" name=""/>
        <dsp:cNvSpPr/>
      </dsp:nvSpPr>
      <dsp:spPr>
        <a:xfrm>
          <a:off x="0" y="1455260"/>
          <a:ext cx="2423160" cy="2423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5542A-F94C-4E1B-A08D-A8CBCEF8C96A}">
      <dsp:nvSpPr>
        <dsp:cNvPr id="0" name=""/>
        <dsp:cNvSpPr/>
      </dsp:nvSpPr>
      <dsp:spPr>
        <a:xfrm>
          <a:off x="807720" y="2262981"/>
          <a:ext cx="807720" cy="8077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CD581-71E7-4318-BB4A-622D73D471C1}">
      <dsp:nvSpPr>
        <dsp:cNvPr id="0" name=""/>
        <dsp:cNvSpPr/>
      </dsp:nvSpPr>
      <dsp:spPr>
        <a:xfrm>
          <a:off x="2827020" y="647540"/>
          <a:ext cx="1211580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36830" bIns="3683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Inner Circle</a:t>
          </a:r>
          <a:endParaRPr kumimoji="0" lang="en-US" altLang="en-US" sz="2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827020" y="647540"/>
        <a:ext cx="1211580" cy="1009650"/>
      </dsp:txXfrm>
    </dsp:sp>
    <dsp:sp modelId="{CFCCB8CD-5399-46F4-96C0-E24B82B9F1FD}">
      <dsp:nvSpPr>
        <dsp:cNvPr id="0" name=""/>
        <dsp:cNvSpPr/>
      </dsp:nvSpPr>
      <dsp:spPr>
        <a:xfrm>
          <a:off x="2524125" y="1152365"/>
          <a:ext cx="302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B711-6C81-46F2-A398-73C6B8EF72AF}">
      <dsp:nvSpPr>
        <dsp:cNvPr id="0" name=""/>
        <dsp:cNvSpPr/>
      </dsp:nvSpPr>
      <dsp:spPr>
        <a:xfrm rot="5400000">
          <a:off x="1109706" y="1253431"/>
          <a:ext cx="1515282" cy="131153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D998B-3123-47F1-9642-1D88A4A93CE9}">
      <dsp:nvSpPr>
        <dsp:cNvPr id="0" name=""/>
        <dsp:cNvSpPr/>
      </dsp:nvSpPr>
      <dsp:spPr>
        <a:xfrm>
          <a:off x="2827020" y="1657190"/>
          <a:ext cx="1211580" cy="1009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36830" bIns="36830" numCol="1" spcCol="1270" anchor="ctr" anchorCtr="0">
          <a:noAutofit/>
        </a:bodyPr>
        <a:lstStyle/>
        <a:p>
          <a:pPr marL="0" marR="0" lvl="0" indent="0" algn="l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2900" b="0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Outer Circle</a:t>
          </a:r>
          <a:endParaRPr kumimoji="0" lang="en-US" altLang="en-US" sz="2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827020" y="1657190"/>
        <a:ext cx="1211580" cy="1009650"/>
      </dsp:txXfrm>
    </dsp:sp>
    <dsp:sp modelId="{98CE9ADE-AB76-4205-B777-86B792936E59}">
      <dsp:nvSpPr>
        <dsp:cNvPr id="0" name=""/>
        <dsp:cNvSpPr/>
      </dsp:nvSpPr>
      <dsp:spPr>
        <a:xfrm>
          <a:off x="2524125" y="2162016"/>
          <a:ext cx="3028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D4A48-0CBF-4BFA-A208-C0A7CA2CEE66}">
      <dsp:nvSpPr>
        <dsp:cNvPr id="0" name=""/>
        <dsp:cNvSpPr/>
      </dsp:nvSpPr>
      <dsp:spPr>
        <a:xfrm rot="5400000">
          <a:off x="1626263" y="2327315"/>
          <a:ext cx="1060697" cy="7330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4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83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2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3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FB078F-D95F-437B-A210-54A50897DC6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F9E0-9CAC-4607-86ED-E69C0AE3C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Programming Toolkit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 Decisions</a:t>
            </a:r>
          </a:p>
          <a:p>
            <a:r>
              <a:rPr lang="en-US" altLang="en-US" b="1" dirty="0"/>
              <a:t> Loops</a:t>
            </a:r>
          </a:p>
          <a:p>
            <a:r>
              <a:rPr lang="en-US" altLang="en-US" b="1" dirty="0"/>
              <a:t> Sequences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712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533401"/>
            <a:ext cx="7543800" cy="1431925"/>
          </a:xfrm>
        </p:spPr>
        <p:txBody>
          <a:bodyPr/>
          <a:lstStyle/>
          <a:p>
            <a:pPr algn="ctr"/>
            <a:r>
              <a:rPr lang="en-US" altLang="en-US" sz="6600"/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f</a:t>
            </a:r>
            <a:r>
              <a:rPr lang="en-US" altLang="en-US" i="1"/>
              <a:t>unction-name</a:t>
            </a:r>
            <a:r>
              <a:rPr lang="en-US" altLang="en-US"/>
              <a:t> ( int , int , double ) 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void main ( 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2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667000"/>
            <a:ext cx="7543800" cy="251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f</a:t>
            </a:r>
            <a:r>
              <a:rPr lang="en-US" altLang="en-US" i="1"/>
              <a:t>unction-name</a:t>
            </a:r>
            <a:r>
              <a:rPr lang="en-US" altLang="en-US"/>
              <a:t> ( int i , double j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286000" y="739776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800" b="1">
                <a:solidFill>
                  <a:schemeClr val="tx2"/>
                </a:solidFill>
              </a:rPr>
              <a:t>Definition of Function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25249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600" y="2751138"/>
            <a:ext cx="4749800" cy="8302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square ( int ) ;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0" y="609601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800" b="1">
                <a:solidFill>
                  <a:schemeClr val="tx2"/>
                </a:solidFill>
              </a:rPr>
              <a:t>Return Type of Function</a:t>
            </a:r>
            <a:endParaRPr lang="en-US" altLang="en-US" sz="2400" b="1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590800" y="4267200"/>
            <a:ext cx="64008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square ( int i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return ( i * i )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743201" y="2200276"/>
            <a:ext cx="2454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>
                <a:latin typeface="Arial" panose="020B0604020202020204" pitchFamily="34" charset="0"/>
              </a:rPr>
              <a:t>Declaration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727326" y="3571876"/>
            <a:ext cx="2454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b="1">
                <a:latin typeface="Arial" panose="020B0604020202020204" pitchFamily="34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69362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2900" y="3021014"/>
            <a:ext cx="4610100" cy="20780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400"/>
              <a:t>int x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400"/>
              <a:t>x = square ( i ) ;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33600" y="685801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6000" b="1">
                <a:solidFill>
                  <a:schemeClr val="tx2"/>
                </a:solidFill>
              </a:rPr>
              <a:t>Function Call</a:t>
            </a:r>
            <a:endParaRPr lang="en-US" altLang="en-US" sz="3200" b="1"/>
          </a:p>
        </p:txBody>
      </p:sp>
    </p:spTree>
    <p:extLst>
      <p:ext uri="{BB962C8B-B14F-4D97-AF65-F5344CB8AC3E}">
        <p14:creationId xmlns:p14="http://schemas.microsoft.com/office/powerpoint/2010/main" val="19269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332038"/>
            <a:ext cx="8229600" cy="43735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double raiseToPow ( double x , int power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double result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int i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result = 1.0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for ( i = 1 ; i &lt;= power ; i ++ ) // braces first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result * = x ; 	// result  = result  *x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return ( result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  <a:endParaRPr lang="en-US" altLang="en-US" sz="2400">
              <a:solidFill>
                <a:srgbClr val="FF505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0" y="533401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3600" b="1">
                <a:solidFill>
                  <a:schemeClr val="tx2"/>
                </a:solidFill>
              </a:rPr>
              <a:t>Example: Function to calculate integer power ( X</a:t>
            </a:r>
            <a:r>
              <a:rPr lang="en-US" altLang="en-US" sz="3600" b="1" baseline="30000">
                <a:solidFill>
                  <a:schemeClr val="tx2"/>
                </a:solidFill>
              </a:rPr>
              <a:t>n</a:t>
            </a:r>
            <a:r>
              <a:rPr lang="en-US" altLang="en-US" sz="3600" b="1">
                <a:solidFill>
                  <a:schemeClr val="tx2"/>
                </a:solidFill>
              </a:rPr>
              <a:t> )</a:t>
            </a:r>
            <a:endParaRPr lang="en-US" altLang="en-US" sz="1600" b="1"/>
          </a:p>
        </p:txBody>
      </p:sp>
    </p:spTree>
    <p:extLst>
      <p:ext uri="{BB962C8B-B14F-4D97-AF65-F5344CB8AC3E}">
        <p14:creationId xmlns:p14="http://schemas.microsoft.com/office/powerpoint/2010/main" val="26980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590800"/>
            <a:ext cx="8610600" cy="3505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include &lt; iostream.h 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void main (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{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double x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int i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cout &lt;&lt; “ Please enter the number “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cin &gt;&gt; x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cout &lt;&lt; “ Please enter the integer power that you want this number raised to “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cin &gt;&gt; i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cout &lt;&lt; x &lt;&lt; “ raise to power  “ &lt;&lt; i &lt;&lt; “is equal to “ &lt;&lt; raiseToPow ( x , i ) 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/>
              <a:t>		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57400" y="533401"/>
            <a:ext cx="8458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000" b="1">
                <a:solidFill>
                  <a:schemeClr val="tx2"/>
                </a:solidFill>
              </a:rPr>
              <a:t>Code to Call the raisetopow Function</a:t>
            </a:r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26656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895600"/>
            <a:ext cx="7543800" cy="1600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7200" b="1"/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30083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2133600"/>
            <a:ext cx="49530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400" b="1"/>
              <a:t>Calling function</a:t>
            </a:r>
            <a:endParaRPr lang="en-US" altLang="en-US" sz="4400" b="1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4400" b="1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4400" b="1">
                <a:sym typeface="Wingdings" panose="05000000000000000000" pitchFamily="2" charset="2"/>
              </a:rPr>
              <a:t>Called function</a:t>
            </a:r>
            <a:endParaRPr lang="en-US" altLang="en-US" sz="4400" b="1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6829426" y="2743200"/>
            <a:ext cx="485775" cy="1219200"/>
          </a:xfrm>
          <a:prstGeom prst="down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467226" y="2819400"/>
            <a:ext cx="485775" cy="1066800"/>
          </a:xfrm>
          <a:prstGeom prst="upArrow">
            <a:avLst>
              <a:gd name="adj1" fmla="val 50000"/>
              <a:gd name="adj2" fmla="val 54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47701"/>
            <a:ext cx="7543800" cy="1431925"/>
          </a:xfrm>
        </p:spPr>
        <p:txBody>
          <a:bodyPr/>
          <a:lstStyle/>
          <a:p>
            <a:pPr algn="ctr"/>
            <a:r>
              <a:rPr lang="en-US" altLang="en-US" sz="5400"/>
              <a:t>Area of the Ring</a:t>
            </a:r>
          </a:p>
        </p:txBody>
      </p:sp>
      <p:grpSp>
        <p:nvGrpSpPr>
          <p:cNvPr id="2" name="Content Placeholder 28674"/>
          <p:cNvGrpSpPr>
            <a:grpSpLocks noChangeAspect="1"/>
          </p:cNvGrpSpPr>
          <p:nvPr/>
        </p:nvGrpSpPr>
        <p:grpSpPr bwMode="auto">
          <a:xfrm>
            <a:off x="4191000" y="1646238"/>
            <a:ext cx="4038600" cy="4525962"/>
            <a:chOff x="1680" y="1037"/>
            <a:chExt cx="2544" cy="2851"/>
          </a:xfrm>
        </p:grpSpPr>
        <p:graphicFrame>
          <p:nvGraphicFramePr>
            <p:cNvPr id="5" name="Diagram 4"/>
            <p:cNvGraphicFramePr/>
            <p:nvPr/>
          </p:nvGraphicFramePr>
          <p:xfrm>
            <a:off x="1680" y="1037"/>
            <a:ext cx="2544" cy="285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 Box 8"/>
            <p:cNvSpPr txBox="1">
              <a:spLocks noChangeArrowheads="1"/>
            </p:cNvSpPr>
            <p:nvPr/>
          </p:nvSpPr>
          <p:spPr bwMode="auto">
            <a:xfrm>
              <a:off x="1916" y="3207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____</a:t>
              </a:r>
            </a:p>
          </p:txBody>
        </p:sp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2688" y="3040"/>
              <a:ext cx="720" cy="672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Area of Inner Circle</a:t>
              </a:r>
            </a:p>
          </p:txBody>
        </p:sp>
      </p:grp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2743200" y="4724400"/>
            <a:ext cx="1524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Area of Outer Circle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7696200" y="5194301"/>
            <a:ext cx="215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=   Area of the Ring</a:t>
            </a:r>
          </a:p>
        </p:txBody>
      </p:sp>
    </p:spTree>
    <p:extLst>
      <p:ext uri="{BB962C8B-B14F-4D97-AF65-F5344CB8AC3E}">
        <p14:creationId xmlns:p14="http://schemas.microsoft.com/office/powerpoint/2010/main" val="10444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2209800"/>
            <a:ext cx="7086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double circleArea ( double radius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return ( 3.1415926 * radius * radius )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120900" y="495301"/>
            <a:ext cx="8458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000" b="1">
                <a:solidFill>
                  <a:schemeClr val="tx2"/>
                </a:solidFill>
                <a:latin typeface="Arial" panose="020B0604020202020204" pitchFamily="34" charset="0"/>
              </a:rPr>
              <a:t>Example: Function to calculate the area of a circle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1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0" y="457201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5400" dirty="0"/>
              <a:t>Laboratory Stool</a:t>
            </a:r>
            <a:endParaRPr lang="en-US" altLang="en-US" sz="5400" dirty="0"/>
          </a:p>
        </p:txBody>
      </p:sp>
      <p:sp>
        <p:nvSpPr>
          <p:cNvPr id="5" name="Film"/>
          <p:cNvSpPr>
            <a:spLocks noEditPoints="1" noChangeArrowheads="1"/>
          </p:cNvSpPr>
          <p:nvPr/>
        </p:nvSpPr>
        <p:spPr bwMode="auto">
          <a:xfrm>
            <a:off x="5088834" y="2630557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ilm"/>
          <p:cNvSpPr>
            <a:spLocks noEditPoints="1" noChangeArrowheads="1"/>
          </p:cNvSpPr>
          <p:nvPr/>
        </p:nvSpPr>
        <p:spPr bwMode="auto">
          <a:xfrm>
            <a:off x="6079434" y="2935357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ilm"/>
          <p:cNvSpPr>
            <a:spLocks noEditPoints="1" noChangeArrowheads="1"/>
          </p:cNvSpPr>
          <p:nvPr/>
        </p:nvSpPr>
        <p:spPr bwMode="auto">
          <a:xfrm>
            <a:off x="7222434" y="2554357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loorlamp"/>
          <p:cNvSpPr>
            <a:spLocks noEditPoints="1" noChangeArrowheads="1"/>
          </p:cNvSpPr>
          <p:nvPr/>
        </p:nvSpPr>
        <p:spPr bwMode="auto">
          <a:xfrm>
            <a:off x="5012634" y="2097157"/>
            <a:ext cx="2357438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133600"/>
            <a:ext cx="79248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main 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1800"/>
              <a:t>ringArea = ( 3.1415926 * rad1 * rad1 ) – ( 3.1415926 * rad2 * rad2 ) 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09800" y="511176"/>
            <a:ext cx="8458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4000" b="1">
                <a:solidFill>
                  <a:schemeClr val="tx2"/>
                </a:solidFill>
                <a:latin typeface="Arial" panose="020B0604020202020204" pitchFamily="34" charset="0"/>
              </a:rPr>
              <a:t>Calculating ringArea without using  Function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25476"/>
            <a:ext cx="7543800" cy="1431925"/>
          </a:xfrm>
        </p:spPr>
        <p:txBody>
          <a:bodyPr/>
          <a:lstStyle/>
          <a:p>
            <a:pPr algn="ctr"/>
            <a:r>
              <a:rPr lang="en-US" altLang="en-US" sz="7200"/>
              <a:t>Exercises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438400"/>
            <a:ext cx="7543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Modify the </a:t>
            </a:r>
            <a:r>
              <a:rPr lang="en-US" altLang="en-US" b="1" i="1" u="sng"/>
              <a:t>raise to power</a:t>
            </a:r>
            <a:r>
              <a:rPr lang="en-US" altLang="en-US"/>
              <a:t> function so that it can handle negative power of x, zero and positive power of x.</a:t>
            </a:r>
          </a:p>
          <a:p>
            <a:pPr marL="609600" indent="-609600">
              <a:buFontTx/>
              <a:buAutoNum type="arabicPeriod"/>
            </a:pPr>
            <a:endParaRPr lang="en-US" altLang="en-US"/>
          </a:p>
          <a:p>
            <a:pPr marL="609600" indent="-609600">
              <a:buFontTx/>
              <a:buAutoNum type="arabicPeriod"/>
            </a:pPr>
            <a:r>
              <a:rPr lang="en-US" altLang="en-US"/>
              <a:t>For the </a:t>
            </a:r>
            <a:r>
              <a:rPr lang="en-US" altLang="en-US" b="1" i="1" u="sng"/>
              <a:t>area of ring</a:t>
            </a:r>
            <a:r>
              <a:rPr lang="en-US" altLang="en-US"/>
              <a:t> function put in error checking mechanism. </a:t>
            </a:r>
          </a:p>
        </p:txBody>
      </p:sp>
    </p:spTree>
    <p:extLst>
      <p:ext uri="{BB962C8B-B14F-4D97-AF65-F5344CB8AC3E}">
        <p14:creationId xmlns:p14="http://schemas.microsoft.com/office/powerpoint/2010/main" val="24720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743200"/>
            <a:ext cx="8458200" cy="2971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We used functions for breaking complex problems into smaller pieces, which is a top-down structured approach.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function should be a small module, self contained and it should solve a well defined problem.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Variable names and function names should be self explanatory.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Always comment your code</a:t>
            </a:r>
          </a:p>
        </p:txBody>
      </p:sp>
      <p:sp>
        <p:nvSpPr>
          <p:cNvPr id="18436" name="Rectangle 4"/>
          <p:cNvSpPr>
            <a:spLocks noChangeArrowheads="1"/>
          </p:cNvSpPr>
          <p:nvPr>
            <p:ph type="title"/>
          </p:nvPr>
        </p:nvSpPr>
        <p:spPr>
          <a:xfrm>
            <a:off x="2895600" y="609601"/>
            <a:ext cx="7543800" cy="1431925"/>
          </a:xfrm>
          <a:noFill/>
          <a:ln/>
        </p:spPr>
        <p:txBody>
          <a:bodyPr/>
          <a:lstStyle/>
          <a:p>
            <a:pPr algn="ctr"/>
            <a:r>
              <a:rPr lang="en-US" altLang="en-US" sz="6000"/>
              <a:t>In 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10604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01676"/>
            <a:ext cx="7543800" cy="1431925"/>
          </a:xfrm>
        </p:spPr>
        <p:txBody>
          <a:bodyPr/>
          <a:lstStyle/>
          <a:p>
            <a:pPr algn="ctr"/>
            <a:r>
              <a:rPr lang="en-US" altLang="en-US" sz="3600"/>
              <a:t>Constructing a laboratory Stool</a:t>
            </a:r>
          </a:p>
        </p:txBody>
      </p:sp>
      <p:sp>
        <p:nvSpPr>
          <p:cNvPr id="22532" name="Film"/>
          <p:cNvSpPr>
            <a:spLocks noEditPoints="1" noChangeArrowheads="1"/>
          </p:cNvSpPr>
          <p:nvPr/>
        </p:nvSpPr>
        <p:spPr bwMode="auto">
          <a:xfrm>
            <a:off x="8229601" y="1905000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Film"/>
          <p:cNvSpPr>
            <a:spLocks noEditPoints="1" noChangeArrowheads="1"/>
          </p:cNvSpPr>
          <p:nvPr/>
        </p:nvSpPr>
        <p:spPr bwMode="auto">
          <a:xfrm>
            <a:off x="8839201" y="1905000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Film"/>
          <p:cNvSpPr>
            <a:spLocks noEditPoints="1" noChangeArrowheads="1"/>
          </p:cNvSpPr>
          <p:nvPr/>
        </p:nvSpPr>
        <p:spPr bwMode="auto">
          <a:xfrm>
            <a:off x="9448801" y="1905000"/>
            <a:ext cx="219075" cy="28956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4960 w 21600"/>
              <a:gd name="T17" fmla="*/ 8129 h 21600"/>
              <a:gd name="T18" fmla="*/ 17079 w 21600"/>
              <a:gd name="T19" fmla="*/ 1342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 extrusionOk="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 extrusionOk="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 extrusionOk="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 extrusionOk="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 extrusionOk="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 extrusionOk="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 extrusionOk="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 extrusionOk="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 extrusionOk="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 extrusionOk="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 extrusionOk="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 extrusionOk="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 extrusionOk="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 extrusionOk="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 extrusionOk="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 extrusionOk="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 extrusionOk="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 extrusionOk="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 extrusionOk="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 extrusionOk="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 extrusionOk="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 extrusionOk="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 extrusionOk="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 extrusionOk="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 extrusionOk="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 extrusionOk="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 extrusionOk="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 extrusionOk="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 extrusionOk="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 extrusionOk="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 extrusionOk="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 extrusionOk="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 extrusionOk="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 extrusionOk="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 extrusionOk="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floorlamp"/>
          <p:cNvSpPr>
            <a:spLocks noEditPoints="1" noChangeArrowheads="1"/>
          </p:cNvSpPr>
          <p:nvPr/>
        </p:nvSpPr>
        <p:spPr bwMode="auto">
          <a:xfrm>
            <a:off x="2747964" y="1990726"/>
            <a:ext cx="2357437" cy="90487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2990 w 21600"/>
              <a:gd name="T9" fmla="*/ 4615 h 21600"/>
              <a:gd name="T10" fmla="*/ 18622 w 21600"/>
              <a:gd name="T11" fmla="*/ 16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 extrusionOk="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69942E-6 C -0.04965 0.04856 -0.09896 0.09711 -0.13993 0.15006 C -0.18073 0.20301 -0.20833 0.26937 -0.24531 0.31723 C -0.28159 0.36509 -0.30937 0.42359 -0.36076 0.43769 C -0.41198 0.4518 -0.50503 0.42867 -0.55208 0.40162 C -0.59913 0.37457 -0.63593 0.32925 -0.64305 0.27492 C -0.65017 0.22058 -0.6026 0.10914 -0.59444 0.07607 C -0.58628 0.04301 -0.59444 0.07607 -0.59444 0.07607 " pathEditMode="relative" rAng="0" ptsTypes="aaaaaaaa">
                                      <p:cBhvr>
                                        <p:cTn id="32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17" y="2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69942E-6 C -0.0809 0.03445 -0.16163 0.06914 -0.21597 0.11839 C -0.27014 0.16763 -0.27118 0.26081 -0.32535 0.29596 C -0.37951 0.3311 -0.49167 0.32995 -0.54132 0.32995 C -0.59097 0.32995 -0.62205 0.33896 -0.62379 0.29596 C -0.62552 0.25295 -0.56667 0.11862 -0.55174 0.07191 " pathEditMode="relative" rAng="0" ptsTypes="aaaaaa">
                                      <p:cBhvr>
                                        <p:cTn id="36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85" y="16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69942E-6 C -0.07796 0.0555 -0.15573 0.11122 -0.22066 0.16278 C -0.28525 0.21434 -0.33889 0.28509 -0.38889 0.30867 C -0.43889 0.33226 -0.4882 0.32856 -0.52049 0.30451 C -0.55278 0.28047 -0.58629 0.20347 -0.58247 0.16509 C -0.57865 0.12671 -0.51546 0.09295 -0.49775 0.07399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166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57201"/>
            <a:ext cx="7543800" cy="1431925"/>
          </a:xfrm>
        </p:spPr>
        <p:txBody>
          <a:bodyPr/>
          <a:lstStyle/>
          <a:p>
            <a:pPr algn="ctr"/>
            <a:r>
              <a:rPr lang="en-US" altLang="en-US" sz="4000"/>
              <a:t>Constructing a laboratory Stool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362200"/>
            <a:ext cx="5791200" cy="4114800"/>
          </a:xfrm>
        </p:spPr>
        <p:txBody>
          <a:bodyPr/>
          <a:lstStyle/>
          <a:p>
            <a:r>
              <a:rPr lang="en-US" altLang="en-US" sz="3600" b="1"/>
              <a:t> Task: Making a stool</a:t>
            </a:r>
          </a:p>
          <a:p>
            <a:pPr lvl="1"/>
            <a:r>
              <a:rPr lang="en-US" altLang="en-US" sz="3200" b="1"/>
              <a:t> Subtask:</a:t>
            </a:r>
          </a:p>
          <a:p>
            <a:pPr lvl="2"/>
            <a:r>
              <a:rPr lang="en-US" altLang="en-US" sz="2800" b="1"/>
              <a:t> Make a seat</a:t>
            </a:r>
          </a:p>
          <a:p>
            <a:pPr lvl="2"/>
            <a:r>
              <a:rPr lang="en-US" altLang="en-US" sz="2800" b="1"/>
              <a:t> Make legs for the stool</a:t>
            </a:r>
          </a:p>
          <a:p>
            <a:pPr lvl="2"/>
            <a:r>
              <a:rPr lang="en-US" altLang="en-US" sz="2800" b="1"/>
              <a:t> Assemble them			</a:t>
            </a:r>
          </a:p>
        </p:txBody>
      </p:sp>
    </p:spTree>
    <p:extLst>
      <p:ext uri="{BB962C8B-B14F-4D97-AF65-F5344CB8AC3E}">
        <p14:creationId xmlns:p14="http://schemas.microsoft.com/office/powerpoint/2010/main" val="20760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2819400"/>
            <a:ext cx="75438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 What are functions?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 How are they defined ?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 How are they declared ?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 What values are passed to functions ?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 What values do functions return ?</a:t>
            </a:r>
          </a:p>
        </p:txBody>
      </p:sp>
      <p:sp>
        <p:nvSpPr>
          <p:cNvPr id="16388" name="Rectangle 4"/>
          <p:cNvSpPr>
            <a:spLocks noChangeArrowheads="1"/>
          </p:cNvSpPr>
          <p:nvPr>
            <p:ph type="title"/>
          </p:nvPr>
        </p:nvSpPr>
        <p:spPr>
          <a:xfrm>
            <a:off x="2590800" y="609601"/>
            <a:ext cx="7543800" cy="1431925"/>
          </a:xfrm>
          <a:noFill/>
          <a:ln/>
        </p:spPr>
        <p:txBody>
          <a:bodyPr/>
          <a:lstStyle/>
          <a:p>
            <a:pPr algn="ctr"/>
            <a:r>
              <a:rPr lang="en-US" altLang="en-US" sz="4000" dirty="0"/>
              <a:t>What we will study today …</a:t>
            </a:r>
          </a:p>
        </p:txBody>
      </p:sp>
    </p:spTree>
    <p:extLst>
      <p:ext uri="{BB962C8B-B14F-4D97-AF65-F5344CB8AC3E}">
        <p14:creationId xmlns:p14="http://schemas.microsoft.com/office/powerpoint/2010/main" val="26274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01676"/>
            <a:ext cx="7543800" cy="1431925"/>
          </a:xfrm>
        </p:spPr>
        <p:txBody>
          <a:bodyPr/>
          <a:lstStyle/>
          <a:p>
            <a:pPr algn="ctr"/>
            <a:r>
              <a:rPr lang="en-US" altLang="en-US" sz="6600"/>
              <a:t>Function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2286000"/>
            <a:ext cx="5486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Function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		Body of the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7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01676"/>
            <a:ext cx="7543800" cy="1431925"/>
          </a:xfrm>
        </p:spPr>
        <p:txBody>
          <a:bodyPr/>
          <a:lstStyle/>
          <a:p>
            <a:pPr algn="ctr"/>
            <a:r>
              <a:rPr lang="en-US" altLang="en-US" sz="6600"/>
              <a:t>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3048000"/>
            <a:ext cx="7543800" cy="18288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800" b="1"/>
              <a:t>Two types of functions: 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b="1"/>
              <a:t>Functions that return a value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 b="1"/>
              <a:t>Functions that do not return a value</a:t>
            </a:r>
          </a:p>
          <a:p>
            <a:pPr marL="609600" indent="-609600">
              <a:buFontTx/>
              <a:buAutoNum type="arabicPeriod"/>
            </a:pP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4410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048000"/>
            <a:ext cx="80772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i="1"/>
              <a:t>return-value-type  function-name( argument-list )</a:t>
            </a:r>
            <a:br>
              <a:rPr lang="en-US" altLang="en-US" sz="2400" b="1" i="1"/>
            </a:br>
            <a:r>
              <a:rPr lang="en-US" altLang="en-US" sz="2400" b="1">
                <a:latin typeface="Courier New" panose="02070309020205020404" pitchFamily="49" charset="0"/>
              </a:rPr>
              <a:t>{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 i="1"/>
              <a:t>   declarations and statements</a:t>
            </a:r>
            <a:br>
              <a:rPr lang="en-US" altLang="en-US" sz="2400" b="1" i="1"/>
            </a:br>
            <a:r>
              <a:rPr lang="en-US" altLang="en-US" sz="2400" b="1">
                <a:latin typeface="Courier New" panose="02070309020205020404" pitchFamily="49" charset="0"/>
              </a:rPr>
              <a:t>}</a:t>
            </a:r>
            <a:r>
              <a:rPr lang="en-US" altLang="en-US" sz="2400" b="1"/>
              <a:t>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66357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6600" b="1">
                <a:solidFill>
                  <a:schemeClr val="tx2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2822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09800"/>
            <a:ext cx="7924800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/>
              <a:t>return-value-type  function-name( argument--type-list) 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i="1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/>
              <a:t>main ( 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	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/>
              <a:t> </a:t>
            </a:r>
            <a:endParaRPr lang="en-US" altLang="en-US" sz="240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0" y="587376"/>
            <a:ext cx="8534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altLang="en-US" sz="5400" b="1">
                <a:solidFill>
                  <a:schemeClr val="tx2"/>
                </a:solidFill>
              </a:rPr>
              <a:t>Declaration of Function</a:t>
            </a: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157558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753</TotalTime>
  <Words>371</Words>
  <Application>Microsoft Office PowerPoint</Application>
  <PresentationFormat>Widescreen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Courier New</vt:lpstr>
      <vt:lpstr>Tahoma</vt:lpstr>
      <vt:lpstr>Wingdings</vt:lpstr>
      <vt:lpstr>Wingdings 3</vt:lpstr>
      <vt:lpstr>Ion</vt:lpstr>
      <vt:lpstr>Programming Toolkit</vt:lpstr>
      <vt:lpstr>PowerPoint Presentation</vt:lpstr>
      <vt:lpstr>Constructing a laboratory Stool</vt:lpstr>
      <vt:lpstr>Constructing a laboratory Stool</vt:lpstr>
      <vt:lpstr>What we will study today …</vt:lpstr>
      <vt:lpstr>Function</vt:lpstr>
      <vt:lpstr>Function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the Ring</vt:lpstr>
      <vt:lpstr>PowerPoint Presentation</vt:lpstr>
      <vt:lpstr>PowerPoint Presentation</vt:lpstr>
      <vt:lpstr>Exercises</vt:lpstr>
      <vt:lpstr>In 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Problem Solving</dc:title>
  <dc:creator>bambi</dc:creator>
  <cp:lastModifiedBy>Mustafa Ali</cp:lastModifiedBy>
  <cp:revision>135</cp:revision>
  <dcterms:created xsi:type="dcterms:W3CDTF">2024-10-06T13:55:03Z</dcterms:created>
  <dcterms:modified xsi:type="dcterms:W3CDTF">2024-11-25T09:28:00Z</dcterms:modified>
</cp:coreProperties>
</file>