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57" r:id="rId18"/>
    <p:sldId id="258" r:id="rId19"/>
    <p:sldId id="259" r:id="rId20"/>
    <p:sldId id="260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4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7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683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9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FB078F-D95F-437B-A210-54A50897DC6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2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Von Neumann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 Components – CPU (Registers)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Registers refer to </a:t>
            </a:r>
            <a:r>
              <a:rPr lang="en-US" sz="2800" b="1" u="sng" dirty="0" smtClean="0"/>
              <a:t>high-speed storage areas</a:t>
            </a:r>
            <a:r>
              <a:rPr lang="en-US" sz="2800" dirty="0" smtClean="0"/>
              <a:t> in the </a:t>
            </a:r>
            <a:r>
              <a:rPr lang="en-US" sz="2800" b="1" u="sng" dirty="0" smtClean="0"/>
              <a:t>CPU</a:t>
            </a:r>
          </a:p>
          <a:p>
            <a:r>
              <a:rPr lang="en-US" sz="2800" dirty="0" smtClean="0"/>
              <a:t>The data processed by the CPU are fetched from the registers.</a:t>
            </a:r>
          </a:p>
          <a:p>
            <a:r>
              <a:rPr lang="en-US" sz="2800" dirty="0" smtClean="0"/>
              <a:t>Following is the list of registers that plays a crucial role in data processing.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7462"/>
          </a:xfrm>
        </p:spPr>
        <p:txBody>
          <a:bodyPr/>
          <a:lstStyle/>
          <a:p>
            <a:r>
              <a:rPr lang="en-US" sz="3200" dirty="0" smtClean="0"/>
              <a:t>Von Neumann Architecture Components – CPU (Registers)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05839" y="1645922"/>
          <a:ext cx="10538460" cy="49787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69230">
                  <a:extLst>
                    <a:ext uri="{9D8B030D-6E8A-4147-A177-3AD203B41FA5}">
                      <a16:colId xmlns:a16="http://schemas.microsoft.com/office/drawing/2014/main" val="20164684"/>
                    </a:ext>
                  </a:extLst>
                </a:gridCol>
                <a:gridCol w="5269230">
                  <a:extLst>
                    <a:ext uri="{9D8B030D-6E8A-4147-A177-3AD203B41FA5}">
                      <a16:colId xmlns:a16="http://schemas.microsoft.com/office/drawing/2014/main" val="3313026969"/>
                    </a:ext>
                  </a:extLst>
                </a:gridCol>
              </a:tblGrid>
              <a:tr h="46468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Registers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95332"/>
                  </a:ext>
                </a:extLst>
              </a:tr>
              <a:tr h="119489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MAR (Memory Address Register)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This register holds the memory location of the data that needs to be accessed.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92687"/>
                  </a:ext>
                </a:extLst>
              </a:tr>
              <a:tr h="82978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MDR (Memory Data Register)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This register holds the data that is being transferred to or from memory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18929"/>
                  </a:ext>
                </a:extLst>
              </a:tr>
              <a:tr h="82978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AC (Accumulator)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This register holds the intermediate arithmetic and logic</a:t>
                      </a:r>
                      <a:r>
                        <a:rPr lang="en-US" sz="2200" baseline="0" dirty="0" smtClean="0"/>
                        <a:t> results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29165"/>
                  </a:ext>
                </a:extLst>
              </a:tr>
              <a:tr h="82978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PC (Program Counter)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This register contains the address of the next instruction to be executed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4361"/>
                  </a:ext>
                </a:extLst>
              </a:tr>
              <a:tr h="82978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CIR (Current Instruction Register)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This register contains the current instruction during processing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40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4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Von Neumann Architecture </a:t>
            </a:r>
            <a:br>
              <a:rPr lang="en-US" dirty="0" smtClean="0"/>
            </a:br>
            <a:r>
              <a:rPr lang="en-US" dirty="0" smtClean="0"/>
              <a:t>BUSES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Buses are the means by which information is shared between the registers in a multiple-register configuration system.</a:t>
            </a:r>
          </a:p>
          <a:p>
            <a:r>
              <a:rPr lang="en-US" sz="2800" dirty="0" smtClean="0"/>
              <a:t>Von-Neumann Architecture comprised of three major bus systems for data transfer.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7462"/>
          </a:xfrm>
        </p:spPr>
        <p:txBody>
          <a:bodyPr/>
          <a:lstStyle/>
          <a:p>
            <a:pPr algn="ctr"/>
            <a:r>
              <a:rPr lang="en-US" sz="3200" dirty="0" smtClean="0"/>
              <a:t>Von Neumann Architecture</a:t>
            </a:r>
            <a:br>
              <a:rPr lang="en-US" sz="3200" dirty="0" smtClean="0"/>
            </a:br>
            <a:r>
              <a:rPr lang="en-US" sz="3200" dirty="0" smtClean="0"/>
              <a:t>BUSES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05839" y="1645922"/>
          <a:ext cx="10538460" cy="42862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69230">
                  <a:extLst>
                    <a:ext uri="{9D8B030D-6E8A-4147-A177-3AD203B41FA5}">
                      <a16:colId xmlns:a16="http://schemas.microsoft.com/office/drawing/2014/main" val="20164684"/>
                    </a:ext>
                  </a:extLst>
                </a:gridCol>
                <a:gridCol w="5269230">
                  <a:extLst>
                    <a:ext uri="{9D8B030D-6E8A-4147-A177-3AD203B41FA5}">
                      <a16:colId xmlns:a16="http://schemas.microsoft.com/office/drawing/2014/main" val="3313026969"/>
                    </a:ext>
                  </a:extLst>
                </a:gridCol>
              </a:tblGrid>
              <a:tr h="595274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Bus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95332"/>
                  </a:ext>
                </a:extLst>
              </a:tr>
              <a:tr h="153070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Address Bus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Address</a:t>
                      </a:r>
                      <a:r>
                        <a:rPr lang="en-US" sz="2200" baseline="0" dirty="0" smtClean="0"/>
                        <a:t> Bus carries the address of data (but not the data) between the processor and the memory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92687"/>
                  </a:ext>
                </a:extLst>
              </a:tr>
              <a:tr h="106299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Bus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Bus carries data between the processor, the memory unit and the input/output devices.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18929"/>
                  </a:ext>
                </a:extLst>
              </a:tr>
              <a:tr h="106299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Control Bus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Control Bus carries signals/commands from the CPU.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29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3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Von Neumann Architecture </a:t>
            </a:r>
            <a:br>
              <a:rPr lang="en-US" dirty="0" smtClean="0"/>
            </a:br>
            <a:r>
              <a:rPr lang="en-US" dirty="0" smtClean="0"/>
              <a:t>Memory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memory unit is a collection of storage cells together with associated circuits needed to transfer information in and out of the storage.</a:t>
            </a:r>
          </a:p>
          <a:p>
            <a:r>
              <a:rPr lang="en-US" sz="2800" dirty="0" smtClean="0"/>
              <a:t>The memory stores binary information in groups of bits called words.</a:t>
            </a:r>
          </a:p>
          <a:p>
            <a:r>
              <a:rPr lang="en-US" sz="2800" dirty="0" smtClean="0"/>
              <a:t>The internal structure of a memory unit is specified by the number of words it contains and the number of bits in each word.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4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Von Neumann Architecture </a:t>
            </a:r>
            <a:br>
              <a:rPr lang="en-US" dirty="0" smtClean="0"/>
            </a:br>
            <a:r>
              <a:rPr lang="en-US" dirty="0" smtClean="0"/>
              <a:t>Memory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major types of memories are used in computer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RAM (Random Access Memory)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ROM (Read-Only Memory)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Problem Solving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Any question or matter involving doubt, uncertainty, or difficulty</a:t>
            </a:r>
          </a:p>
          <a:p>
            <a:endParaRPr lang="en-US" sz="2400" dirty="0" smtClean="0"/>
          </a:p>
          <a:p>
            <a:r>
              <a:rPr lang="en-US" sz="2400" dirty="0" smtClean="0"/>
              <a:t>A problem is generally considered to be a </a:t>
            </a:r>
            <a:r>
              <a:rPr lang="en-US" sz="2400" b="1" dirty="0" smtClean="0"/>
              <a:t>task</a:t>
            </a:r>
            <a:r>
              <a:rPr lang="en-US" sz="2400" dirty="0" smtClean="0"/>
              <a:t>, a </a:t>
            </a:r>
            <a:r>
              <a:rPr lang="en-US" sz="2400" b="1" dirty="0" smtClean="0"/>
              <a:t>situation</a:t>
            </a:r>
            <a:r>
              <a:rPr lang="en-US" sz="2400" dirty="0" smtClean="0"/>
              <a:t>, or a  </a:t>
            </a:r>
            <a:r>
              <a:rPr lang="en-US" sz="2400" b="1" dirty="0" smtClean="0"/>
              <a:t>person</a:t>
            </a:r>
            <a:r>
              <a:rPr lang="en-US" sz="2400" dirty="0" smtClean="0"/>
              <a:t> that is </a:t>
            </a:r>
            <a:r>
              <a:rPr lang="en-US" sz="2400" b="1" dirty="0" smtClean="0"/>
              <a:t>difficult to deal</a:t>
            </a:r>
            <a:r>
              <a:rPr lang="en-US" sz="2400" dirty="0" smtClean="0"/>
              <a:t> with or control due to </a:t>
            </a:r>
            <a:r>
              <a:rPr lang="en-US" sz="3200" b="1" dirty="0" smtClean="0"/>
              <a:t>complexity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46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Solving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Problem-solving is the act of </a:t>
            </a:r>
            <a:r>
              <a:rPr lang="en-US" sz="2400" b="1" dirty="0" smtClean="0"/>
              <a:t>defining a problem</a:t>
            </a:r>
            <a:r>
              <a:rPr lang="en-US" sz="2400" dirty="0" smtClean="0"/>
              <a:t>; </a:t>
            </a:r>
            <a:r>
              <a:rPr lang="en-US" sz="2400" b="1" dirty="0" smtClean="0"/>
              <a:t>determining the cause of the problem</a:t>
            </a:r>
            <a:r>
              <a:rPr lang="en-US" sz="2400" dirty="0" smtClean="0"/>
              <a:t>; </a:t>
            </a:r>
            <a:r>
              <a:rPr lang="en-US" sz="2400" b="1" dirty="0" smtClean="0"/>
              <a:t>identifying</a:t>
            </a:r>
            <a:r>
              <a:rPr lang="en-US" sz="2400" dirty="0" smtClean="0"/>
              <a:t>, </a:t>
            </a:r>
            <a:r>
              <a:rPr lang="en-US" sz="2400" b="1" dirty="0" smtClean="0"/>
              <a:t>prioritizing</a:t>
            </a:r>
            <a:r>
              <a:rPr lang="en-US" sz="2400" dirty="0" smtClean="0"/>
              <a:t>, and selecting alternatives for a </a:t>
            </a:r>
            <a:r>
              <a:rPr lang="en-US" sz="2400" b="1" dirty="0" smtClean="0"/>
              <a:t>solution</a:t>
            </a:r>
            <a:r>
              <a:rPr lang="en-US" sz="2400" dirty="0" smtClean="0"/>
              <a:t>; and </a:t>
            </a:r>
            <a:r>
              <a:rPr lang="en-US" sz="2400" b="1" dirty="0" smtClean="0"/>
              <a:t>implementing a solution.</a:t>
            </a:r>
          </a:p>
          <a:p>
            <a:r>
              <a:rPr lang="en-US" sz="2400" dirty="0" smtClean="0"/>
              <a:t>Finding a suitable solution for issues can be accomplished by following the basic </a:t>
            </a:r>
            <a:r>
              <a:rPr lang="en-US" sz="2400" b="1" dirty="0" smtClean="0"/>
              <a:t>five-step problem-solving process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Problem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Understand the problem (input, processing, output)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Generate alternative solutions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Evaluate and select an alternative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Implement and follow up on the solution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41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>Write a program that shows your first name in Uppercase and your last name in lowercase letters on screen.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504568"/>
          </a:xfrm>
        </p:spPr>
        <p:txBody>
          <a:bodyPr/>
          <a:lstStyle/>
          <a:p>
            <a:r>
              <a:rPr lang="en-US" dirty="0" smtClean="0"/>
              <a:t>Approach -1:</a:t>
            </a:r>
          </a:p>
          <a:p>
            <a:pPr lvl="1"/>
            <a:r>
              <a:rPr lang="en-US" dirty="0" smtClean="0"/>
              <a:t>Hard code your name in the program</a:t>
            </a:r>
          </a:p>
          <a:p>
            <a:pPr marL="457200" lvl="1" indent="0">
              <a:buNone/>
            </a:pPr>
            <a:r>
              <a:rPr lang="en-US" dirty="0" smtClean="0"/>
              <a:t>e.g. 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“JOHN doe”;</a:t>
            </a:r>
          </a:p>
          <a:p>
            <a:pPr lvl="1"/>
            <a:r>
              <a:rPr lang="en-US" b="1" dirty="0" smtClean="0"/>
              <a:t>Issue: </a:t>
            </a:r>
          </a:p>
          <a:p>
            <a:pPr marL="457200" lvl="1" indent="0">
              <a:buNone/>
            </a:pPr>
            <a:r>
              <a:rPr lang="en-US" b="1" dirty="0" smtClean="0"/>
              <a:t>Program is not generalized (means; every time you need to change the values to print a new person’s name)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5201" y="4353432"/>
            <a:ext cx="8946541" cy="161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Approach -2:</a:t>
            </a:r>
          </a:p>
          <a:p>
            <a:pPr lvl="1"/>
            <a:r>
              <a:rPr lang="en-US" dirty="0" smtClean="0"/>
              <a:t>Ask the user to enter his/her name</a:t>
            </a:r>
          </a:p>
          <a:p>
            <a:pPr lvl="1"/>
            <a:r>
              <a:rPr lang="en-US" dirty="0" smtClean="0"/>
              <a:t>The program does the processing and gives you the output</a:t>
            </a:r>
          </a:p>
        </p:txBody>
      </p:sp>
    </p:spTree>
    <p:extLst>
      <p:ext uri="{BB962C8B-B14F-4D97-AF65-F5344CB8AC3E}">
        <p14:creationId xmlns:p14="http://schemas.microsoft.com/office/powerpoint/2010/main" val="292532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Architecture is the art and science of designing physical structures</a:t>
            </a:r>
          </a:p>
          <a:p>
            <a:r>
              <a:rPr lang="en-US" sz="2400" dirty="0" smtClean="0"/>
              <a:t>Computer Architecture is the organization of the components making up a computer system and the semantics (meaning) of the operations that guide its function.</a:t>
            </a:r>
          </a:p>
          <a:p>
            <a:r>
              <a:rPr lang="en-US" sz="2400" dirty="0" smtClean="0"/>
              <a:t>A computer system is composed of many parts, both hardware and software.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59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0" y="217714"/>
            <a:ext cx="11248570" cy="6030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cctype</a:t>
            </a:r>
            <a:r>
              <a:rPr lang="en-US" sz="1800" dirty="0"/>
              <a:t>&gt;	//for transform string into uppercase and lowercase</a:t>
            </a:r>
          </a:p>
          <a:p>
            <a:pPr marL="0" indent="0">
              <a:buNone/>
            </a:pPr>
            <a:r>
              <a:rPr lang="en-US" sz="1800" dirty="0"/>
              <a:t>using namespace </a:t>
            </a:r>
            <a:r>
              <a:rPr lang="en-US" sz="1800" dirty="0" err="1"/>
              <a:t>std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main(){</a:t>
            </a:r>
          </a:p>
          <a:p>
            <a:pPr marL="0" indent="0">
              <a:buNone/>
            </a:pPr>
            <a:r>
              <a:rPr lang="en-US" sz="1800" dirty="0"/>
              <a:t>	//variables</a:t>
            </a:r>
          </a:p>
          <a:p>
            <a:pPr marL="0" indent="0">
              <a:buNone/>
            </a:pPr>
            <a:r>
              <a:rPr lang="en-US" sz="1800" dirty="0"/>
              <a:t>	string </a:t>
            </a:r>
            <a:r>
              <a:rPr lang="en-US" sz="1800" dirty="0" err="1"/>
              <a:t>firstName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string </a:t>
            </a:r>
            <a:r>
              <a:rPr lang="en-US" sz="1800" dirty="0" err="1"/>
              <a:t>lastName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//ask the use to enter the first name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"Enter your first name: ";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cin</a:t>
            </a:r>
            <a:r>
              <a:rPr lang="en-US" sz="1800" dirty="0"/>
              <a:t> &gt;&gt; </a:t>
            </a:r>
            <a:r>
              <a:rPr lang="en-US" sz="1800" dirty="0" err="1"/>
              <a:t>firstName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"Enter your last name: ";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cin</a:t>
            </a:r>
            <a:r>
              <a:rPr lang="en-US" sz="1800" dirty="0"/>
              <a:t> &gt;&gt; </a:t>
            </a:r>
            <a:r>
              <a:rPr lang="en-US" sz="1800" dirty="0" err="1"/>
              <a:t>lastName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383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0" y="217714"/>
            <a:ext cx="11248570" cy="6030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//Transform first name into uppercase</a:t>
            </a:r>
          </a:p>
          <a:p>
            <a:pPr marL="0" indent="0">
              <a:buNone/>
            </a:pPr>
            <a:r>
              <a:rPr lang="en-US" sz="1800" b="1" dirty="0"/>
              <a:t>	for(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=0;i&lt;</a:t>
            </a:r>
            <a:r>
              <a:rPr lang="en-US" sz="1800" b="1" dirty="0" err="1"/>
              <a:t>firstName.length</a:t>
            </a:r>
            <a:r>
              <a:rPr lang="en-US" sz="1800" b="1" dirty="0"/>
              <a:t>();</a:t>
            </a:r>
            <a:r>
              <a:rPr lang="en-US" sz="1800" b="1" dirty="0" err="1"/>
              <a:t>i</a:t>
            </a:r>
            <a:r>
              <a:rPr lang="en-US" sz="1800" b="1" dirty="0"/>
              <a:t>++)</a:t>
            </a:r>
          </a:p>
          <a:p>
            <a:pPr marL="0" indent="0">
              <a:buNone/>
            </a:pPr>
            <a:r>
              <a:rPr lang="en-US" sz="1800" b="1" dirty="0"/>
              <a:t>	{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firstName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 = </a:t>
            </a:r>
            <a:r>
              <a:rPr lang="en-US" sz="1800" b="1" dirty="0" err="1"/>
              <a:t>toupper</a:t>
            </a:r>
            <a:r>
              <a:rPr lang="en-US" sz="1800" b="1" dirty="0"/>
              <a:t>(</a:t>
            </a:r>
            <a:r>
              <a:rPr lang="en-US" sz="1800" b="1" dirty="0" err="1"/>
              <a:t>firstName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]);</a:t>
            </a:r>
          </a:p>
          <a:p>
            <a:pPr marL="0" indent="0">
              <a:buNone/>
            </a:pPr>
            <a:r>
              <a:rPr lang="en-US" sz="1800" b="1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</a:p>
          <a:p>
            <a:pPr marL="0" indent="0">
              <a:buNone/>
            </a:pPr>
            <a:r>
              <a:rPr lang="en-US" sz="1800" b="1" dirty="0"/>
              <a:t>	//Transform last name into lowercase</a:t>
            </a:r>
          </a:p>
          <a:p>
            <a:pPr marL="0" indent="0">
              <a:buNone/>
            </a:pPr>
            <a:r>
              <a:rPr lang="en-US" sz="1800" b="1" dirty="0"/>
              <a:t>	for(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=0;i&lt;</a:t>
            </a:r>
            <a:r>
              <a:rPr lang="en-US" sz="1800" b="1" dirty="0" err="1"/>
              <a:t>lastName.length</a:t>
            </a:r>
            <a:r>
              <a:rPr lang="en-US" sz="1800" b="1" dirty="0"/>
              <a:t>();</a:t>
            </a:r>
            <a:r>
              <a:rPr lang="en-US" sz="1800" b="1" dirty="0" err="1"/>
              <a:t>i</a:t>
            </a:r>
            <a:r>
              <a:rPr lang="en-US" sz="1800" b="1" dirty="0"/>
              <a:t>++)</a:t>
            </a:r>
          </a:p>
          <a:p>
            <a:pPr marL="0" indent="0">
              <a:buNone/>
            </a:pPr>
            <a:r>
              <a:rPr lang="en-US" sz="1800" b="1" dirty="0"/>
              <a:t>	{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lastName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 = </a:t>
            </a:r>
            <a:r>
              <a:rPr lang="en-US" sz="1800" b="1" dirty="0" err="1"/>
              <a:t>tolower</a:t>
            </a:r>
            <a:r>
              <a:rPr lang="en-US" sz="1800" b="1" dirty="0"/>
              <a:t>(</a:t>
            </a:r>
            <a:r>
              <a:rPr lang="en-US" sz="1800" b="1" dirty="0" err="1"/>
              <a:t>lastName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]);</a:t>
            </a:r>
          </a:p>
          <a:p>
            <a:pPr marL="0" indent="0">
              <a:buNone/>
            </a:pPr>
            <a:r>
              <a:rPr lang="en-US" sz="1800" b="1" dirty="0"/>
              <a:t>	}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//Print the outputs on the console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firstName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lastName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}//</a:t>
            </a:r>
            <a:r>
              <a:rPr lang="en-US" sz="1800" dirty="0"/>
              <a:t>end main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56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>Write a program that takes roll number, percentage of marks, and grade from the user as input. The Program should display the formatted output like the following.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570" y="2270634"/>
            <a:ext cx="4470174" cy="151759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Roll No			:	input value</a:t>
            </a:r>
          </a:p>
          <a:p>
            <a:pPr marL="0" indent="0">
              <a:buNone/>
            </a:pPr>
            <a:r>
              <a:rPr lang="en-US" dirty="0" smtClean="0"/>
              <a:t>Percentage	:	input value %</a:t>
            </a:r>
          </a:p>
          <a:p>
            <a:pPr marL="0" indent="0">
              <a:buNone/>
            </a:pPr>
            <a:r>
              <a:rPr lang="en-US" dirty="0" smtClean="0"/>
              <a:t>Grade			:	input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von Neumann architecture, also known as the von Neumann model or Princeton architecture, is a computer architecture based on a 1945 description by John </a:t>
            </a:r>
            <a:r>
              <a:rPr lang="en-US" sz="2400" dirty="0"/>
              <a:t>von Neumann (</a:t>
            </a:r>
            <a:r>
              <a:rPr lang="en-US" sz="2400" i="1" dirty="0"/>
              <a:t>Hungarian-American mathematician</a:t>
            </a:r>
            <a:r>
              <a:rPr lang="en-US" sz="2400" dirty="0"/>
              <a:t>), </a:t>
            </a:r>
            <a:r>
              <a:rPr lang="en-US" sz="2400" dirty="0" smtClean="0"/>
              <a:t>and by others.</a:t>
            </a:r>
          </a:p>
          <a:p>
            <a:r>
              <a:rPr lang="en-US" sz="2400" dirty="0" smtClean="0"/>
              <a:t>Von Neumann architecture is based on the stored-program computer concept, where instruction data and program data are stored in the same memory.</a:t>
            </a:r>
          </a:p>
          <a:p>
            <a:r>
              <a:rPr lang="en-US" sz="2400" dirty="0" smtClean="0"/>
              <a:t>This architecture has these following components: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995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15" y="290111"/>
            <a:ext cx="8984342" cy="63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CPU with ALU, CU, and registers.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Memory that stores data and instructions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Input and output mechanisms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External mass storage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299" y="3167538"/>
            <a:ext cx="4717018" cy="334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Von Neumann-based computer: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Uses a single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Uses one memory for both instructions and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Executes programs following the fetch-decode-execute cycle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611" y="34309"/>
            <a:ext cx="3155389" cy="22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1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 Components -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 part of the Computer that performs the bulk of data processing operations and responsible for executing the instructions of a computer program is called the Central Processing Unit.</a:t>
            </a:r>
          </a:p>
          <a:p>
            <a:r>
              <a:rPr lang="en-US" sz="2800" dirty="0" smtClean="0"/>
              <a:t>The CPU performs a variety of functions dictated by the type of instructions that are incorporated in the computer.</a:t>
            </a:r>
          </a:p>
          <a:p>
            <a:r>
              <a:rPr lang="en-US" sz="2800" dirty="0" smtClean="0"/>
              <a:t>The major components of CPU are ALU (Arithmetic and Logic Unit), CU (Control Unit), and a variety of registers.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 Components – CPU (ALU)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Arithmetic and Logic Unit (ALU) performs the required micro-operations for executing the instructions.</a:t>
            </a:r>
          </a:p>
          <a:p>
            <a:r>
              <a:rPr lang="en-US" sz="2800" dirty="0" smtClean="0"/>
              <a:t>In simple words, ALU allows arithmetic (ad, subtract, </a:t>
            </a:r>
            <a:r>
              <a:rPr lang="en-US" sz="2800" dirty="0" err="1" smtClean="0"/>
              <a:t>etc</a:t>
            </a:r>
            <a:r>
              <a:rPr lang="en-US" sz="2800" dirty="0" smtClean="0"/>
              <a:t>) and logic (AND,OR,NOT </a:t>
            </a:r>
            <a:r>
              <a:rPr lang="en-US" sz="2800" dirty="0" err="1" smtClean="0"/>
              <a:t>etc</a:t>
            </a:r>
            <a:r>
              <a:rPr lang="en-US" sz="2800" dirty="0" smtClean="0"/>
              <a:t>) operations to be carried out.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7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 Components – CPU (CU)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Control Unit of a computer system controls the operations of components like ALU, memory and input/output devices.</a:t>
            </a:r>
          </a:p>
          <a:p>
            <a:r>
              <a:rPr lang="en-US" sz="2800" dirty="0" smtClean="0"/>
              <a:t>The Control Unit consists of a</a:t>
            </a:r>
            <a:r>
              <a:rPr lang="en-US" sz="2800" b="1" u="sng" dirty="0" smtClean="0"/>
              <a:t> program counter </a:t>
            </a:r>
            <a:r>
              <a:rPr lang="en-US" sz="2800" dirty="0" smtClean="0"/>
              <a:t>that contains the address of the instructions to be fetched and an </a:t>
            </a:r>
            <a:r>
              <a:rPr lang="en-US" sz="2800" b="1" u="sng" dirty="0" smtClean="0"/>
              <a:t>instruction register</a:t>
            </a:r>
            <a:r>
              <a:rPr lang="en-US" sz="2800" dirty="0" smtClean="0"/>
              <a:t> into which instructions are fetched (stored) from </a:t>
            </a:r>
            <a:r>
              <a:rPr lang="en-US" sz="2800" b="1" u="sng" dirty="0" smtClean="0"/>
              <a:t>memory</a:t>
            </a:r>
            <a:r>
              <a:rPr lang="en-US" sz="2800" dirty="0" smtClean="0"/>
              <a:t> for execution.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0" y="34310"/>
            <a:ext cx="2727960" cy="19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893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Von Neumann Architecture</vt:lpstr>
      <vt:lpstr>Architecture</vt:lpstr>
      <vt:lpstr>Von Neumann Architecture</vt:lpstr>
      <vt:lpstr>PowerPoint Presentation</vt:lpstr>
      <vt:lpstr>Von Neumann Architecture Components</vt:lpstr>
      <vt:lpstr>Von Neumann Architecture Components</vt:lpstr>
      <vt:lpstr>Von Neumann Architecture Components - CPU</vt:lpstr>
      <vt:lpstr>Von Neumann Architecture Components – CPU (ALU)</vt:lpstr>
      <vt:lpstr>Von Neumann Architecture Components – CPU (CU)</vt:lpstr>
      <vt:lpstr>Von Neumann Architecture Components – CPU (Registers)</vt:lpstr>
      <vt:lpstr>Von Neumann Architecture Components – CPU (Registers)</vt:lpstr>
      <vt:lpstr>Von Neumann Architecture  BUSES</vt:lpstr>
      <vt:lpstr>Von Neumann Architecture BUSES</vt:lpstr>
      <vt:lpstr>Von Neumann Architecture  Memory Unit</vt:lpstr>
      <vt:lpstr>Von Neumann Architecture  Memory Unit</vt:lpstr>
      <vt:lpstr>Introduction to Problem Solving</vt:lpstr>
      <vt:lpstr>Definition of Problem</vt:lpstr>
      <vt:lpstr>Problem Solving</vt:lpstr>
      <vt:lpstr>Example: Write a program that shows your first name in Uppercase and your last name in lowercase letters on screen.</vt:lpstr>
      <vt:lpstr>PowerPoint Presentation</vt:lpstr>
      <vt:lpstr>PowerPoint Presentation</vt:lpstr>
      <vt:lpstr>Example: Write a program that takes roll number, percentage of marks, and grade from the user as input. The Program should display the formatted output like the following.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Problem Solving</dc:title>
  <dc:creator>bambi</dc:creator>
  <cp:lastModifiedBy>Mustafa Ali</cp:lastModifiedBy>
  <cp:revision>41</cp:revision>
  <dcterms:created xsi:type="dcterms:W3CDTF">2024-10-06T13:55:03Z</dcterms:created>
  <dcterms:modified xsi:type="dcterms:W3CDTF">2024-11-11T06:55:20Z</dcterms:modified>
</cp:coreProperties>
</file>