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8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683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FB078F-D95F-437B-A210-54A50897DC6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/>
          </a:bodyPr>
          <a:lstStyle/>
          <a:p>
            <a:r>
              <a:rPr lang="en-US" dirty="0"/>
              <a:t>in programming languages define the type of data that a variable can hold.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types determine what kind of operations can be performed on the data and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much memory will be allocated for it.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are the basic data types commonly found in most </a:t>
            </a:r>
            <a:r>
              <a:rPr lang="en-US" dirty="0" smtClean="0"/>
              <a:t>programming </a:t>
            </a:r>
            <a:r>
              <a:rPr lang="en-US" dirty="0"/>
              <a:t>languages (like C++, Java, Python, etc</a:t>
            </a:r>
            <a:r>
              <a:rPr lang="en-US" dirty="0" smtClean="0"/>
              <a:t>.):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Integer (</a:t>
            </a:r>
            <a:r>
              <a:rPr lang="en-US" dirty="0" err="1"/>
              <a:t>int</a:t>
            </a:r>
            <a:r>
              <a:rPr lang="en-US" dirty="0"/>
              <a:t>):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Used </a:t>
            </a:r>
            <a:r>
              <a:rPr lang="en-US" dirty="0"/>
              <a:t>to store whole numbers (both positive and negative</a:t>
            </a:r>
            <a:r>
              <a:rPr lang="en-US" dirty="0" smtClean="0"/>
              <a:t>).</a:t>
            </a:r>
          </a:p>
          <a:p>
            <a:pPr marL="400050" lvl="1" indent="0">
              <a:buNone/>
            </a:pPr>
            <a:r>
              <a:rPr lang="en-US" dirty="0"/>
              <a:t>		e.g. </a:t>
            </a:r>
            <a:r>
              <a:rPr lang="en-US" dirty="0" err="1"/>
              <a:t>int</a:t>
            </a:r>
            <a:r>
              <a:rPr lang="en-US" dirty="0"/>
              <a:t> age = 25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en-US" dirty="0"/>
              <a:t>		range: Typically from -2,147,483,648 to 2,147,483,647 (varies by system).</a:t>
            </a:r>
          </a:p>
        </p:txBody>
      </p:sp>
    </p:spTree>
    <p:extLst>
      <p:ext uri="{BB962C8B-B14F-4D97-AF65-F5344CB8AC3E}">
        <p14:creationId xmlns:p14="http://schemas.microsoft.com/office/powerpoint/2010/main" val="16665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types (Cont.…)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/>
          </a:bodyPr>
          <a:lstStyle/>
          <a:p>
            <a:pPr lvl="1" indent="-342900">
              <a:buFont typeface="+mj-lt"/>
              <a:buAutoNum type="arabicPeriod" startAt="2"/>
            </a:pPr>
            <a:r>
              <a:rPr lang="en-US" dirty="0"/>
              <a:t>Floating-point (float, double):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	Used to store real numbers with decimal points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/>
              <a:t>float</a:t>
            </a:r>
            <a:r>
              <a:rPr lang="en-US" dirty="0"/>
              <a:t>: Less precision (usually up to 7 decimal places</a:t>
            </a:r>
            <a:r>
              <a:rPr lang="en-US" dirty="0" smtClean="0"/>
              <a:t>).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/>
              <a:t>		e.g. float height = 5.9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/>
              <a:t>double</a:t>
            </a:r>
            <a:r>
              <a:rPr lang="en-US" dirty="0"/>
              <a:t>: More precision (up to 15 decimal places</a:t>
            </a:r>
            <a:r>
              <a:rPr lang="en-US" dirty="0" smtClean="0"/>
              <a:t>).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e.g. double weight = 72.56789</a:t>
            </a:r>
            <a:r>
              <a:rPr lang="en-US" dirty="0" smtClean="0"/>
              <a:t>;</a:t>
            </a:r>
          </a:p>
          <a:p>
            <a:pPr lvl="1" indent="-342900">
              <a:buFont typeface="+mj-lt"/>
              <a:buAutoNum type="arabicPeriod" startAt="3"/>
            </a:pPr>
            <a:r>
              <a:rPr lang="en-US" dirty="0"/>
              <a:t>Character (char</a:t>
            </a:r>
            <a:r>
              <a:rPr lang="en-US" dirty="0" smtClean="0"/>
              <a:t>):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sz="1800" dirty="0"/>
              <a:t>Used to store a single character (letters, digits, symbols</a:t>
            </a:r>
            <a:r>
              <a:rPr lang="en-US" sz="1800" dirty="0" smtClean="0"/>
              <a:t>).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dirty="0"/>
              <a:t>e.g. char grade = 'A</a:t>
            </a:r>
            <a:r>
              <a:rPr lang="en-US" dirty="0" smtClean="0"/>
              <a:t>';</a:t>
            </a:r>
          </a:p>
          <a:p>
            <a:pPr marL="800100" lvl="2" indent="0">
              <a:buNone/>
            </a:pPr>
            <a:r>
              <a:rPr lang="en-US" dirty="0"/>
              <a:t>	Typically 1 byte, stores the ASCII value of the character.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2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types (Cont.…)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/>
          </a:bodyPr>
          <a:lstStyle/>
          <a:p>
            <a:pPr lvl="1" indent="-342900">
              <a:buFont typeface="+mj-lt"/>
              <a:buAutoNum type="arabicPeriod" startAt="3"/>
            </a:pPr>
            <a:r>
              <a:rPr lang="en-US" dirty="0"/>
              <a:t>Boolean (bool):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sz="1800" dirty="0"/>
              <a:t>Used to store truth </a:t>
            </a:r>
            <a:r>
              <a:rPr lang="en-US" sz="1800" dirty="0" smtClean="0"/>
              <a:t>values true or false.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dirty="0"/>
              <a:t>e.g. bool </a:t>
            </a:r>
            <a:r>
              <a:rPr lang="en-US" dirty="0" err="1"/>
              <a:t>isStudent</a:t>
            </a:r>
            <a:r>
              <a:rPr lang="en-US" dirty="0"/>
              <a:t> = true</a:t>
            </a:r>
            <a:r>
              <a:rPr lang="en-US" dirty="0" smtClean="0"/>
              <a:t>;</a:t>
            </a:r>
          </a:p>
          <a:p>
            <a:pPr marL="800100" lvl="2" indent="0">
              <a:buNone/>
            </a:pPr>
            <a:endParaRPr lang="en-US" dirty="0" smtClean="0"/>
          </a:p>
          <a:p>
            <a:pPr lvl="1" indent="-342900">
              <a:buFont typeface="+mj-lt"/>
              <a:buAutoNum type="arabicPeriod" startAt="3"/>
            </a:pPr>
            <a:r>
              <a:rPr lang="en-US" dirty="0" smtClean="0"/>
              <a:t>String: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sz="1800" dirty="0"/>
              <a:t>Used to store sequences of characters (a collection of </a:t>
            </a:r>
            <a:r>
              <a:rPr lang="en-US" sz="1800" dirty="0" smtClean="0"/>
              <a:t>char).</a:t>
            </a:r>
            <a:endParaRPr lang="en-US" sz="1800" dirty="0"/>
          </a:p>
          <a:p>
            <a:pPr marL="800100" lvl="2" indent="0">
              <a:buNone/>
            </a:pPr>
            <a:r>
              <a:rPr lang="en-US" dirty="0"/>
              <a:t>	e.g. string name = </a:t>
            </a:r>
            <a:r>
              <a:rPr lang="en-US" dirty="0" smtClean="0"/>
              <a:t>“John";</a:t>
            </a:r>
            <a:endParaRPr lang="en-US" dirty="0"/>
          </a:p>
          <a:p>
            <a:pPr marL="8001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76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4"/>
          </a:xfrm>
        </p:spPr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a container that stores data. You can assign a value to a variable and later use or modify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Declaring a Variable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syntax: &lt;</a:t>
            </a:r>
            <a:r>
              <a:rPr lang="en-US" dirty="0" err="1" smtClean="0"/>
              <a:t>data_type</a:t>
            </a:r>
            <a:r>
              <a:rPr lang="en-US" dirty="0" smtClean="0"/>
              <a:t>&gt; </a:t>
            </a:r>
            <a:r>
              <a:rPr lang="en-US" dirty="0" err="1" smtClean="0"/>
              <a:t>variable_name</a:t>
            </a:r>
            <a:r>
              <a:rPr lang="en-US" dirty="0" smtClean="0"/>
              <a:t> = 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my suggestion: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names that explain the purpose of the variable;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 Instead of declaring the variable </a:t>
            </a:r>
            <a:r>
              <a:rPr lang="en-US" dirty="0" smtClean="0"/>
              <a:t>as </a:t>
            </a:r>
            <a:r>
              <a:rPr lang="en-US" b="1" dirty="0" err="1" smtClean="0"/>
              <a:t>int</a:t>
            </a:r>
            <a:r>
              <a:rPr lang="en-US" b="1" dirty="0"/>
              <a:t> x</a:t>
            </a:r>
            <a:r>
              <a:rPr lang="en-US" dirty="0"/>
              <a:t> (which holds the age), </a:t>
            </a:r>
            <a:r>
              <a:rPr lang="en-US" dirty="0" smtClean="0"/>
              <a:t>			we </a:t>
            </a:r>
            <a:r>
              <a:rPr lang="en-US" dirty="0"/>
              <a:t>can declare it as </a:t>
            </a:r>
            <a:r>
              <a:rPr lang="en-US" b="1" dirty="0" err="1"/>
              <a:t>int</a:t>
            </a:r>
            <a:r>
              <a:rPr lang="en-US" b="1" dirty="0"/>
              <a:t> age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1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4"/>
          </a:xfrm>
        </p:spPr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Follow Naming Conventions</a:t>
            </a:r>
          </a:p>
          <a:p>
            <a:pPr marL="457200" lvl="1" indent="0">
              <a:buNone/>
            </a:pPr>
            <a:r>
              <a:rPr lang="en-US" dirty="0"/>
              <a:t>	in most of the programming languages, </a:t>
            </a:r>
            <a:r>
              <a:rPr lang="en-US" dirty="0" err="1"/>
              <a:t>camelCase</a:t>
            </a:r>
            <a:r>
              <a:rPr lang="en-US" dirty="0"/>
              <a:t> is common for variable names (start with a lowercase letter, and subsequent words are capitalized)</a:t>
            </a:r>
          </a:p>
          <a:p>
            <a:pPr marL="914400" lvl="2" indent="0">
              <a:buNone/>
            </a:pPr>
            <a:r>
              <a:rPr lang="en-US" dirty="0" smtClean="0"/>
              <a:t>e.g. 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totalMarks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 err="1" smtClean="0"/>
              <a:t>averageHeight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bool </a:t>
            </a:r>
            <a:r>
              <a:rPr lang="en-US" dirty="0" err="1" smtClean="0"/>
              <a:t>isLoggedIn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/>
              <a:t>Avoid Single Letter Names</a:t>
            </a:r>
          </a:p>
          <a:p>
            <a:pPr marL="914400" lvl="2" indent="0">
              <a:buNone/>
            </a:pPr>
            <a:r>
              <a:rPr lang="en-US" dirty="0"/>
              <a:t>Except for variables with very small scopes (like in loops), avoid single-letter names </a:t>
            </a:r>
            <a:r>
              <a:rPr lang="en-US" dirty="0" smtClean="0"/>
              <a:t>like a, b, or x, as they don’t convey meaning</a:t>
            </a:r>
          </a:p>
          <a:p>
            <a:pPr marL="914400" lvl="2" indent="0"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p; instead you may use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producPrice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4"/>
          </a:xfrm>
        </p:spPr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30513"/>
            <a:ext cx="8946541" cy="551542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Avoid </a:t>
            </a:r>
            <a:r>
              <a:rPr lang="en-US" dirty="0" smtClean="0"/>
              <a:t>Abbreviations</a:t>
            </a:r>
          </a:p>
          <a:p>
            <a:pPr marL="914400" lvl="2" indent="0">
              <a:buNone/>
            </a:pPr>
            <a:r>
              <a:rPr lang="en-US" dirty="0"/>
              <a:t>Abbreviations can be confusing. Instead, use complete words for better clarity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 smtClean="0"/>
              <a:t>e.g. instead of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numStd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numberOfStudents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Avoid Keywords as Variable Name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Don’t use keywords or reserved words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e.g. instead of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return;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use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returnValue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Use Boolean Names that Suggest True/False Meaning</a:t>
            </a:r>
          </a:p>
          <a:p>
            <a:pPr marL="457200" lvl="1" indent="0">
              <a:buNone/>
            </a:pPr>
            <a:r>
              <a:rPr lang="en-US" dirty="0" smtClean="0"/>
              <a:t>	When defining </a:t>
            </a:r>
            <a:r>
              <a:rPr lang="en-US" dirty="0" err="1" smtClean="0"/>
              <a:t>boolean</a:t>
            </a:r>
            <a:r>
              <a:rPr lang="en-US" dirty="0" smtClean="0"/>
              <a:t> variables, choose names that clearly indicate a true or false condition.</a:t>
            </a:r>
          </a:p>
          <a:p>
            <a:pPr marL="914400" lvl="2" indent="0">
              <a:buNone/>
            </a:pPr>
            <a:r>
              <a:rPr lang="en-US" dirty="0" smtClean="0"/>
              <a:t>e.g. bool </a:t>
            </a:r>
            <a:r>
              <a:rPr lang="en-US" dirty="0" err="1" smtClean="0"/>
              <a:t>isComplete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	bool </a:t>
            </a:r>
            <a:r>
              <a:rPr lang="en-US" dirty="0" err="1" smtClean="0"/>
              <a:t>hasError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	bool </a:t>
            </a:r>
            <a:r>
              <a:rPr lang="en-US" dirty="0" err="1" smtClean="0"/>
              <a:t>isStudent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4"/>
          </a:xfrm>
        </p:spPr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30513"/>
            <a:ext cx="8946541" cy="55154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Use Boolean Names that Suggest True/False Meaning</a:t>
            </a:r>
          </a:p>
          <a:p>
            <a:pPr marL="457200" lvl="1" indent="0">
              <a:buNone/>
            </a:pPr>
            <a:r>
              <a:rPr lang="en-US" dirty="0" smtClean="0"/>
              <a:t>	When defining </a:t>
            </a:r>
            <a:r>
              <a:rPr lang="en-US" dirty="0" err="1" smtClean="0"/>
              <a:t>boolean</a:t>
            </a:r>
            <a:r>
              <a:rPr lang="en-US" dirty="0" smtClean="0"/>
              <a:t> variables, choose names that clearly indicate a true or false condition.</a:t>
            </a:r>
          </a:p>
          <a:p>
            <a:pPr marL="914400" lvl="2" indent="0">
              <a:buNone/>
            </a:pPr>
            <a:r>
              <a:rPr lang="en-US" dirty="0" smtClean="0"/>
              <a:t>e.g. bool </a:t>
            </a:r>
            <a:r>
              <a:rPr lang="en-US" dirty="0" err="1" smtClean="0"/>
              <a:t>isComplete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	bool </a:t>
            </a:r>
            <a:r>
              <a:rPr lang="en-US" dirty="0" err="1" smtClean="0"/>
              <a:t>hasError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	bool </a:t>
            </a:r>
            <a:r>
              <a:rPr lang="en-US" dirty="0" err="1" smtClean="0"/>
              <a:t>isStudent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61782"/>
          </a:xfrm>
        </p:spPr>
        <p:txBody>
          <a:bodyPr/>
          <a:lstStyle/>
          <a:p>
            <a:r>
              <a:rPr lang="en-US" dirty="0" smtClean="0"/>
              <a:t>Algorithm: An algorithm is a set of well-defined instructions to solve a particular problem. It takes a set of input(s) and produces the desired output.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1480" y="3051810"/>
            <a:ext cx="11308080" cy="3383279"/>
            <a:chOff x="411480" y="3051810"/>
            <a:chExt cx="11308080" cy="3383279"/>
          </a:xfrm>
        </p:grpSpPr>
        <p:sp>
          <p:nvSpPr>
            <p:cNvPr id="4" name="Parallelogram 3"/>
            <p:cNvSpPr/>
            <p:nvPr/>
          </p:nvSpPr>
          <p:spPr>
            <a:xfrm>
              <a:off x="411480" y="4206240"/>
              <a:ext cx="2354580" cy="10744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Input</a:t>
              </a:r>
              <a:endParaRPr lang="en-US" sz="2800" dirty="0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9364980" y="4206240"/>
              <a:ext cx="2354580" cy="10744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Output</a:t>
              </a:r>
              <a:endParaRPr lang="en-US" sz="2800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4091940" y="3051810"/>
              <a:ext cx="4244340" cy="33832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Set of rules to obtain the expected output from the given input</a:t>
              </a:r>
              <a:endParaRPr lang="en-US" sz="2200" dirty="0"/>
            </a:p>
          </p:txBody>
        </p:sp>
        <p:cxnSp>
          <p:nvCxnSpPr>
            <p:cNvPr id="11" name="Straight Arrow Connector 10"/>
            <p:cNvCxnSpPr>
              <a:stCxn id="6" idx="3"/>
              <a:endCxn id="5" idx="5"/>
            </p:cNvCxnSpPr>
            <p:nvPr/>
          </p:nvCxnSpPr>
          <p:spPr>
            <a:xfrm>
              <a:off x="8336280" y="4743450"/>
              <a:ext cx="116300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766060" y="4743449"/>
              <a:ext cx="116300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16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3936"/>
            <a:ext cx="9404723" cy="792986"/>
          </a:xfrm>
        </p:spPr>
        <p:txBody>
          <a:bodyPr/>
          <a:lstStyle/>
          <a:p>
            <a:r>
              <a:rPr lang="en-US" dirty="0" smtClean="0"/>
              <a:t>Algorithm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46922"/>
            <a:ext cx="9823768" cy="4389119"/>
          </a:xfrm>
        </p:spPr>
        <p:txBody>
          <a:bodyPr>
            <a:noAutofit/>
          </a:bodyPr>
          <a:lstStyle/>
          <a:p>
            <a:r>
              <a:rPr lang="en-US" sz="2400" dirty="0" smtClean="0"/>
              <a:t>Algorithms generally have the following characteristics.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 smtClean="0"/>
              <a:t>Finiteness</a:t>
            </a:r>
            <a:r>
              <a:rPr lang="en-US" sz="2000" dirty="0" smtClean="0"/>
              <a:t>: Algorithm must complete after a finite number of instruction have been executed.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 smtClean="0"/>
              <a:t>Input</a:t>
            </a:r>
            <a:r>
              <a:rPr lang="en-US" sz="2000" dirty="0" smtClean="0"/>
              <a:t>: The algorithm received input, Zero or more quantities are externally supplied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 smtClean="0"/>
              <a:t>Output</a:t>
            </a:r>
            <a:r>
              <a:rPr lang="en-US" sz="2000" dirty="0" smtClean="0"/>
              <a:t>: the algorithm produces output, at least one quantity is produced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 smtClean="0"/>
              <a:t>Precision</a:t>
            </a:r>
            <a:r>
              <a:rPr lang="en-US" sz="2000" dirty="0" smtClean="0"/>
              <a:t>: The steps are precisely stated. Each instruction is clear and unambiguous.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 smtClean="0"/>
              <a:t>Feasibility</a:t>
            </a:r>
            <a:r>
              <a:rPr lang="en-US" sz="2000" dirty="0" smtClean="0"/>
              <a:t>: it must be feasible to execute each instruction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 smtClean="0"/>
              <a:t>Flexibility</a:t>
            </a:r>
            <a:r>
              <a:rPr lang="en-US" sz="2000" dirty="0" smtClean="0"/>
              <a:t>: it should also be possible to make changes in the algorithm without putting so much effort on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 smtClean="0"/>
              <a:t>Generality</a:t>
            </a:r>
            <a:r>
              <a:rPr lang="en-US" sz="2000" dirty="0" smtClean="0"/>
              <a:t>: The algorithm applies to a set of inputs.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254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3936"/>
            <a:ext cx="10167663" cy="792986"/>
          </a:xfrm>
        </p:spPr>
        <p:txBody>
          <a:bodyPr/>
          <a:lstStyle/>
          <a:p>
            <a:r>
              <a:rPr lang="en-US" dirty="0" smtClean="0"/>
              <a:t>Types of Algorithms (few important)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46922"/>
            <a:ext cx="9823768" cy="4389119"/>
          </a:xfrm>
        </p:spPr>
        <p:txBody>
          <a:bodyPr>
            <a:noAutofit/>
          </a:bodyPr>
          <a:lstStyle/>
          <a:p>
            <a:r>
              <a:rPr lang="en-US" sz="2000" dirty="0" smtClean="0"/>
              <a:t>Some important types of algorithms are discussed here:</a:t>
            </a:r>
          </a:p>
          <a:p>
            <a:r>
              <a:rPr lang="en-US" sz="2000" dirty="0" smtClean="0"/>
              <a:t>1. Brute Force Algorithm:</a:t>
            </a:r>
          </a:p>
          <a:p>
            <a:pPr lvl="1"/>
            <a:r>
              <a:rPr lang="en-US" dirty="0" smtClean="0"/>
              <a:t>It is the simplest approach to problem-solving</a:t>
            </a:r>
          </a:p>
          <a:p>
            <a:pPr lvl="1"/>
            <a:r>
              <a:rPr lang="en-US" dirty="0" smtClean="0"/>
              <a:t>Brute Force Algorithms are exactly what they sound like Straight Forward methods of solving a problem that rely on absolute computing power and trying every possibility rather than advanced techniques to improve efficiency.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2. Recursive Algorithm:</a:t>
            </a:r>
          </a:p>
          <a:p>
            <a:pPr lvl="1"/>
            <a:r>
              <a:rPr lang="en-US" dirty="0" smtClean="0"/>
              <a:t>A recursive algorithm is based on recursion</a:t>
            </a:r>
            <a:r>
              <a:rPr lang="en-US" dirty="0" smtClean="0"/>
              <a:t> (call the same task again and again)</a:t>
            </a:r>
          </a:p>
          <a:p>
            <a:pPr lvl="1"/>
            <a:r>
              <a:rPr lang="en-US" dirty="0" smtClean="0"/>
              <a:t>In this case, a problem is broken into several sub-parts and called the same function again and again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3936"/>
            <a:ext cx="10167663" cy="792986"/>
          </a:xfrm>
        </p:spPr>
        <p:txBody>
          <a:bodyPr/>
          <a:lstStyle/>
          <a:p>
            <a:r>
              <a:rPr lang="en-US" dirty="0" smtClean="0"/>
              <a:t>Types of Algorithms (few important)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46922"/>
            <a:ext cx="9823768" cy="4389119"/>
          </a:xfrm>
        </p:spPr>
        <p:txBody>
          <a:bodyPr>
            <a:noAutofit/>
          </a:bodyPr>
          <a:lstStyle/>
          <a:p>
            <a:r>
              <a:rPr lang="en-US" sz="2000" dirty="0" smtClean="0"/>
              <a:t>3. Divide and Conquer Algorithm:</a:t>
            </a:r>
          </a:p>
          <a:p>
            <a:pPr lvl="1"/>
            <a:r>
              <a:rPr lang="en-US" dirty="0" smtClean="0"/>
              <a:t>This algorithm breaks a problem into sub-problems, solves a single sub-problem and merges the solutions together to get the final solution.</a:t>
            </a:r>
          </a:p>
          <a:p>
            <a:pPr lvl="1"/>
            <a:r>
              <a:rPr lang="en-US" dirty="0" smtClean="0"/>
              <a:t>It consists of the following three steps:</a:t>
            </a:r>
          </a:p>
          <a:p>
            <a:pPr marL="1714500" lvl="3" indent="-342900">
              <a:buAutoNum type="arabicPeriod"/>
            </a:pPr>
            <a:r>
              <a:rPr lang="en-US" dirty="0" smtClean="0"/>
              <a:t>Divide</a:t>
            </a:r>
          </a:p>
          <a:p>
            <a:pPr marL="1714500" lvl="3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Solve</a:t>
            </a:r>
          </a:p>
          <a:p>
            <a:pPr marL="1714500" lvl="3" indent="-342900">
              <a:buAutoNum type="arabicPeriod"/>
            </a:pPr>
            <a:r>
              <a:rPr lang="en-US" dirty="0" smtClean="0"/>
              <a:t>Combine</a:t>
            </a:r>
          </a:p>
          <a:p>
            <a:pPr marL="400050"/>
            <a:r>
              <a:rPr lang="en-US" dirty="0" smtClean="0"/>
              <a:t>4. Searching Algorithms: </a:t>
            </a:r>
          </a:p>
          <a:p>
            <a:pPr marL="800100" lvl="1"/>
            <a:r>
              <a:rPr lang="en-US" dirty="0" smtClean="0"/>
              <a:t>Searching algorithms are the ones that are used for searching elements or groups of elements from a particular data structure (e.g. Linear Search, Binary Search).</a:t>
            </a:r>
          </a:p>
          <a:p>
            <a:pPr marL="800100" lvl="1"/>
            <a:r>
              <a:rPr lang="en-US" dirty="0" smtClean="0"/>
              <a:t>These algorithms could be of different types based on their approach or the data structure in which the element should be found.</a:t>
            </a:r>
          </a:p>
          <a:p>
            <a:pPr marL="4000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9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3936"/>
            <a:ext cx="10167663" cy="792986"/>
          </a:xfrm>
        </p:spPr>
        <p:txBody>
          <a:bodyPr/>
          <a:lstStyle/>
          <a:p>
            <a:r>
              <a:rPr lang="en-US" dirty="0" smtClean="0"/>
              <a:t>Types of Algorithms (few important)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46922"/>
            <a:ext cx="9823768" cy="4389119"/>
          </a:xfrm>
        </p:spPr>
        <p:txBody>
          <a:bodyPr>
            <a:noAutofit/>
          </a:bodyPr>
          <a:lstStyle/>
          <a:p>
            <a:r>
              <a:rPr lang="en-US" sz="2400" dirty="0" smtClean="0"/>
              <a:t>5. Sorting Algorithm:</a:t>
            </a:r>
          </a:p>
          <a:p>
            <a:pPr lvl="1"/>
            <a:r>
              <a:rPr lang="en-US" sz="2000" dirty="0" smtClean="0"/>
              <a:t>Sorting is arranging a group of data in a particular order (ascending/descending) according to the requirement.</a:t>
            </a:r>
          </a:p>
          <a:p>
            <a:pPr lvl="1"/>
            <a:r>
              <a:rPr lang="en-US" sz="2000" dirty="0" smtClean="0"/>
              <a:t>The algorithms which help in performing this function are called sorting algorithms.</a:t>
            </a:r>
          </a:p>
          <a:p>
            <a:pPr lvl="1"/>
            <a:r>
              <a:rPr lang="en-US" sz="2000" dirty="0" smtClean="0"/>
              <a:t>Generally sorting algorithms are used to sort groups of data in an increasing (ascending) or decreasing (descending) manner.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938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3936"/>
            <a:ext cx="10167663" cy="792986"/>
          </a:xfrm>
        </p:spPr>
        <p:txBody>
          <a:bodyPr/>
          <a:lstStyle/>
          <a:p>
            <a:r>
              <a:rPr lang="en-US" dirty="0" smtClean="0"/>
              <a:t>How to design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46922"/>
            <a:ext cx="9823768" cy="4389119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order to write an algorithm, the following things are needed as a pre-requisite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Th</a:t>
            </a:r>
            <a:r>
              <a:rPr lang="en-US" sz="2000" dirty="0" smtClean="0"/>
              <a:t>e </a:t>
            </a:r>
            <a:r>
              <a:rPr lang="en-US" sz="2000" b="1" u="sng" dirty="0" smtClean="0"/>
              <a:t>problem</a:t>
            </a:r>
            <a:r>
              <a:rPr lang="en-US" sz="2000" dirty="0" smtClean="0"/>
              <a:t> that is to be solved by this algorithm i.e. clear problem definition.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b="1" u="sng" dirty="0" smtClean="0"/>
              <a:t>constraints</a:t>
            </a:r>
            <a:r>
              <a:rPr lang="en-US" sz="2000" dirty="0" smtClean="0"/>
              <a:t> of the problem must be considered while solving the problem.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b="1" u="sng" dirty="0" smtClean="0"/>
              <a:t>input</a:t>
            </a:r>
            <a:r>
              <a:rPr lang="en-US" sz="2000" dirty="0" smtClean="0"/>
              <a:t> to be taken to solve the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b="1" u="sng" dirty="0" smtClean="0"/>
              <a:t>output</a:t>
            </a:r>
            <a:r>
              <a:rPr lang="en-US" sz="2000" dirty="0" smtClean="0"/>
              <a:t> to be expected when the problem is solved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b="1" u="sng" dirty="0" smtClean="0"/>
              <a:t>solution</a:t>
            </a:r>
            <a:r>
              <a:rPr lang="en-US" sz="2000" dirty="0" smtClean="0"/>
              <a:t> to this problem is within the given constraints</a:t>
            </a:r>
          </a:p>
          <a:p>
            <a:pPr marL="400050"/>
            <a:r>
              <a:rPr lang="en-US" sz="2400" dirty="0" smtClean="0"/>
              <a:t>Then the algorithm is written with the help of the above parameters such that it solves the problem.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50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3936"/>
            <a:ext cx="10167663" cy="792986"/>
          </a:xfrm>
        </p:spPr>
        <p:txBody>
          <a:bodyPr/>
          <a:lstStyle/>
          <a:p>
            <a:r>
              <a:rPr lang="en-US" dirty="0" smtClean="0"/>
              <a:t>How to design an Algorithm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46922"/>
            <a:ext cx="9823768" cy="4389119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Write a program to calculate the Factorial of the given number by using for loop and if condition.</a:t>
            </a:r>
          </a:p>
          <a:p>
            <a:pPr lvl="1"/>
            <a:r>
              <a:rPr lang="en-US" b="1" dirty="0" smtClean="0"/>
              <a:t>Problem</a:t>
            </a:r>
            <a:r>
              <a:rPr lang="en-US" dirty="0" smtClean="0"/>
              <a:t>:	Calculate the Factorial e.g. 5! = 5x4x3x2x1 = 120</a:t>
            </a:r>
          </a:p>
          <a:p>
            <a:pPr lvl="1"/>
            <a:r>
              <a:rPr lang="en-US" b="1" dirty="0" smtClean="0"/>
              <a:t>Constraint</a:t>
            </a:r>
            <a:r>
              <a:rPr lang="en-US" dirty="0" smtClean="0"/>
              <a:t>: use for loop and if condition</a:t>
            </a:r>
          </a:p>
          <a:p>
            <a:pPr lvl="1"/>
            <a:r>
              <a:rPr lang="en-US" b="1" dirty="0" smtClean="0"/>
              <a:t>Input</a:t>
            </a:r>
            <a:r>
              <a:rPr lang="en-US" dirty="0" smtClean="0"/>
              <a:t>: any given number by the user </a:t>
            </a:r>
          </a:p>
          <a:p>
            <a:pPr lvl="1"/>
            <a:r>
              <a:rPr lang="en-US" b="1" dirty="0" smtClean="0"/>
              <a:t>Output</a:t>
            </a:r>
            <a:r>
              <a:rPr lang="en-US" dirty="0" smtClean="0"/>
              <a:t>: factorial</a:t>
            </a:r>
          </a:p>
          <a:p>
            <a:pPr lvl="1"/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 smtClean="0"/>
              <a:t>Lets try on IDE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2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Data Types and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491</TotalTime>
  <Words>710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Introduction to algorithms</vt:lpstr>
      <vt:lpstr>Algorithm</vt:lpstr>
      <vt:lpstr>Algorithm (cont..)</vt:lpstr>
      <vt:lpstr>Types of Algorithms (few important)</vt:lpstr>
      <vt:lpstr>Types of Algorithms (few important)</vt:lpstr>
      <vt:lpstr>Types of Algorithms (few important)</vt:lpstr>
      <vt:lpstr>How to design an Algorithm</vt:lpstr>
      <vt:lpstr>How to design an Algorithm (Example)</vt:lpstr>
      <vt:lpstr>Basic Data Types and Variables</vt:lpstr>
      <vt:lpstr>Data types </vt:lpstr>
      <vt:lpstr>Data types (Cont.…) </vt:lpstr>
      <vt:lpstr>Data types (Cont.…) </vt:lpstr>
      <vt:lpstr>Variables</vt:lpstr>
      <vt:lpstr>Variables</vt:lpstr>
      <vt:lpstr>Variables</vt:lpstr>
      <vt:lpstr>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Solving</dc:title>
  <dc:creator>bambi</dc:creator>
  <cp:lastModifiedBy>bambi</cp:lastModifiedBy>
  <cp:revision>101</cp:revision>
  <dcterms:created xsi:type="dcterms:W3CDTF">2024-10-06T13:55:03Z</dcterms:created>
  <dcterms:modified xsi:type="dcterms:W3CDTF">2024-10-24T15:31:40Z</dcterms:modified>
</cp:coreProperties>
</file>