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2" r:id="rId11"/>
    <p:sldId id="281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6" r:id="rId22"/>
    <p:sldId id="292" r:id="rId23"/>
    <p:sldId id="293" r:id="rId24"/>
    <p:sldId id="294" r:id="rId25"/>
    <p:sldId id="297" r:id="rId26"/>
    <p:sldId id="298" r:id="rId27"/>
    <p:sldId id="29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4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7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83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683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2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7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3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03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7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8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5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4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9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7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5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FB078F-D95F-437B-A210-54A50897DC6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72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Data Types and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315817"/>
          </a:xfrm>
        </p:spPr>
        <p:txBody>
          <a:bodyPr/>
          <a:lstStyle/>
          <a:p>
            <a:r>
              <a:rPr lang="en-US" dirty="0" smtClean="0"/>
              <a:t>Decision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0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If condition is true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	statements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If  Ali’s height is greater then 6 feet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Then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	Ali can become a member of the Basket Ball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0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031366" cy="229379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If (condition</a:t>
            </a:r>
            <a:r>
              <a:rPr lang="en-US" altLang="en-US" b="1" dirty="0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	statement </a:t>
            </a:r>
            <a:r>
              <a:rPr lang="en-US" altLang="en-US" b="1" dirty="0" smtClean="0"/>
              <a:t>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85661" y="2052918"/>
            <a:ext cx="3031366" cy="2293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b="1" dirty="0" smtClean="0"/>
              <a:t>If (condition)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smtClean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smtClean="0"/>
              <a:t>	statement 1;</a:t>
            </a:r>
          </a:p>
          <a:p>
            <a:pPr>
              <a:buNone/>
            </a:pPr>
            <a:r>
              <a:rPr lang="en-US" altLang="en-US" b="1" dirty="0"/>
              <a:t>	statement </a:t>
            </a:r>
            <a:r>
              <a:rPr lang="en-US" altLang="en-US" b="1" dirty="0" smtClean="0"/>
              <a:t>2;</a:t>
            </a:r>
            <a:endParaRPr lang="en-US" altLang="en-US" b="1" dirty="0"/>
          </a:p>
          <a:p>
            <a:pPr>
              <a:buFont typeface="Wingdings" panose="05000000000000000000" pitchFamily="2" charset="2"/>
              <a:buNone/>
            </a:pPr>
            <a:r>
              <a:rPr lang="en-US" b="1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8226" y="50008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if (age1 &gt; </a:t>
            </a:r>
            <a:r>
              <a:rPr lang="en-US" altLang="en-US" b="1" dirty="0" smtClean="0"/>
              <a:t>age2)</a:t>
            </a:r>
            <a:endParaRPr lang="en-US" altLang="en-US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	</a:t>
            </a:r>
            <a:r>
              <a:rPr lang="en-US" altLang="en-US" b="1" dirty="0" err="1"/>
              <a:t>cout</a:t>
            </a:r>
            <a:r>
              <a:rPr lang="en-US" altLang="en-US" b="1" dirty="0"/>
              <a:t>&lt;&lt;“Student 1 is older than student 2” </a:t>
            </a:r>
            <a:r>
              <a:rPr lang="en-US" altLang="en-US" b="1" dirty="0" smtClean="0"/>
              <a:t>;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8670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625476"/>
            <a:ext cx="7543800" cy="1431925"/>
          </a:xfrm>
        </p:spPr>
        <p:txBody>
          <a:bodyPr/>
          <a:lstStyle/>
          <a:p>
            <a:pPr algn="ctr"/>
            <a:r>
              <a:rPr lang="en-US" altLang="en-US" sz="5400"/>
              <a:t>Relational Operators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600" b="1"/>
              <a:t>&lt;  	less than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/>
              <a:t>&lt;= 	less than or equal to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/>
              <a:t>== equal to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/>
              <a:t>&gt;= greater than or equal to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/>
              <a:t>&gt;    greater than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/>
              <a:t>!=   not equal to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3600" b="1"/>
          </a:p>
        </p:txBody>
      </p:sp>
    </p:spTree>
    <p:extLst>
      <p:ext uri="{BB962C8B-B14F-4D97-AF65-F5344CB8AC3E}">
        <p14:creationId xmlns:p14="http://schemas.microsoft.com/office/powerpoint/2010/main" val="410884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625476"/>
            <a:ext cx="7543800" cy="1431925"/>
          </a:xfrm>
        </p:spPr>
        <p:txBody>
          <a:bodyPr/>
          <a:lstStyle/>
          <a:p>
            <a:pPr algn="ctr"/>
            <a:r>
              <a:rPr lang="en-US" altLang="en-US" sz="5400"/>
              <a:t>Relational Operators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2209800"/>
            <a:ext cx="7543800" cy="41148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5400" b="1"/>
              <a:t>a != b;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sz="5400" b="1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5400" b="1"/>
              <a:t>X = 0;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5400" b="1"/>
              <a:t>X == 0;</a:t>
            </a:r>
          </a:p>
        </p:txBody>
      </p:sp>
    </p:spTree>
    <p:extLst>
      <p:ext uri="{BB962C8B-B14F-4D97-AF65-F5344CB8AC3E}">
        <p14:creationId xmlns:p14="http://schemas.microsoft.com/office/powerpoint/2010/main" val="234669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49276"/>
            <a:ext cx="7543800" cy="1431925"/>
          </a:xfrm>
        </p:spPr>
        <p:txBody>
          <a:bodyPr/>
          <a:lstStyle/>
          <a:p>
            <a:pPr algn="ctr"/>
            <a:r>
              <a:rPr lang="en-US" altLang="en-US" sz="7200"/>
              <a:t>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2286000"/>
            <a:ext cx="75438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600"/>
              <a:t>If the student age is greater than 18 or his height is greater than five feet then put him on the foot balll team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/>
              <a:t>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/>
              <a:t>	Put him on the chess team</a:t>
            </a:r>
          </a:p>
        </p:txBody>
      </p:sp>
    </p:spTree>
    <p:extLst>
      <p:ext uri="{BB962C8B-B14F-4D97-AF65-F5344CB8AC3E}">
        <p14:creationId xmlns:p14="http://schemas.microsoft.com/office/powerpoint/2010/main" val="2787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609601"/>
            <a:ext cx="7543800" cy="1431925"/>
          </a:xfrm>
        </p:spPr>
        <p:txBody>
          <a:bodyPr/>
          <a:lstStyle/>
          <a:p>
            <a:pPr algn="ctr"/>
            <a:r>
              <a:rPr lang="en-US" altLang="en-US" sz="6000"/>
              <a:t>Logical Operators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sz="3600"/>
          </a:p>
          <a:p>
            <a:pPr algn="ctr">
              <a:buFont typeface="Wingdings" panose="05000000000000000000" pitchFamily="2" charset="2"/>
              <a:buNone/>
            </a:pPr>
            <a:endParaRPr lang="en-US" altLang="en-US" sz="360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3600"/>
              <a:t>AND			&amp;&amp;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3600"/>
              <a:t>OR			||</a:t>
            </a:r>
          </a:p>
        </p:txBody>
      </p:sp>
    </p:spTree>
    <p:extLst>
      <p:ext uri="{BB962C8B-B14F-4D97-AF65-F5344CB8AC3E}">
        <p14:creationId xmlns:p14="http://schemas.microsoft.com/office/powerpoint/2010/main" val="15432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609601"/>
            <a:ext cx="7543800" cy="1431925"/>
          </a:xfrm>
        </p:spPr>
        <p:txBody>
          <a:bodyPr/>
          <a:lstStyle/>
          <a:p>
            <a:pPr algn="ctr"/>
            <a:r>
              <a:rPr lang="en-US" altLang="en-US" sz="6000"/>
              <a:t>Logical Operators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1"/>
            <a:ext cx="7543800" cy="11080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4400"/>
              <a:t>If a is greater than b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4400"/>
              <a:t>	AND c is greater than 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360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962400" y="4038600"/>
            <a:ext cx="4876800" cy="1981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In </a:t>
            </a:r>
            <a:r>
              <a:rPr lang="en-US" altLang="en-US" sz="3200" dirty="0" smtClean="0">
                <a:solidFill>
                  <a:schemeClr val="bg1"/>
                </a:solidFill>
                <a:latin typeface="Arial" panose="020B0604020202020204" pitchFamily="34" charset="0"/>
              </a:rPr>
              <a:t>C++</a:t>
            </a:r>
            <a:endParaRPr lang="en-US" altLang="en-US" sz="3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if(a &gt; b &amp;&amp; c&gt; d)</a:t>
            </a:r>
          </a:p>
          <a:p>
            <a:pPr eaLnBrk="1" hangingPunct="1"/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if(age &gt; 18 || height &gt; 5)</a:t>
            </a:r>
          </a:p>
          <a:p>
            <a:pPr eaLnBrk="1" hangingPunct="1"/>
            <a:endParaRPr lang="en-US" altLang="en-US" sz="3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2895600"/>
            <a:ext cx="7543800" cy="2819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600" b="1"/>
              <a:t>Make a small flow chart of this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/>
              <a:t>program and see the one to one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/>
              <a:t>correspondence of the chart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/>
              <a:t>and the code</a:t>
            </a:r>
          </a:p>
        </p:txBody>
      </p:sp>
    </p:spTree>
    <p:extLst>
      <p:ext uri="{BB962C8B-B14F-4D97-AF65-F5344CB8AC3E}">
        <p14:creationId xmlns:p14="http://schemas.microsoft.com/office/powerpoint/2010/main" val="137395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1"/>
            <a:ext cx="7543800" cy="1431925"/>
          </a:xfrm>
        </p:spPr>
        <p:txBody>
          <a:bodyPr/>
          <a:lstStyle/>
          <a:p>
            <a:pPr algn="ctr"/>
            <a:r>
              <a:rPr lang="en-US" altLang="en-US" sz="7200"/>
              <a:t>Example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3725" y="1809751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u="sng" dirty="0"/>
              <a:t>Code</a:t>
            </a:r>
            <a:r>
              <a:rPr lang="en-US" altLang="en-US" sz="2800" dirty="0"/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if </a:t>
            </a:r>
            <a:r>
              <a:rPr lang="en-US" altLang="en-US" sz="2800" dirty="0" err="1"/>
              <a:t>AmirAge</a:t>
            </a:r>
            <a:r>
              <a:rPr lang="en-US" altLang="en-US" sz="2800" dirty="0"/>
              <a:t>  &gt;  </a:t>
            </a:r>
            <a:r>
              <a:rPr lang="en-US" altLang="en-US" sz="2800" dirty="0" err="1"/>
              <a:t>AmaraAge</a:t>
            </a:r>
            <a:r>
              <a:rPr lang="en-US" altLang="en-US" sz="2800" dirty="0"/>
              <a:t>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</a:t>
            </a:r>
            <a:r>
              <a:rPr lang="en-US" altLang="en-US" sz="2800" dirty="0" err="1"/>
              <a:t>cout</a:t>
            </a:r>
            <a:r>
              <a:rPr lang="en-US" altLang="en-US" sz="2800" dirty="0"/>
              <a:t>&lt;&lt; “Amir is older than Amara” 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}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else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</a:t>
            </a:r>
            <a:r>
              <a:rPr lang="en-US" altLang="en-US" sz="2800" dirty="0" err="1"/>
              <a:t>cout</a:t>
            </a:r>
            <a:r>
              <a:rPr lang="en-US" altLang="en-US" sz="2800" dirty="0"/>
              <a:t>&lt;&lt;“Amir is younger than or of the same age as Amara” 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24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types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3372"/>
            <a:ext cx="8946541" cy="4855028"/>
          </a:xfrm>
        </p:spPr>
        <p:txBody>
          <a:bodyPr>
            <a:normAutofit/>
          </a:bodyPr>
          <a:lstStyle/>
          <a:p>
            <a:r>
              <a:rPr lang="en-US" dirty="0"/>
              <a:t>in programming languages define the type of data that a variable can hold.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types determine what kind of operations can be performed on the data and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much memory will be allocated for it.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are the basic data types commonly found in most </a:t>
            </a:r>
            <a:r>
              <a:rPr lang="en-US" dirty="0" smtClean="0"/>
              <a:t>programming </a:t>
            </a:r>
            <a:r>
              <a:rPr lang="en-US" dirty="0"/>
              <a:t>languages (like C++, Java, Python, etc</a:t>
            </a:r>
            <a:r>
              <a:rPr lang="en-US" dirty="0" smtClean="0"/>
              <a:t>.):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Integer (</a:t>
            </a:r>
            <a:r>
              <a:rPr lang="en-US" dirty="0" err="1"/>
              <a:t>int</a:t>
            </a:r>
            <a:r>
              <a:rPr lang="en-US" dirty="0"/>
              <a:t>):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Used </a:t>
            </a:r>
            <a:r>
              <a:rPr lang="en-US" dirty="0"/>
              <a:t>to store whole numbers (both positive and negative</a:t>
            </a:r>
            <a:r>
              <a:rPr lang="en-US" dirty="0" smtClean="0"/>
              <a:t>).</a:t>
            </a:r>
          </a:p>
          <a:p>
            <a:pPr marL="400050" lvl="1" indent="0">
              <a:buNone/>
            </a:pPr>
            <a:r>
              <a:rPr lang="en-US" dirty="0"/>
              <a:t>		e.g. </a:t>
            </a:r>
            <a:r>
              <a:rPr lang="en-US" dirty="0" err="1"/>
              <a:t>int</a:t>
            </a:r>
            <a:r>
              <a:rPr lang="en-US" dirty="0"/>
              <a:t> age = 25</a:t>
            </a:r>
            <a:r>
              <a:rPr lang="en-US" dirty="0" smtClean="0"/>
              <a:t>;</a:t>
            </a:r>
          </a:p>
          <a:p>
            <a:pPr marL="400050" lvl="1" indent="0">
              <a:buNone/>
            </a:pPr>
            <a:r>
              <a:rPr lang="en-US" dirty="0"/>
              <a:t>		range: Typically from -2,147,483,648 to 2,147,483,647 (varies by system).</a:t>
            </a:r>
          </a:p>
        </p:txBody>
      </p:sp>
    </p:spTree>
    <p:extLst>
      <p:ext uri="{BB962C8B-B14F-4D97-AF65-F5344CB8AC3E}">
        <p14:creationId xmlns:p14="http://schemas.microsoft.com/office/powerpoint/2010/main" val="16665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625476"/>
            <a:ext cx="7543800" cy="1431925"/>
          </a:xfrm>
        </p:spPr>
        <p:txBody>
          <a:bodyPr/>
          <a:lstStyle/>
          <a:p>
            <a:pPr algn="ctr"/>
            <a:r>
              <a:rPr lang="en-US" altLang="en-US" sz="5400"/>
              <a:t>Flow Chart Symbols</a:t>
            </a: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6700837" y="2057400"/>
            <a:ext cx="1114425" cy="3810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6500813" y="2836863"/>
            <a:ext cx="1314450" cy="8763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6467476" y="5632450"/>
            <a:ext cx="1381125" cy="92075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6929438" y="4876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738938" y="4383088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194175" y="2057400"/>
            <a:ext cx="14414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Start or stop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751389" y="3109913"/>
            <a:ext cx="10182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3435351" y="4876800"/>
            <a:ext cx="20569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Continuation mark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4691063" y="5902325"/>
            <a:ext cx="1069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Decision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4673600" y="4191000"/>
            <a:ext cx="1095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Flow line</a:t>
            </a:r>
          </a:p>
        </p:txBody>
      </p:sp>
    </p:spTree>
    <p:extLst>
      <p:ext uri="{BB962C8B-B14F-4D97-AF65-F5344CB8AC3E}">
        <p14:creationId xmlns:p14="http://schemas.microsoft.com/office/powerpoint/2010/main" val="378295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26" grpId="0"/>
      <p:bldP spid="9227" grpId="0"/>
      <p:bldP spid="9228" grpId="0"/>
      <p:bldP spid="92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58" y="707582"/>
            <a:ext cx="4485091" cy="5810501"/>
          </a:xfrm>
        </p:spPr>
      </p:pic>
    </p:spTree>
    <p:extLst>
      <p:ext uri="{BB962C8B-B14F-4D97-AF65-F5344CB8AC3E}">
        <p14:creationId xmlns:p14="http://schemas.microsoft.com/office/powerpoint/2010/main" val="4214184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685801"/>
            <a:ext cx="7543800" cy="1431925"/>
          </a:xfrm>
        </p:spPr>
        <p:txBody>
          <a:bodyPr/>
          <a:lstStyle/>
          <a:p>
            <a:pPr algn="ctr"/>
            <a:r>
              <a:rPr lang="en-US" altLang="en-US" sz="5400" dirty="0"/>
              <a:t>Unary Not operator  !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2514600"/>
            <a:ext cx="7543800" cy="4114800"/>
          </a:xfrm>
        </p:spPr>
        <p:txBody>
          <a:bodyPr/>
          <a:lstStyle/>
          <a:p>
            <a:pPr lvl="1" algn="ctr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6600" dirty="0"/>
              <a:t> !true = false</a:t>
            </a:r>
          </a:p>
          <a:p>
            <a:pPr lvl="1" algn="ctr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6600" dirty="0"/>
              <a:t> !false = true</a:t>
            </a:r>
          </a:p>
        </p:txBody>
      </p:sp>
    </p:spTree>
    <p:extLst>
      <p:ext uri="{BB962C8B-B14F-4D97-AF65-F5344CB8AC3E}">
        <p14:creationId xmlns:p14="http://schemas.microsoft.com/office/powerpoint/2010/main" val="254975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49276"/>
            <a:ext cx="7543800" cy="1431925"/>
          </a:xfrm>
        </p:spPr>
        <p:txBody>
          <a:bodyPr/>
          <a:lstStyle/>
          <a:p>
            <a:pPr algn="ctr"/>
            <a:r>
              <a:rPr lang="en-US" altLang="en-US" sz="7200"/>
              <a:t>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3200400"/>
            <a:ext cx="75438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if ((</a:t>
            </a:r>
            <a:r>
              <a:rPr lang="en-US" altLang="en-US" b="1" dirty="0" err="1"/>
              <a:t>interMarks</a:t>
            </a:r>
            <a:r>
              <a:rPr lang="en-US" altLang="en-US" b="1" dirty="0"/>
              <a:t> &gt; 45) &amp;&amp; (</a:t>
            </a:r>
            <a:r>
              <a:rPr lang="en-US" altLang="en-US" b="1" dirty="0" err="1"/>
              <a:t>testMarks</a:t>
            </a:r>
            <a:r>
              <a:rPr lang="en-US" altLang="en-US" b="1" dirty="0"/>
              <a:t> &gt;= </a:t>
            </a:r>
            <a:r>
              <a:rPr lang="en-US" altLang="en-US" b="1" dirty="0" err="1"/>
              <a:t>passMarks</a:t>
            </a:r>
            <a:r>
              <a:rPr lang="en-US" altLang="en-US" b="1" dirty="0"/>
              <a:t>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		</a:t>
            </a:r>
            <a:r>
              <a:rPr lang="en-US" altLang="en-US" b="1" dirty="0" err="1"/>
              <a:t>cout</a:t>
            </a:r>
            <a:r>
              <a:rPr lang="en-US" altLang="en-US" b="1" dirty="0"/>
              <a:t> &lt;&lt; “ Welcome to </a:t>
            </a:r>
            <a:r>
              <a:rPr lang="en-US" altLang="en-US" b="1" dirty="0" smtClean="0"/>
              <a:t>Newport Institute”;</a:t>
            </a:r>
            <a:endParaRPr lang="en-US" altLang="en-US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}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5509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549276"/>
            <a:ext cx="7543800" cy="1431925"/>
          </a:xfrm>
        </p:spPr>
        <p:txBody>
          <a:bodyPr/>
          <a:lstStyle/>
          <a:p>
            <a:pPr algn="ctr"/>
            <a:r>
              <a:rPr lang="en-US" altLang="en-US" sz="7200"/>
              <a:t>Example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5574" y="2339008"/>
            <a:ext cx="7543800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If(!((</a:t>
            </a:r>
            <a:r>
              <a:rPr lang="en-US" altLang="en-US" b="1" dirty="0" err="1"/>
              <a:t>interMarks</a:t>
            </a:r>
            <a:r>
              <a:rPr lang="en-US" altLang="en-US" b="1" dirty="0"/>
              <a:t> &gt; 45) &amp;&amp; (</a:t>
            </a:r>
            <a:r>
              <a:rPr lang="en-US" altLang="en-US" b="1" dirty="0" err="1"/>
              <a:t>testMarks</a:t>
            </a:r>
            <a:r>
              <a:rPr lang="en-US" altLang="en-US" b="1" dirty="0"/>
              <a:t> &gt;= </a:t>
            </a:r>
            <a:r>
              <a:rPr lang="en-US" altLang="en-US" b="1" dirty="0" err="1"/>
              <a:t>passMarks</a:t>
            </a:r>
            <a:r>
              <a:rPr lang="en-US" altLang="en-US" b="1" dirty="0"/>
              <a:t>)))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				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				</a:t>
            </a:r>
            <a:r>
              <a:rPr lang="en-US" altLang="en-US" sz="8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050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1"/>
            <a:ext cx="10287000" cy="1431925"/>
          </a:xfrm>
        </p:spPr>
        <p:txBody>
          <a:bodyPr/>
          <a:lstStyle/>
          <a:p>
            <a:pPr algn="ctr"/>
            <a:r>
              <a:rPr lang="en-US" altLang="en-US" sz="5400" dirty="0"/>
              <a:t>Unary </a:t>
            </a:r>
            <a:r>
              <a:rPr lang="en-US" altLang="en-US" sz="5400" dirty="0" smtClean="0"/>
              <a:t>Increment operator  ++</a:t>
            </a:r>
            <a:endParaRPr lang="en-US" altLang="en-US" sz="5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652" y="2514600"/>
            <a:ext cx="9206948" cy="4114800"/>
          </a:xfrm>
        </p:spPr>
        <p:txBody>
          <a:bodyPr>
            <a:normAutofit/>
          </a:bodyPr>
          <a:lstStyle/>
          <a:p>
            <a:pPr marL="457200" lvl="1" indent="0" algn="ctr">
              <a:buClr>
                <a:schemeClr val="hlink"/>
              </a:buClr>
              <a:buNone/>
            </a:pPr>
            <a:r>
              <a:rPr lang="en-US" altLang="en-US" sz="6600" dirty="0" smtClean="0"/>
              <a:t>count++</a:t>
            </a:r>
          </a:p>
          <a:p>
            <a:pPr marL="457200" lvl="1" indent="0" algn="ctr">
              <a:buClr>
                <a:schemeClr val="hlink"/>
              </a:buClr>
              <a:buNone/>
            </a:pPr>
            <a:r>
              <a:rPr lang="en-US" altLang="en-US" sz="6600" dirty="0"/>
              <a:t>i</a:t>
            </a:r>
            <a:r>
              <a:rPr lang="en-US" altLang="en-US" sz="6600" dirty="0" smtClean="0"/>
              <a:t>s same as count=count + 1</a:t>
            </a:r>
            <a:endParaRPr lang="en-US" altLang="en-US" sz="6600" dirty="0"/>
          </a:p>
        </p:txBody>
      </p:sp>
    </p:spTree>
    <p:extLst>
      <p:ext uri="{BB962C8B-B14F-4D97-AF65-F5344CB8AC3E}">
        <p14:creationId xmlns:p14="http://schemas.microsoft.com/office/powerpoint/2010/main" val="62864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1"/>
            <a:ext cx="10287000" cy="1431925"/>
          </a:xfrm>
        </p:spPr>
        <p:txBody>
          <a:bodyPr/>
          <a:lstStyle/>
          <a:p>
            <a:pPr algn="ctr"/>
            <a:r>
              <a:rPr lang="en-US" altLang="en-US" sz="5400" dirty="0"/>
              <a:t>Unary </a:t>
            </a:r>
            <a:r>
              <a:rPr lang="en-US" altLang="en-US" sz="5400" dirty="0" smtClean="0"/>
              <a:t>Decrement </a:t>
            </a:r>
            <a:r>
              <a:rPr lang="en-US" altLang="en-US" sz="5400" dirty="0"/>
              <a:t>operator  </a:t>
            </a:r>
            <a:r>
              <a:rPr lang="en-US" altLang="en-US" sz="5400" dirty="0" smtClean="0"/>
              <a:t>--</a:t>
            </a:r>
            <a:endParaRPr lang="en-US" altLang="en-US" sz="5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652" y="2514600"/>
            <a:ext cx="9206948" cy="4114800"/>
          </a:xfrm>
        </p:spPr>
        <p:txBody>
          <a:bodyPr>
            <a:normAutofit/>
          </a:bodyPr>
          <a:lstStyle/>
          <a:p>
            <a:pPr marL="457200" lvl="1" indent="0" algn="ctr">
              <a:buClr>
                <a:schemeClr val="hlink"/>
              </a:buClr>
              <a:buNone/>
            </a:pPr>
            <a:r>
              <a:rPr lang="en-US" altLang="en-US" sz="6600" dirty="0" smtClean="0"/>
              <a:t>count--</a:t>
            </a:r>
          </a:p>
          <a:p>
            <a:pPr marL="457200" lvl="1" indent="0" algn="ctr">
              <a:buClr>
                <a:schemeClr val="hlink"/>
              </a:buClr>
              <a:buNone/>
            </a:pPr>
            <a:r>
              <a:rPr lang="en-US" altLang="en-US" sz="6600" dirty="0"/>
              <a:t>i</a:t>
            </a:r>
            <a:r>
              <a:rPr lang="en-US" altLang="en-US" sz="6600" dirty="0" smtClean="0"/>
              <a:t>s same as count=count - 1</a:t>
            </a:r>
            <a:endParaRPr lang="en-US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7590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625476"/>
            <a:ext cx="7543800" cy="1431925"/>
          </a:xfrm>
        </p:spPr>
        <p:txBody>
          <a:bodyPr/>
          <a:lstStyle/>
          <a:p>
            <a:pPr algn="ctr"/>
            <a:r>
              <a:rPr lang="en-US" altLang="en-US" sz="7200"/>
              <a:t>Nested if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If (age &gt; 18)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/>
              <a:t>If(height  &gt; 5)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/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/>
              <a:t>	</a:t>
            </a:r>
            <a:r>
              <a:rPr lang="en-US" altLang="en-US" b="1" dirty="0" err="1" smtClean="0"/>
              <a:t>cout</a:t>
            </a:r>
            <a:r>
              <a:rPr lang="en-US" altLang="en-US" b="1" dirty="0" smtClean="0"/>
              <a:t> &lt;&lt; “you are in Foot Ball Team”&lt;&lt;</a:t>
            </a:r>
            <a:r>
              <a:rPr lang="en-US" altLang="en-US" b="1" dirty="0" err="1" smtClean="0"/>
              <a:t>endl</a:t>
            </a:r>
            <a:r>
              <a:rPr lang="en-US" altLang="en-US" b="1" dirty="0" smtClean="0"/>
              <a:t>;</a:t>
            </a:r>
            <a:endParaRPr lang="en-US" altLang="en-US" b="1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/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/>
              <a:t>Make a flowchart of this nested if structure…</a:t>
            </a:r>
          </a:p>
        </p:txBody>
      </p:sp>
    </p:spTree>
    <p:extLst>
      <p:ext uri="{BB962C8B-B14F-4D97-AF65-F5344CB8AC3E}">
        <p14:creationId xmlns:p14="http://schemas.microsoft.com/office/powerpoint/2010/main" val="117313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types (Cont.…)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3372"/>
            <a:ext cx="8946541" cy="4855028"/>
          </a:xfrm>
        </p:spPr>
        <p:txBody>
          <a:bodyPr>
            <a:normAutofit/>
          </a:bodyPr>
          <a:lstStyle/>
          <a:p>
            <a:pPr lvl="1" indent="-342900">
              <a:buFont typeface="+mj-lt"/>
              <a:buAutoNum type="arabicPeriod" startAt="2"/>
            </a:pPr>
            <a:r>
              <a:rPr lang="en-US" dirty="0"/>
              <a:t>Floating-point (float, double):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		Used to store real numbers with decimal points</a:t>
            </a:r>
            <a:r>
              <a:rPr lang="en-US" dirty="0" smtClean="0"/>
              <a:t>.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/>
              <a:t>float</a:t>
            </a:r>
            <a:r>
              <a:rPr lang="en-US" dirty="0"/>
              <a:t>: Less precision (usually up to 7 decimal places</a:t>
            </a:r>
            <a:r>
              <a:rPr lang="en-US" dirty="0" smtClean="0"/>
              <a:t>).</a:t>
            </a: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400050" lvl="1" indent="0">
              <a:buNone/>
            </a:pPr>
            <a:r>
              <a:rPr lang="en-US" dirty="0" smtClean="0"/>
              <a:t>	</a:t>
            </a:r>
            <a:r>
              <a:rPr lang="en-US" dirty="0"/>
              <a:t>		e.g. float height = 5.9</a:t>
            </a:r>
            <a:r>
              <a:rPr lang="en-US" dirty="0" smtClean="0"/>
              <a:t>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/>
              <a:t>double</a:t>
            </a:r>
            <a:r>
              <a:rPr lang="en-US" dirty="0"/>
              <a:t>: More precision (up to 15 decimal places</a:t>
            </a:r>
            <a:r>
              <a:rPr lang="en-US" dirty="0" smtClean="0"/>
              <a:t>).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e.g. double weight = 72.56789</a:t>
            </a:r>
            <a:r>
              <a:rPr lang="en-US" dirty="0" smtClean="0"/>
              <a:t>;</a:t>
            </a:r>
          </a:p>
          <a:p>
            <a:pPr lvl="1" indent="-342900">
              <a:buFont typeface="+mj-lt"/>
              <a:buAutoNum type="arabicPeriod" startAt="3"/>
            </a:pPr>
            <a:r>
              <a:rPr lang="en-US" dirty="0"/>
              <a:t>Character (char</a:t>
            </a:r>
            <a:r>
              <a:rPr lang="en-US" dirty="0" smtClean="0"/>
              <a:t>):</a:t>
            </a:r>
          </a:p>
          <a:p>
            <a:pPr marL="800100" lvl="2" indent="0">
              <a:buNone/>
            </a:pPr>
            <a:r>
              <a:rPr lang="en-US" dirty="0"/>
              <a:t>	</a:t>
            </a:r>
            <a:r>
              <a:rPr lang="en-US" sz="1800" dirty="0"/>
              <a:t>Used to store a single character (letters, digits, symbols</a:t>
            </a:r>
            <a:r>
              <a:rPr lang="en-US" sz="1800" dirty="0" smtClean="0"/>
              <a:t>).</a:t>
            </a:r>
          </a:p>
          <a:p>
            <a:pPr marL="800100" lvl="2" indent="0">
              <a:buNone/>
            </a:pPr>
            <a:r>
              <a:rPr lang="en-US" dirty="0" smtClean="0"/>
              <a:t>	</a:t>
            </a:r>
            <a:r>
              <a:rPr lang="en-US" dirty="0"/>
              <a:t>e.g. char grade = 'A</a:t>
            </a:r>
            <a:r>
              <a:rPr lang="en-US" dirty="0" smtClean="0"/>
              <a:t>';</a:t>
            </a:r>
          </a:p>
          <a:p>
            <a:pPr marL="800100" lvl="2" indent="0">
              <a:buNone/>
            </a:pPr>
            <a:r>
              <a:rPr lang="en-US" dirty="0"/>
              <a:t>	Typically 1 byte, stores the ASCII value of the character.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22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types (Cont.…)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3372"/>
            <a:ext cx="8946541" cy="4855028"/>
          </a:xfrm>
        </p:spPr>
        <p:txBody>
          <a:bodyPr>
            <a:normAutofit/>
          </a:bodyPr>
          <a:lstStyle/>
          <a:p>
            <a:pPr lvl="1" indent="-342900">
              <a:buFont typeface="+mj-lt"/>
              <a:buAutoNum type="arabicPeriod" startAt="3"/>
            </a:pPr>
            <a:r>
              <a:rPr lang="en-US" dirty="0"/>
              <a:t>Boolean (bool):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/>
              <a:t>	</a:t>
            </a:r>
            <a:r>
              <a:rPr lang="en-US" sz="1800" dirty="0"/>
              <a:t>Used to store truth </a:t>
            </a:r>
            <a:r>
              <a:rPr lang="en-US" sz="1800" dirty="0" smtClean="0"/>
              <a:t>values true or false.</a:t>
            </a:r>
          </a:p>
          <a:p>
            <a:pPr marL="800100" lvl="2" indent="0">
              <a:buNone/>
            </a:pPr>
            <a:r>
              <a:rPr lang="en-US" dirty="0" smtClean="0"/>
              <a:t>	</a:t>
            </a:r>
            <a:r>
              <a:rPr lang="en-US" dirty="0"/>
              <a:t>e.g. bool </a:t>
            </a:r>
            <a:r>
              <a:rPr lang="en-US" dirty="0" err="1"/>
              <a:t>isStudent</a:t>
            </a:r>
            <a:r>
              <a:rPr lang="en-US" dirty="0"/>
              <a:t> = true</a:t>
            </a:r>
            <a:r>
              <a:rPr lang="en-US" dirty="0" smtClean="0"/>
              <a:t>;</a:t>
            </a:r>
          </a:p>
          <a:p>
            <a:pPr marL="800100" lvl="2" indent="0">
              <a:buNone/>
            </a:pPr>
            <a:endParaRPr lang="en-US" dirty="0" smtClean="0"/>
          </a:p>
          <a:p>
            <a:pPr lvl="1" indent="-342900">
              <a:buFont typeface="+mj-lt"/>
              <a:buAutoNum type="arabicPeriod" startAt="3"/>
            </a:pPr>
            <a:r>
              <a:rPr lang="en-US" dirty="0" smtClean="0"/>
              <a:t>String:</a:t>
            </a:r>
            <a:endParaRPr lang="en-US" dirty="0"/>
          </a:p>
          <a:p>
            <a:pPr marL="800100" lvl="2" indent="0">
              <a:buNone/>
            </a:pPr>
            <a:r>
              <a:rPr lang="en-US" dirty="0"/>
              <a:t>	</a:t>
            </a:r>
            <a:r>
              <a:rPr lang="en-US" sz="1800" dirty="0"/>
              <a:t>Used to store sequences of characters (a collection of </a:t>
            </a:r>
            <a:r>
              <a:rPr lang="en-US" sz="1800" dirty="0" smtClean="0"/>
              <a:t>char).</a:t>
            </a:r>
            <a:endParaRPr lang="en-US" sz="1800" dirty="0"/>
          </a:p>
          <a:p>
            <a:pPr marL="800100" lvl="2" indent="0">
              <a:buNone/>
            </a:pPr>
            <a:r>
              <a:rPr lang="en-US" dirty="0"/>
              <a:t>	e.g. string name = </a:t>
            </a:r>
            <a:r>
              <a:rPr lang="en-US" dirty="0" smtClean="0"/>
              <a:t>“John";</a:t>
            </a:r>
            <a:endParaRPr lang="en-US" dirty="0"/>
          </a:p>
          <a:p>
            <a:pPr marL="8001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762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0654"/>
          </a:xfrm>
        </p:spPr>
        <p:txBody>
          <a:bodyPr/>
          <a:lstStyle/>
          <a:p>
            <a:r>
              <a:rPr lang="en-US" b="1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3372"/>
            <a:ext cx="8946541" cy="4855028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variable</a:t>
            </a:r>
            <a:r>
              <a:rPr lang="en-US" dirty="0"/>
              <a:t> is a container that stores data. You can assign a value to a variable and later use or modify 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Declaring a Variable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syntax: &lt;</a:t>
            </a:r>
            <a:r>
              <a:rPr lang="en-US" dirty="0" err="1" smtClean="0"/>
              <a:t>data_type</a:t>
            </a:r>
            <a:r>
              <a:rPr lang="en-US" dirty="0" smtClean="0"/>
              <a:t>&gt; </a:t>
            </a:r>
            <a:r>
              <a:rPr lang="en-US" dirty="0" err="1" smtClean="0"/>
              <a:t>variable_name</a:t>
            </a:r>
            <a:r>
              <a:rPr lang="en-US" dirty="0" smtClean="0"/>
              <a:t> = value;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my suggestion: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names that explain the purpose of the variable;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e.g</a:t>
            </a:r>
            <a:r>
              <a:rPr lang="en-US" dirty="0"/>
              <a:t>. Instead of declaring the variable </a:t>
            </a:r>
            <a:r>
              <a:rPr lang="en-US" dirty="0" smtClean="0"/>
              <a:t>as </a:t>
            </a:r>
            <a:r>
              <a:rPr lang="en-US" b="1" dirty="0" err="1" smtClean="0"/>
              <a:t>int</a:t>
            </a:r>
            <a:r>
              <a:rPr lang="en-US" b="1" dirty="0"/>
              <a:t> x</a:t>
            </a:r>
            <a:r>
              <a:rPr lang="en-US" dirty="0"/>
              <a:t> (which holds the age), </a:t>
            </a:r>
            <a:r>
              <a:rPr lang="en-US" dirty="0" smtClean="0"/>
              <a:t>			we </a:t>
            </a:r>
            <a:r>
              <a:rPr lang="en-US" dirty="0"/>
              <a:t>can declare it as </a:t>
            </a:r>
            <a:r>
              <a:rPr lang="en-US" b="1" dirty="0" err="1"/>
              <a:t>int</a:t>
            </a:r>
            <a:r>
              <a:rPr lang="en-US" b="1" dirty="0"/>
              <a:t> age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416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0654"/>
          </a:xfrm>
        </p:spPr>
        <p:txBody>
          <a:bodyPr/>
          <a:lstStyle/>
          <a:p>
            <a:r>
              <a:rPr lang="en-US" b="1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3372"/>
            <a:ext cx="8946541" cy="485502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Follow Naming Conventions</a:t>
            </a:r>
          </a:p>
          <a:p>
            <a:pPr marL="457200" lvl="1" indent="0">
              <a:buNone/>
            </a:pPr>
            <a:r>
              <a:rPr lang="en-US" dirty="0"/>
              <a:t>	in most of the programming languages, </a:t>
            </a:r>
            <a:r>
              <a:rPr lang="en-US" dirty="0" err="1"/>
              <a:t>camelCase</a:t>
            </a:r>
            <a:r>
              <a:rPr lang="en-US" dirty="0"/>
              <a:t> is common for variable names (start with a lowercase letter, and subsequent words are capitalized)</a:t>
            </a:r>
          </a:p>
          <a:p>
            <a:pPr marL="914400" lvl="2" indent="0">
              <a:buNone/>
            </a:pPr>
            <a:r>
              <a:rPr lang="en-US" dirty="0" smtClean="0"/>
              <a:t>e.g.  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totalMarks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float </a:t>
            </a:r>
            <a:r>
              <a:rPr lang="en-US" dirty="0" err="1" smtClean="0"/>
              <a:t>averageHeight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bool </a:t>
            </a:r>
            <a:r>
              <a:rPr lang="en-US" dirty="0" err="1" smtClean="0"/>
              <a:t>isLoggedIn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/>
              <a:t>Avoid Single Letter Names</a:t>
            </a:r>
          </a:p>
          <a:p>
            <a:pPr marL="914400" lvl="2" indent="0">
              <a:buNone/>
            </a:pPr>
            <a:r>
              <a:rPr lang="en-US" dirty="0"/>
              <a:t>Except for variables with very small scopes (like in loops), avoid single-letter names </a:t>
            </a:r>
            <a:r>
              <a:rPr lang="en-US" dirty="0" smtClean="0"/>
              <a:t>like a, b, or x, as they don’t convey meaning</a:t>
            </a:r>
          </a:p>
          <a:p>
            <a:pPr marL="914400" lvl="2" indent="0">
              <a:buNone/>
            </a:pPr>
            <a:r>
              <a:rPr lang="en-US" dirty="0" smtClean="0"/>
              <a:t>e.g. </a:t>
            </a:r>
            <a:r>
              <a:rPr lang="en-US" dirty="0" err="1" smtClean="0"/>
              <a:t>int</a:t>
            </a:r>
            <a:r>
              <a:rPr lang="en-US" dirty="0" smtClean="0"/>
              <a:t> p; instead you may use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producPrice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8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0654"/>
          </a:xfrm>
        </p:spPr>
        <p:txBody>
          <a:bodyPr/>
          <a:lstStyle/>
          <a:p>
            <a:r>
              <a:rPr lang="en-US" b="1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30513"/>
            <a:ext cx="8946541" cy="5515429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Avoid </a:t>
            </a:r>
            <a:r>
              <a:rPr lang="en-US" dirty="0" smtClean="0"/>
              <a:t>Abbreviations</a:t>
            </a:r>
          </a:p>
          <a:p>
            <a:pPr marL="914400" lvl="2" indent="0">
              <a:buNone/>
            </a:pPr>
            <a:r>
              <a:rPr lang="en-US" dirty="0"/>
              <a:t>Abbreviations can be confusing. Instead, use complete words for better clarity</a:t>
            </a:r>
            <a:r>
              <a:rPr lang="en-US" dirty="0" smtClean="0"/>
              <a:t>.</a:t>
            </a:r>
          </a:p>
          <a:p>
            <a:pPr marL="914400" lvl="2" indent="0">
              <a:buNone/>
            </a:pPr>
            <a:r>
              <a:rPr lang="en-US" dirty="0" smtClean="0"/>
              <a:t>e.g. instead of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numStd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use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numberOfStudents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Avoid Keywords as Variable Name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Don’t use keywords or reserved words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e.g. instead of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return;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use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returnValue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Use Boolean Names that Suggest True/False Meaning</a:t>
            </a:r>
          </a:p>
          <a:p>
            <a:pPr marL="457200" lvl="1" indent="0">
              <a:buNone/>
            </a:pPr>
            <a:r>
              <a:rPr lang="en-US" dirty="0" smtClean="0"/>
              <a:t>	When defining </a:t>
            </a:r>
            <a:r>
              <a:rPr lang="en-US" dirty="0" err="1" smtClean="0"/>
              <a:t>boolean</a:t>
            </a:r>
            <a:r>
              <a:rPr lang="en-US" dirty="0" smtClean="0"/>
              <a:t> variables, choose names that clearly indicate a true or false condition.</a:t>
            </a:r>
          </a:p>
          <a:p>
            <a:pPr marL="914400" lvl="2" indent="0">
              <a:buNone/>
            </a:pPr>
            <a:r>
              <a:rPr lang="en-US" dirty="0" smtClean="0"/>
              <a:t>e.g. bool </a:t>
            </a:r>
            <a:r>
              <a:rPr lang="en-US" dirty="0" err="1" smtClean="0"/>
              <a:t>isComplete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dirty="0" smtClean="0"/>
              <a:t>	bool </a:t>
            </a:r>
            <a:r>
              <a:rPr lang="en-US" dirty="0" err="1" smtClean="0"/>
              <a:t>hasError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dirty="0" smtClean="0"/>
              <a:t>	bool </a:t>
            </a:r>
            <a:r>
              <a:rPr lang="en-US" dirty="0" err="1" smtClean="0"/>
              <a:t>isStudent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1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0654"/>
          </a:xfrm>
        </p:spPr>
        <p:txBody>
          <a:bodyPr/>
          <a:lstStyle/>
          <a:p>
            <a:r>
              <a:rPr lang="en-US" b="1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30514"/>
            <a:ext cx="8946541" cy="2757714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Use Boolean Names that Suggest True/False Meaning</a:t>
            </a:r>
          </a:p>
          <a:p>
            <a:pPr marL="457200" lvl="1" indent="0">
              <a:buNone/>
            </a:pPr>
            <a:r>
              <a:rPr lang="en-US" dirty="0" smtClean="0"/>
              <a:t>	When defining </a:t>
            </a:r>
            <a:r>
              <a:rPr lang="en-US" dirty="0" err="1" smtClean="0"/>
              <a:t>boolean</a:t>
            </a:r>
            <a:r>
              <a:rPr lang="en-US" dirty="0" smtClean="0"/>
              <a:t> variables, choose names that clearly indicate a true or false condition.</a:t>
            </a:r>
          </a:p>
          <a:p>
            <a:pPr marL="914400" lvl="2" indent="0">
              <a:buNone/>
            </a:pPr>
            <a:r>
              <a:rPr lang="en-US" dirty="0" smtClean="0"/>
              <a:t>e.g. bool </a:t>
            </a:r>
            <a:r>
              <a:rPr lang="en-US" dirty="0" err="1" smtClean="0"/>
              <a:t>isComplete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dirty="0" smtClean="0"/>
              <a:t>	bool </a:t>
            </a:r>
            <a:r>
              <a:rPr lang="en-US" dirty="0" err="1" smtClean="0"/>
              <a:t>hasError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dirty="0" smtClean="0"/>
              <a:t>	bool </a:t>
            </a:r>
            <a:r>
              <a:rPr lang="en-US" dirty="0" err="1" smtClean="0"/>
              <a:t>isStudent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5130" y="3788227"/>
            <a:ext cx="9404723" cy="940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Assigning Operator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8964" y="4585251"/>
            <a:ext cx="8946541" cy="1159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dirty="0"/>
              <a:t>is used in programming to assign values to </a:t>
            </a:r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E.g. 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 = 5;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268964" y="5353878"/>
            <a:ext cx="2177199" cy="852667"/>
            <a:chOff x="1268964" y="5353878"/>
            <a:chExt cx="2177199" cy="852667"/>
          </a:xfrm>
        </p:grpSpPr>
        <p:sp>
          <p:nvSpPr>
            <p:cNvPr id="7" name="Oval 6"/>
            <p:cNvSpPr/>
            <p:nvPr/>
          </p:nvSpPr>
          <p:spPr>
            <a:xfrm>
              <a:off x="2305878" y="5353878"/>
              <a:ext cx="967409" cy="39100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68964" y="5560214"/>
              <a:ext cx="21771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Left side</a:t>
              </a:r>
            </a:p>
            <a:p>
              <a:r>
                <a:rPr lang="en-US" dirty="0" smtClean="0"/>
                <a:t>Name of Variable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3287" y="5330403"/>
            <a:ext cx="2980027" cy="876142"/>
            <a:chOff x="3273287" y="5330403"/>
            <a:chExt cx="2980027" cy="876142"/>
          </a:xfrm>
        </p:grpSpPr>
        <p:sp>
          <p:nvSpPr>
            <p:cNvPr id="9" name="Oval 8"/>
            <p:cNvSpPr/>
            <p:nvPr/>
          </p:nvSpPr>
          <p:spPr>
            <a:xfrm>
              <a:off x="3273287" y="5330403"/>
              <a:ext cx="967409" cy="39100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62302" y="5560214"/>
              <a:ext cx="22910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Right side</a:t>
              </a:r>
            </a:p>
            <a:p>
              <a:r>
                <a:rPr lang="en-US" dirty="0" smtClean="0"/>
                <a:t>Value / </a:t>
              </a:r>
              <a:r>
                <a:rPr lang="en-US" i="1" dirty="0"/>
                <a:t>expression</a:t>
              </a:r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799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0654"/>
          </a:xfrm>
        </p:spPr>
        <p:txBody>
          <a:bodyPr/>
          <a:lstStyle/>
          <a:p>
            <a:r>
              <a:rPr lang="en-US" b="1" dirty="0" smtClean="0"/>
              <a:t>Arithmetic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30514"/>
            <a:ext cx="8946541" cy="5237764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Solve this expression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Where a=4, b=25, and c=5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Manually = &lt;Calculate yourself&gt;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Try in </a:t>
            </a:r>
            <a:r>
              <a:rPr lang="en-US" dirty="0" err="1" smtClean="0"/>
              <a:t>c++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	float </a:t>
            </a:r>
            <a:r>
              <a:rPr lang="en-US" dirty="0" err="1" smtClean="0"/>
              <a:t>returnValue</a:t>
            </a:r>
            <a:r>
              <a:rPr lang="en-US" dirty="0" smtClean="0"/>
              <a:t> = </a:t>
            </a:r>
            <a:r>
              <a:rPr lang="en-US" altLang="en-US" dirty="0">
                <a:latin typeface="Arial" panose="020B0604020202020204" pitchFamily="34" charset="0"/>
              </a:rPr>
              <a:t>b*b - 4*a*c /2 *</a:t>
            </a:r>
            <a:r>
              <a:rPr lang="en-US" altLang="en-US" dirty="0" smtClean="0">
                <a:latin typeface="Arial" panose="020B0604020202020204" pitchFamily="34" charset="0"/>
              </a:rPr>
              <a:t>a</a:t>
            </a:r>
          </a:p>
          <a:p>
            <a:pPr marL="914400" lvl="2" indent="0">
              <a:buNone/>
            </a:pPr>
            <a:r>
              <a:rPr lang="en-US" altLang="en-US" dirty="0" smtClean="0">
                <a:latin typeface="Arial" panose="020B0604020202020204" pitchFamily="34" charset="0"/>
              </a:rPr>
              <a:t>Do we get the correct answer?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367" y="1904903"/>
            <a:ext cx="1413919" cy="87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569</TotalTime>
  <Words>446</Words>
  <Application>Microsoft Office PowerPoint</Application>
  <PresentationFormat>Widescreen</PresentationFormat>
  <Paragraphs>189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Wingdings</vt:lpstr>
      <vt:lpstr>Wingdings 3</vt:lpstr>
      <vt:lpstr>Ion</vt:lpstr>
      <vt:lpstr>Basic Data Types and Variables</vt:lpstr>
      <vt:lpstr>Data types </vt:lpstr>
      <vt:lpstr>Data types (Cont.…) </vt:lpstr>
      <vt:lpstr>Data types (Cont.…) </vt:lpstr>
      <vt:lpstr>Variables</vt:lpstr>
      <vt:lpstr>Variables</vt:lpstr>
      <vt:lpstr>Variables</vt:lpstr>
      <vt:lpstr>Variables</vt:lpstr>
      <vt:lpstr>Arithmetic</vt:lpstr>
      <vt:lpstr>Decision</vt:lpstr>
      <vt:lpstr>If/else Condition</vt:lpstr>
      <vt:lpstr>If statement in C++</vt:lpstr>
      <vt:lpstr>Relational Operators</vt:lpstr>
      <vt:lpstr>Relational Operators</vt:lpstr>
      <vt:lpstr>Example</vt:lpstr>
      <vt:lpstr>Logical Operators</vt:lpstr>
      <vt:lpstr>Logical Operators</vt:lpstr>
      <vt:lpstr>PowerPoint Presentation</vt:lpstr>
      <vt:lpstr>Example </vt:lpstr>
      <vt:lpstr>Flow Chart Symbols</vt:lpstr>
      <vt:lpstr>PowerPoint Presentation</vt:lpstr>
      <vt:lpstr>Unary Not operator  !</vt:lpstr>
      <vt:lpstr>Example</vt:lpstr>
      <vt:lpstr>Example</vt:lpstr>
      <vt:lpstr>Unary Increment operator  ++</vt:lpstr>
      <vt:lpstr>Unary Decrement operator  --</vt:lpstr>
      <vt:lpstr>Nested if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Problem Solving</dc:title>
  <dc:creator>bambi</dc:creator>
  <cp:lastModifiedBy>bambi</cp:lastModifiedBy>
  <cp:revision>116</cp:revision>
  <dcterms:created xsi:type="dcterms:W3CDTF">2024-10-06T13:55:03Z</dcterms:created>
  <dcterms:modified xsi:type="dcterms:W3CDTF">2024-10-30T15:32:38Z</dcterms:modified>
</cp:coreProperties>
</file>