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B6FA-3D84-452D-A49B-D7D93105ADA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8768-DD35-4044-A3F8-B6D478AE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3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B6FA-3D84-452D-A49B-D7D93105ADA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8768-DD35-4044-A3F8-B6D478AE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1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B6FA-3D84-452D-A49B-D7D93105ADA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8768-DD35-4044-A3F8-B6D478AE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7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B6FA-3D84-452D-A49B-D7D93105ADA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8768-DD35-4044-A3F8-B6D478AE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5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B6FA-3D84-452D-A49B-D7D93105ADA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8768-DD35-4044-A3F8-B6D478AE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0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B6FA-3D84-452D-A49B-D7D93105ADA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8768-DD35-4044-A3F8-B6D478AE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9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B6FA-3D84-452D-A49B-D7D93105ADA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8768-DD35-4044-A3F8-B6D478AE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4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B6FA-3D84-452D-A49B-D7D93105ADA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8768-DD35-4044-A3F8-B6D478AE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B6FA-3D84-452D-A49B-D7D93105ADA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8768-DD35-4044-A3F8-B6D478AE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3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B6FA-3D84-452D-A49B-D7D93105ADA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8768-DD35-4044-A3F8-B6D478AE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5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B6FA-3D84-452D-A49B-D7D93105ADA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8768-DD35-4044-A3F8-B6D478AE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4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8B6FA-3D84-452D-A49B-D7D93105ADA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B8768-DD35-4044-A3F8-B6D478AE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4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7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FF53-DE76-4510-ADB7-47133DF7F4E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Task Solution</a:t>
            </a:r>
          </a:p>
        </p:txBody>
      </p:sp>
      <p:sp>
        <p:nvSpPr>
          <p:cNvPr id="652332" name="Text Box 44"/>
          <p:cNvSpPr txBox="1">
            <a:spLocks noChangeArrowheads="1"/>
          </p:cNvSpPr>
          <p:nvPr/>
        </p:nvSpPr>
        <p:spPr bwMode="auto">
          <a:xfrm>
            <a:off x="9478964" y="4076700"/>
            <a:ext cx="636587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</a:t>
            </a:r>
            <a:endParaRPr lang="en-US" altLang="en-US" sz="4400"/>
          </a:p>
        </p:txBody>
      </p:sp>
      <p:sp>
        <p:nvSpPr>
          <p:cNvPr id="652356" name="Text Box 68"/>
          <p:cNvSpPr txBox="1">
            <a:spLocks noChangeArrowheads="1"/>
          </p:cNvSpPr>
          <p:nvPr/>
        </p:nvSpPr>
        <p:spPr bwMode="auto">
          <a:xfrm>
            <a:off x="9879014" y="5275264"/>
            <a:ext cx="63658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</a:t>
            </a:r>
            <a:endParaRPr lang="en-US" altLang="en-US" sz="4400"/>
          </a:p>
        </p:txBody>
      </p:sp>
      <p:sp>
        <p:nvSpPr>
          <p:cNvPr id="652293" name="Oval 5"/>
          <p:cNvSpPr>
            <a:spLocks noChangeArrowheads="1"/>
          </p:cNvSpPr>
          <p:nvPr/>
        </p:nvSpPr>
        <p:spPr bwMode="auto">
          <a:xfrm>
            <a:off x="8959850" y="2646364"/>
            <a:ext cx="598488" cy="6000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altLang="en-US" sz="2100">
              <a:solidFill>
                <a:srgbClr val="000000"/>
              </a:solidFill>
            </a:endParaRPr>
          </a:p>
        </p:txBody>
      </p:sp>
      <p:sp>
        <p:nvSpPr>
          <p:cNvPr id="652294" name="Text Box 6"/>
          <p:cNvSpPr txBox="1">
            <a:spLocks noChangeArrowheads="1"/>
          </p:cNvSpPr>
          <p:nvPr/>
        </p:nvSpPr>
        <p:spPr bwMode="auto">
          <a:xfrm>
            <a:off x="8843964" y="2632075"/>
            <a:ext cx="8413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100">
                <a:solidFill>
                  <a:srgbClr val="000000"/>
                </a:solidFill>
              </a:rPr>
              <a:t>    </a:t>
            </a:r>
          </a:p>
          <a:p>
            <a:r>
              <a:rPr kumimoji="1" lang="en-US" altLang="en-US" sz="1600">
                <a:latin typeface="Tahoma" panose="020B0604030504040204" pitchFamily="34" charset="0"/>
                <a:sym typeface="Symbol" panose="05050102010706020507" pitchFamily="18" charset="2"/>
              </a:rPr>
              <a:t>3+</a:t>
            </a:r>
            <a:endParaRPr lang="en-US" altLang="en-US" sz="1100">
              <a:solidFill>
                <a:srgbClr val="000000"/>
              </a:solidFill>
            </a:endParaRPr>
          </a:p>
        </p:txBody>
      </p:sp>
      <p:sp>
        <p:nvSpPr>
          <p:cNvPr id="652296" name="Freeform 8"/>
          <p:cNvSpPr>
            <a:spLocks/>
          </p:cNvSpPr>
          <p:nvPr/>
        </p:nvSpPr>
        <p:spPr bwMode="auto">
          <a:xfrm rot="300000">
            <a:off x="8896350" y="2114551"/>
            <a:ext cx="641350" cy="542925"/>
          </a:xfrm>
          <a:custGeom>
            <a:avLst/>
            <a:gdLst>
              <a:gd name="T0" fmla="*/ 196 w 408"/>
              <a:gd name="T1" fmla="*/ 378 h 378"/>
              <a:gd name="T2" fmla="*/ 300 w 408"/>
              <a:gd name="T3" fmla="*/ 370 h 3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8" h="378">
                <a:moveTo>
                  <a:pt x="196" y="378"/>
                </a:moveTo>
                <a:cubicBezTo>
                  <a:pt x="0" y="79"/>
                  <a:pt x="408" y="0"/>
                  <a:pt x="300" y="370"/>
                </a:cubicBezTo>
              </a:path>
            </a:pathLst>
          </a:custGeom>
          <a:noFill/>
          <a:ln w="762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297" name="Freeform 9"/>
          <p:cNvSpPr>
            <a:spLocks/>
          </p:cNvSpPr>
          <p:nvPr/>
        </p:nvSpPr>
        <p:spPr bwMode="auto">
          <a:xfrm rot="21300000">
            <a:off x="9350375" y="2581275"/>
            <a:ext cx="57150" cy="69850"/>
          </a:xfrm>
          <a:custGeom>
            <a:avLst/>
            <a:gdLst>
              <a:gd name="T0" fmla="*/ 0 w 36"/>
              <a:gd name="T1" fmla="*/ 42 h 42"/>
              <a:gd name="T2" fmla="*/ 36 w 36"/>
              <a:gd name="T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298" name="Freeform 10"/>
          <p:cNvSpPr>
            <a:spLocks/>
          </p:cNvSpPr>
          <p:nvPr/>
        </p:nvSpPr>
        <p:spPr bwMode="auto">
          <a:xfrm rot="21300000">
            <a:off x="9340851" y="2579689"/>
            <a:ext cx="4763" cy="79375"/>
          </a:xfrm>
          <a:custGeom>
            <a:avLst/>
            <a:gdLst>
              <a:gd name="T0" fmla="*/ 0 w 3"/>
              <a:gd name="T1" fmla="*/ 0 h 48"/>
              <a:gd name="T2" fmla="*/ 3 w 3"/>
              <a:gd name="T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48">
                <a:moveTo>
                  <a:pt x="0" y="0"/>
                </a:moveTo>
                <a:lnTo>
                  <a:pt x="3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00" name="Text Box 12"/>
          <p:cNvSpPr txBox="1">
            <a:spLocks noChangeArrowheads="1"/>
          </p:cNvSpPr>
          <p:nvPr/>
        </p:nvSpPr>
        <p:spPr bwMode="auto">
          <a:xfrm flipH="1">
            <a:off x="7772401" y="2552700"/>
            <a:ext cx="3794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200"/>
              <a:t>a</a:t>
            </a:r>
            <a:endParaRPr lang="en-US" altLang="en-US"/>
          </a:p>
        </p:txBody>
      </p:sp>
      <p:sp>
        <p:nvSpPr>
          <p:cNvPr id="652306" name="Freeform 18"/>
          <p:cNvSpPr>
            <a:spLocks/>
          </p:cNvSpPr>
          <p:nvPr/>
        </p:nvSpPr>
        <p:spPr bwMode="auto">
          <a:xfrm rot="300000">
            <a:off x="8894763" y="5076826"/>
            <a:ext cx="641350" cy="542925"/>
          </a:xfrm>
          <a:custGeom>
            <a:avLst/>
            <a:gdLst>
              <a:gd name="T0" fmla="*/ 196 w 408"/>
              <a:gd name="T1" fmla="*/ 378 h 378"/>
              <a:gd name="T2" fmla="*/ 300 w 408"/>
              <a:gd name="T3" fmla="*/ 370 h 3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8" h="378">
                <a:moveTo>
                  <a:pt x="196" y="378"/>
                </a:moveTo>
                <a:cubicBezTo>
                  <a:pt x="0" y="79"/>
                  <a:pt x="408" y="0"/>
                  <a:pt x="300" y="370"/>
                </a:cubicBezTo>
              </a:path>
            </a:pathLst>
          </a:custGeom>
          <a:noFill/>
          <a:ln w="762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07" name="Freeform 19"/>
          <p:cNvSpPr>
            <a:spLocks/>
          </p:cNvSpPr>
          <p:nvPr/>
        </p:nvSpPr>
        <p:spPr bwMode="auto">
          <a:xfrm rot="21300000">
            <a:off x="9348788" y="5543550"/>
            <a:ext cx="57150" cy="69850"/>
          </a:xfrm>
          <a:custGeom>
            <a:avLst/>
            <a:gdLst>
              <a:gd name="T0" fmla="*/ 0 w 36"/>
              <a:gd name="T1" fmla="*/ 42 h 42"/>
              <a:gd name="T2" fmla="*/ 36 w 36"/>
              <a:gd name="T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08" name="Freeform 20"/>
          <p:cNvSpPr>
            <a:spLocks/>
          </p:cNvSpPr>
          <p:nvPr/>
        </p:nvSpPr>
        <p:spPr bwMode="auto">
          <a:xfrm rot="21300000">
            <a:off x="9339263" y="5541964"/>
            <a:ext cx="4762" cy="79375"/>
          </a:xfrm>
          <a:custGeom>
            <a:avLst/>
            <a:gdLst>
              <a:gd name="T0" fmla="*/ 0 w 3"/>
              <a:gd name="T1" fmla="*/ 0 h 48"/>
              <a:gd name="T2" fmla="*/ 3 w 3"/>
              <a:gd name="T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48">
                <a:moveTo>
                  <a:pt x="0" y="0"/>
                </a:moveTo>
                <a:lnTo>
                  <a:pt x="3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12" name="Oval 24"/>
          <p:cNvSpPr>
            <a:spLocks noChangeArrowheads="1"/>
          </p:cNvSpPr>
          <p:nvPr/>
        </p:nvSpPr>
        <p:spPr bwMode="auto">
          <a:xfrm>
            <a:off x="6319838" y="2663826"/>
            <a:ext cx="639762" cy="6397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altLang="en-US" sz="2100">
              <a:solidFill>
                <a:srgbClr val="000000"/>
              </a:solidFill>
            </a:endParaRPr>
          </a:p>
        </p:txBody>
      </p:sp>
      <p:sp>
        <p:nvSpPr>
          <p:cNvPr id="652313" name="Text Box 25"/>
          <p:cNvSpPr txBox="1">
            <a:spLocks noChangeArrowheads="1"/>
          </p:cNvSpPr>
          <p:nvPr/>
        </p:nvSpPr>
        <p:spPr bwMode="auto">
          <a:xfrm>
            <a:off x="6196014" y="264795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100">
                <a:solidFill>
                  <a:srgbClr val="000000"/>
                </a:solidFill>
              </a:rPr>
              <a:t>    </a:t>
            </a:r>
          </a:p>
          <a:p>
            <a:endParaRPr lang="en-US" altLang="en-US" sz="1100">
              <a:solidFill>
                <a:srgbClr val="000000"/>
              </a:solidFill>
            </a:endParaRPr>
          </a:p>
        </p:txBody>
      </p:sp>
      <p:sp>
        <p:nvSpPr>
          <p:cNvPr id="652319" name="Text Box 31"/>
          <p:cNvSpPr txBox="1">
            <a:spLocks noChangeArrowheads="1"/>
          </p:cNvSpPr>
          <p:nvPr/>
        </p:nvSpPr>
        <p:spPr bwMode="auto">
          <a:xfrm>
            <a:off x="6423025" y="2705100"/>
            <a:ext cx="896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200"/>
              <a:t>1</a:t>
            </a:r>
            <a:r>
              <a:rPr lang="en-US" altLang="en-US" sz="3000"/>
              <a:t>-</a:t>
            </a:r>
            <a:endParaRPr lang="en-US" altLang="en-US" sz="3200"/>
          </a:p>
        </p:txBody>
      </p:sp>
      <p:sp>
        <p:nvSpPr>
          <p:cNvPr id="652322" name="Freeform 34"/>
          <p:cNvSpPr>
            <a:spLocks/>
          </p:cNvSpPr>
          <p:nvPr/>
        </p:nvSpPr>
        <p:spPr bwMode="auto">
          <a:xfrm rot="300000">
            <a:off x="6230938" y="2133601"/>
            <a:ext cx="641350" cy="542925"/>
          </a:xfrm>
          <a:custGeom>
            <a:avLst/>
            <a:gdLst>
              <a:gd name="T0" fmla="*/ 196 w 408"/>
              <a:gd name="T1" fmla="*/ 378 h 378"/>
              <a:gd name="T2" fmla="*/ 300 w 408"/>
              <a:gd name="T3" fmla="*/ 370 h 3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8" h="378">
                <a:moveTo>
                  <a:pt x="196" y="378"/>
                </a:moveTo>
                <a:cubicBezTo>
                  <a:pt x="0" y="79"/>
                  <a:pt x="408" y="0"/>
                  <a:pt x="300" y="370"/>
                </a:cubicBezTo>
              </a:path>
            </a:pathLst>
          </a:custGeom>
          <a:noFill/>
          <a:ln w="762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23" name="Freeform 35"/>
          <p:cNvSpPr>
            <a:spLocks/>
          </p:cNvSpPr>
          <p:nvPr/>
        </p:nvSpPr>
        <p:spPr bwMode="auto">
          <a:xfrm rot="21300000">
            <a:off x="6684963" y="2600325"/>
            <a:ext cx="57150" cy="69850"/>
          </a:xfrm>
          <a:custGeom>
            <a:avLst/>
            <a:gdLst>
              <a:gd name="T0" fmla="*/ 0 w 36"/>
              <a:gd name="T1" fmla="*/ 42 h 42"/>
              <a:gd name="T2" fmla="*/ 36 w 36"/>
              <a:gd name="T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24" name="Freeform 36"/>
          <p:cNvSpPr>
            <a:spLocks/>
          </p:cNvSpPr>
          <p:nvPr/>
        </p:nvSpPr>
        <p:spPr bwMode="auto">
          <a:xfrm rot="21300000">
            <a:off x="6675438" y="2598739"/>
            <a:ext cx="4762" cy="79375"/>
          </a:xfrm>
          <a:custGeom>
            <a:avLst/>
            <a:gdLst>
              <a:gd name="T0" fmla="*/ 0 w 3"/>
              <a:gd name="T1" fmla="*/ 0 h 48"/>
              <a:gd name="T2" fmla="*/ 3 w 3"/>
              <a:gd name="T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48">
                <a:moveTo>
                  <a:pt x="0" y="0"/>
                </a:moveTo>
                <a:lnTo>
                  <a:pt x="3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29" name="Text Box 41"/>
          <p:cNvSpPr txBox="1">
            <a:spLocks noChangeArrowheads="1"/>
          </p:cNvSpPr>
          <p:nvPr/>
        </p:nvSpPr>
        <p:spPr bwMode="auto">
          <a:xfrm>
            <a:off x="6453189" y="1981200"/>
            <a:ext cx="636587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</a:t>
            </a:r>
            <a:endParaRPr lang="en-US" altLang="en-US" sz="4400"/>
          </a:p>
        </p:txBody>
      </p:sp>
      <p:sp>
        <p:nvSpPr>
          <p:cNvPr id="652338" name="Oval 50"/>
          <p:cNvSpPr>
            <a:spLocks noChangeArrowheads="1"/>
          </p:cNvSpPr>
          <p:nvPr/>
        </p:nvSpPr>
        <p:spPr bwMode="auto">
          <a:xfrm rot="5400000">
            <a:off x="8984458" y="5233195"/>
            <a:ext cx="598487" cy="6000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vert="eaVert"/>
          <a:lstStyle/>
          <a:p>
            <a:endParaRPr lang="en-US" altLang="en-US" sz="2100">
              <a:solidFill>
                <a:srgbClr val="000000"/>
              </a:solidFill>
            </a:endParaRPr>
          </a:p>
        </p:txBody>
      </p:sp>
      <p:grpSp>
        <p:nvGrpSpPr>
          <p:cNvPr id="652358" name="Group 70"/>
          <p:cNvGrpSpPr>
            <a:grpSpLocks/>
          </p:cNvGrpSpPr>
          <p:nvPr/>
        </p:nvGrpSpPr>
        <p:grpSpPr bwMode="auto">
          <a:xfrm>
            <a:off x="9571038" y="5172075"/>
            <a:ext cx="544512" cy="641350"/>
            <a:chOff x="4983" y="3138"/>
            <a:chExt cx="343" cy="404"/>
          </a:xfrm>
        </p:grpSpPr>
        <p:sp>
          <p:nvSpPr>
            <p:cNvPr id="652341" name="Freeform 53"/>
            <p:cNvSpPr>
              <a:spLocks/>
            </p:cNvSpPr>
            <p:nvPr/>
          </p:nvSpPr>
          <p:spPr bwMode="auto">
            <a:xfrm rot="27300000">
              <a:off x="4953" y="3169"/>
              <a:ext cx="404" cy="342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42" name="Freeform 54"/>
            <p:cNvSpPr>
              <a:spLocks/>
            </p:cNvSpPr>
            <p:nvPr/>
          </p:nvSpPr>
          <p:spPr bwMode="auto">
            <a:xfrm rot="26700000">
              <a:off x="4992" y="3420"/>
              <a:ext cx="36" cy="44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43" name="Freeform 55"/>
            <p:cNvSpPr>
              <a:spLocks/>
            </p:cNvSpPr>
            <p:nvPr/>
          </p:nvSpPr>
          <p:spPr bwMode="auto">
            <a:xfrm rot="26700000">
              <a:off x="5006" y="3395"/>
              <a:ext cx="3" cy="50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2344" name="Freeform 56"/>
          <p:cNvSpPr>
            <a:spLocks/>
          </p:cNvSpPr>
          <p:nvPr/>
        </p:nvSpPr>
        <p:spPr bwMode="auto">
          <a:xfrm rot="5400000" flipH="1" flipV="1">
            <a:off x="7909720" y="3971132"/>
            <a:ext cx="2011362" cy="511175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49" name="Freeform 61"/>
          <p:cNvSpPr>
            <a:spLocks/>
          </p:cNvSpPr>
          <p:nvPr/>
        </p:nvSpPr>
        <p:spPr bwMode="auto">
          <a:xfrm rot="5400000">
            <a:off x="8589170" y="3983832"/>
            <a:ext cx="2011362" cy="511175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57" name="Text Box 69"/>
          <p:cNvSpPr txBox="1">
            <a:spLocks noChangeArrowheads="1"/>
          </p:cNvSpPr>
          <p:nvPr/>
        </p:nvSpPr>
        <p:spPr bwMode="auto">
          <a:xfrm>
            <a:off x="8777289" y="3941764"/>
            <a:ext cx="63658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</a:t>
            </a:r>
            <a:endParaRPr lang="en-US" altLang="en-US" sz="4400"/>
          </a:p>
        </p:txBody>
      </p:sp>
      <p:sp>
        <p:nvSpPr>
          <p:cNvPr id="652360" name="Text Box 72"/>
          <p:cNvSpPr txBox="1">
            <a:spLocks noChangeArrowheads="1"/>
          </p:cNvSpPr>
          <p:nvPr/>
        </p:nvSpPr>
        <p:spPr bwMode="auto">
          <a:xfrm>
            <a:off x="5287964" y="4114800"/>
            <a:ext cx="636587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</a:t>
            </a:r>
            <a:endParaRPr lang="en-US" altLang="en-US" sz="4400"/>
          </a:p>
        </p:txBody>
      </p:sp>
      <p:sp>
        <p:nvSpPr>
          <p:cNvPr id="652361" name="Text Box 73"/>
          <p:cNvSpPr txBox="1">
            <a:spLocks noChangeArrowheads="1"/>
          </p:cNvSpPr>
          <p:nvPr/>
        </p:nvSpPr>
        <p:spPr bwMode="auto">
          <a:xfrm>
            <a:off x="5688014" y="5332414"/>
            <a:ext cx="63658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</a:t>
            </a:r>
            <a:endParaRPr lang="en-US" altLang="en-US" sz="4400"/>
          </a:p>
        </p:txBody>
      </p:sp>
      <p:sp>
        <p:nvSpPr>
          <p:cNvPr id="652363" name="Oval 75"/>
          <p:cNvSpPr>
            <a:spLocks noChangeArrowheads="1"/>
          </p:cNvSpPr>
          <p:nvPr/>
        </p:nvSpPr>
        <p:spPr bwMode="auto">
          <a:xfrm>
            <a:off x="4768850" y="2684464"/>
            <a:ext cx="598488" cy="6000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altLang="en-US" sz="2100">
              <a:solidFill>
                <a:srgbClr val="000000"/>
              </a:solidFill>
            </a:endParaRPr>
          </a:p>
        </p:txBody>
      </p:sp>
      <p:sp>
        <p:nvSpPr>
          <p:cNvPr id="652364" name="Text Box 76"/>
          <p:cNvSpPr txBox="1">
            <a:spLocks noChangeArrowheads="1"/>
          </p:cNvSpPr>
          <p:nvPr/>
        </p:nvSpPr>
        <p:spPr bwMode="auto">
          <a:xfrm>
            <a:off x="4652964" y="2670175"/>
            <a:ext cx="8413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100">
                <a:solidFill>
                  <a:srgbClr val="000000"/>
                </a:solidFill>
              </a:rPr>
              <a:t>    </a:t>
            </a:r>
          </a:p>
          <a:p>
            <a:r>
              <a:rPr kumimoji="1" lang="en-US" altLang="en-US" sz="1600">
                <a:latin typeface="Tahoma" panose="020B0604030504040204" pitchFamily="34" charset="0"/>
                <a:sym typeface="Symbol" panose="05050102010706020507" pitchFamily="18" charset="2"/>
              </a:rPr>
              <a:t>4+</a:t>
            </a:r>
            <a:endParaRPr lang="en-US" altLang="en-US" sz="1100">
              <a:solidFill>
                <a:srgbClr val="000000"/>
              </a:solidFill>
            </a:endParaRPr>
          </a:p>
        </p:txBody>
      </p:sp>
      <p:sp>
        <p:nvSpPr>
          <p:cNvPr id="652365" name="Freeform 77"/>
          <p:cNvSpPr>
            <a:spLocks/>
          </p:cNvSpPr>
          <p:nvPr/>
        </p:nvSpPr>
        <p:spPr bwMode="auto">
          <a:xfrm rot="300000">
            <a:off x="4705350" y="2152651"/>
            <a:ext cx="641350" cy="542925"/>
          </a:xfrm>
          <a:custGeom>
            <a:avLst/>
            <a:gdLst>
              <a:gd name="T0" fmla="*/ 196 w 408"/>
              <a:gd name="T1" fmla="*/ 378 h 378"/>
              <a:gd name="T2" fmla="*/ 300 w 408"/>
              <a:gd name="T3" fmla="*/ 370 h 3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8" h="378">
                <a:moveTo>
                  <a:pt x="196" y="378"/>
                </a:moveTo>
                <a:cubicBezTo>
                  <a:pt x="0" y="79"/>
                  <a:pt x="408" y="0"/>
                  <a:pt x="300" y="370"/>
                </a:cubicBezTo>
              </a:path>
            </a:pathLst>
          </a:custGeom>
          <a:noFill/>
          <a:ln w="762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66" name="Freeform 78"/>
          <p:cNvSpPr>
            <a:spLocks/>
          </p:cNvSpPr>
          <p:nvPr/>
        </p:nvSpPr>
        <p:spPr bwMode="auto">
          <a:xfrm rot="21300000">
            <a:off x="5159375" y="2619375"/>
            <a:ext cx="57150" cy="69850"/>
          </a:xfrm>
          <a:custGeom>
            <a:avLst/>
            <a:gdLst>
              <a:gd name="T0" fmla="*/ 0 w 36"/>
              <a:gd name="T1" fmla="*/ 42 h 42"/>
              <a:gd name="T2" fmla="*/ 36 w 36"/>
              <a:gd name="T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67" name="Freeform 79"/>
          <p:cNvSpPr>
            <a:spLocks/>
          </p:cNvSpPr>
          <p:nvPr/>
        </p:nvSpPr>
        <p:spPr bwMode="auto">
          <a:xfrm rot="21300000">
            <a:off x="5149851" y="2617789"/>
            <a:ext cx="4763" cy="79375"/>
          </a:xfrm>
          <a:custGeom>
            <a:avLst/>
            <a:gdLst>
              <a:gd name="T0" fmla="*/ 0 w 3"/>
              <a:gd name="T1" fmla="*/ 0 h 48"/>
              <a:gd name="T2" fmla="*/ 3 w 3"/>
              <a:gd name="T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48">
                <a:moveTo>
                  <a:pt x="0" y="0"/>
                </a:moveTo>
                <a:lnTo>
                  <a:pt x="3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69" name="Text Box 81"/>
          <p:cNvSpPr txBox="1">
            <a:spLocks noChangeArrowheads="1"/>
          </p:cNvSpPr>
          <p:nvPr/>
        </p:nvSpPr>
        <p:spPr bwMode="auto">
          <a:xfrm flipH="1">
            <a:off x="3581401" y="2628900"/>
            <a:ext cx="3794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200"/>
              <a:t>b</a:t>
            </a:r>
            <a:endParaRPr lang="en-US" altLang="en-US"/>
          </a:p>
        </p:txBody>
      </p:sp>
      <p:sp>
        <p:nvSpPr>
          <p:cNvPr id="652370" name="Freeform 82"/>
          <p:cNvSpPr>
            <a:spLocks/>
          </p:cNvSpPr>
          <p:nvPr/>
        </p:nvSpPr>
        <p:spPr bwMode="auto">
          <a:xfrm rot="300000">
            <a:off x="4703763" y="5114926"/>
            <a:ext cx="641350" cy="542925"/>
          </a:xfrm>
          <a:custGeom>
            <a:avLst/>
            <a:gdLst>
              <a:gd name="T0" fmla="*/ 196 w 408"/>
              <a:gd name="T1" fmla="*/ 378 h 378"/>
              <a:gd name="T2" fmla="*/ 300 w 408"/>
              <a:gd name="T3" fmla="*/ 370 h 3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8" h="378">
                <a:moveTo>
                  <a:pt x="196" y="378"/>
                </a:moveTo>
                <a:cubicBezTo>
                  <a:pt x="0" y="79"/>
                  <a:pt x="408" y="0"/>
                  <a:pt x="300" y="370"/>
                </a:cubicBezTo>
              </a:path>
            </a:pathLst>
          </a:custGeom>
          <a:noFill/>
          <a:ln w="762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71" name="Freeform 83"/>
          <p:cNvSpPr>
            <a:spLocks/>
          </p:cNvSpPr>
          <p:nvPr/>
        </p:nvSpPr>
        <p:spPr bwMode="auto">
          <a:xfrm rot="21300000">
            <a:off x="5157788" y="5581650"/>
            <a:ext cx="57150" cy="69850"/>
          </a:xfrm>
          <a:custGeom>
            <a:avLst/>
            <a:gdLst>
              <a:gd name="T0" fmla="*/ 0 w 36"/>
              <a:gd name="T1" fmla="*/ 42 h 42"/>
              <a:gd name="T2" fmla="*/ 36 w 36"/>
              <a:gd name="T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72" name="Freeform 84"/>
          <p:cNvSpPr>
            <a:spLocks/>
          </p:cNvSpPr>
          <p:nvPr/>
        </p:nvSpPr>
        <p:spPr bwMode="auto">
          <a:xfrm rot="21300000">
            <a:off x="5148263" y="5580064"/>
            <a:ext cx="4762" cy="79375"/>
          </a:xfrm>
          <a:custGeom>
            <a:avLst/>
            <a:gdLst>
              <a:gd name="T0" fmla="*/ 0 w 3"/>
              <a:gd name="T1" fmla="*/ 0 h 48"/>
              <a:gd name="T2" fmla="*/ 3 w 3"/>
              <a:gd name="T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48">
                <a:moveTo>
                  <a:pt x="0" y="0"/>
                </a:moveTo>
                <a:lnTo>
                  <a:pt x="3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73" name="Oval 85"/>
          <p:cNvSpPr>
            <a:spLocks noChangeArrowheads="1"/>
          </p:cNvSpPr>
          <p:nvPr/>
        </p:nvSpPr>
        <p:spPr bwMode="auto">
          <a:xfrm>
            <a:off x="2128838" y="2701926"/>
            <a:ext cx="639762" cy="6397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altLang="en-US" sz="2100">
              <a:solidFill>
                <a:srgbClr val="000000"/>
              </a:solidFill>
            </a:endParaRPr>
          </a:p>
        </p:txBody>
      </p:sp>
      <p:sp>
        <p:nvSpPr>
          <p:cNvPr id="652374" name="Text Box 86"/>
          <p:cNvSpPr txBox="1">
            <a:spLocks noChangeArrowheads="1"/>
          </p:cNvSpPr>
          <p:nvPr/>
        </p:nvSpPr>
        <p:spPr bwMode="auto">
          <a:xfrm>
            <a:off x="2005014" y="268605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100">
                <a:solidFill>
                  <a:srgbClr val="000000"/>
                </a:solidFill>
              </a:rPr>
              <a:t>    </a:t>
            </a:r>
          </a:p>
          <a:p>
            <a:endParaRPr lang="en-US" altLang="en-US" sz="1100">
              <a:solidFill>
                <a:srgbClr val="000000"/>
              </a:solidFill>
            </a:endParaRPr>
          </a:p>
        </p:txBody>
      </p:sp>
      <p:sp>
        <p:nvSpPr>
          <p:cNvPr id="652376" name="Text Box 88"/>
          <p:cNvSpPr txBox="1">
            <a:spLocks noChangeArrowheads="1"/>
          </p:cNvSpPr>
          <p:nvPr/>
        </p:nvSpPr>
        <p:spPr bwMode="auto">
          <a:xfrm>
            <a:off x="2232025" y="2743200"/>
            <a:ext cx="896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200"/>
              <a:t>2</a:t>
            </a:r>
            <a:r>
              <a:rPr lang="en-US" altLang="en-US" sz="3000"/>
              <a:t>-</a:t>
            </a:r>
            <a:endParaRPr lang="en-US" altLang="en-US" sz="3200"/>
          </a:p>
        </p:txBody>
      </p:sp>
      <p:sp>
        <p:nvSpPr>
          <p:cNvPr id="652377" name="Freeform 89"/>
          <p:cNvSpPr>
            <a:spLocks/>
          </p:cNvSpPr>
          <p:nvPr/>
        </p:nvSpPr>
        <p:spPr bwMode="auto">
          <a:xfrm rot="300000">
            <a:off x="2039938" y="2171701"/>
            <a:ext cx="641350" cy="542925"/>
          </a:xfrm>
          <a:custGeom>
            <a:avLst/>
            <a:gdLst>
              <a:gd name="T0" fmla="*/ 196 w 408"/>
              <a:gd name="T1" fmla="*/ 378 h 378"/>
              <a:gd name="T2" fmla="*/ 300 w 408"/>
              <a:gd name="T3" fmla="*/ 370 h 3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8" h="378">
                <a:moveTo>
                  <a:pt x="196" y="378"/>
                </a:moveTo>
                <a:cubicBezTo>
                  <a:pt x="0" y="79"/>
                  <a:pt x="408" y="0"/>
                  <a:pt x="300" y="370"/>
                </a:cubicBezTo>
              </a:path>
            </a:pathLst>
          </a:custGeom>
          <a:noFill/>
          <a:ln w="762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78" name="Freeform 90"/>
          <p:cNvSpPr>
            <a:spLocks/>
          </p:cNvSpPr>
          <p:nvPr/>
        </p:nvSpPr>
        <p:spPr bwMode="auto">
          <a:xfrm rot="21300000">
            <a:off x="2493963" y="2638425"/>
            <a:ext cx="57150" cy="69850"/>
          </a:xfrm>
          <a:custGeom>
            <a:avLst/>
            <a:gdLst>
              <a:gd name="T0" fmla="*/ 0 w 36"/>
              <a:gd name="T1" fmla="*/ 42 h 42"/>
              <a:gd name="T2" fmla="*/ 36 w 36"/>
              <a:gd name="T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79" name="Freeform 91"/>
          <p:cNvSpPr>
            <a:spLocks/>
          </p:cNvSpPr>
          <p:nvPr/>
        </p:nvSpPr>
        <p:spPr bwMode="auto">
          <a:xfrm rot="21300000">
            <a:off x="2484438" y="2636839"/>
            <a:ext cx="4762" cy="79375"/>
          </a:xfrm>
          <a:custGeom>
            <a:avLst/>
            <a:gdLst>
              <a:gd name="T0" fmla="*/ 0 w 3"/>
              <a:gd name="T1" fmla="*/ 0 h 48"/>
              <a:gd name="T2" fmla="*/ 3 w 3"/>
              <a:gd name="T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48">
                <a:moveTo>
                  <a:pt x="0" y="0"/>
                </a:moveTo>
                <a:lnTo>
                  <a:pt x="3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80" name="Text Box 92"/>
          <p:cNvSpPr txBox="1">
            <a:spLocks noChangeArrowheads="1"/>
          </p:cNvSpPr>
          <p:nvPr/>
        </p:nvSpPr>
        <p:spPr bwMode="auto">
          <a:xfrm>
            <a:off x="2262189" y="2019300"/>
            <a:ext cx="636587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.b</a:t>
            </a:r>
            <a:endParaRPr lang="en-US" altLang="en-US" sz="4400"/>
          </a:p>
        </p:txBody>
      </p:sp>
      <p:sp>
        <p:nvSpPr>
          <p:cNvPr id="652381" name="Oval 93"/>
          <p:cNvSpPr>
            <a:spLocks noChangeArrowheads="1"/>
          </p:cNvSpPr>
          <p:nvPr/>
        </p:nvSpPr>
        <p:spPr bwMode="auto">
          <a:xfrm rot="5400000">
            <a:off x="4793458" y="5271295"/>
            <a:ext cx="598487" cy="6000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vert="eaVert"/>
          <a:lstStyle/>
          <a:p>
            <a:endParaRPr lang="en-US" altLang="en-US" sz="2100">
              <a:solidFill>
                <a:srgbClr val="000000"/>
              </a:solidFill>
            </a:endParaRPr>
          </a:p>
        </p:txBody>
      </p:sp>
      <p:grpSp>
        <p:nvGrpSpPr>
          <p:cNvPr id="652382" name="Group 94"/>
          <p:cNvGrpSpPr>
            <a:grpSpLocks/>
          </p:cNvGrpSpPr>
          <p:nvPr/>
        </p:nvGrpSpPr>
        <p:grpSpPr bwMode="auto">
          <a:xfrm>
            <a:off x="5380038" y="5210175"/>
            <a:ext cx="544512" cy="641350"/>
            <a:chOff x="4983" y="3138"/>
            <a:chExt cx="343" cy="404"/>
          </a:xfrm>
        </p:grpSpPr>
        <p:sp>
          <p:nvSpPr>
            <p:cNvPr id="652383" name="Freeform 95"/>
            <p:cNvSpPr>
              <a:spLocks/>
            </p:cNvSpPr>
            <p:nvPr/>
          </p:nvSpPr>
          <p:spPr bwMode="auto">
            <a:xfrm rot="27300000">
              <a:off x="4953" y="3169"/>
              <a:ext cx="404" cy="342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84" name="Freeform 96"/>
            <p:cNvSpPr>
              <a:spLocks/>
            </p:cNvSpPr>
            <p:nvPr/>
          </p:nvSpPr>
          <p:spPr bwMode="auto">
            <a:xfrm rot="26700000">
              <a:off x="4992" y="3420"/>
              <a:ext cx="36" cy="44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2385" name="Freeform 97"/>
            <p:cNvSpPr>
              <a:spLocks/>
            </p:cNvSpPr>
            <p:nvPr/>
          </p:nvSpPr>
          <p:spPr bwMode="auto">
            <a:xfrm rot="26700000">
              <a:off x="5006" y="3395"/>
              <a:ext cx="3" cy="50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2386" name="Freeform 98"/>
          <p:cNvSpPr>
            <a:spLocks/>
          </p:cNvSpPr>
          <p:nvPr/>
        </p:nvSpPr>
        <p:spPr bwMode="auto">
          <a:xfrm rot="5400000" flipH="1" flipV="1">
            <a:off x="3718720" y="4009232"/>
            <a:ext cx="2011362" cy="511175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87" name="Freeform 99"/>
          <p:cNvSpPr>
            <a:spLocks/>
          </p:cNvSpPr>
          <p:nvPr/>
        </p:nvSpPr>
        <p:spPr bwMode="auto">
          <a:xfrm rot="5400000">
            <a:off x="4398170" y="4021932"/>
            <a:ext cx="2011362" cy="511175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88" name="Text Box 100"/>
          <p:cNvSpPr txBox="1">
            <a:spLocks noChangeArrowheads="1"/>
          </p:cNvSpPr>
          <p:nvPr/>
        </p:nvSpPr>
        <p:spPr bwMode="auto">
          <a:xfrm>
            <a:off x="4586289" y="3979864"/>
            <a:ext cx="63658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</a:t>
            </a:r>
            <a:endParaRPr lang="en-US" altLang="en-US" sz="4400"/>
          </a:p>
        </p:txBody>
      </p:sp>
      <p:sp>
        <p:nvSpPr>
          <p:cNvPr id="652389" name="Text Box 101"/>
          <p:cNvSpPr txBox="1">
            <a:spLocks noChangeArrowheads="1"/>
          </p:cNvSpPr>
          <p:nvPr/>
        </p:nvSpPr>
        <p:spPr bwMode="auto">
          <a:xfrm>
            <a:off x="9315451" y="2095500"/>
            <a:ext cx="44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200"/>
              <a:t>a</a:t>
            </a:r>
            <a:endParaRPr lang="en-US" altLang="en-US"/>
          </a:p>
        </p:txBody>
      </p:sp>
      <p:sp>
        <p:nvSpPr>
          <p:cNvPr id="652390" name="Text Box 102"/>
          <p:cNvSpPr txBox="1">
            <a:spLocks noChangeArrowheads="1"/>
          </p:cNvSpPr>
          <p:nvPr/>
        </p:nvSpPr>
        <p:spPr bwMode="auto">
          <a:xfrm flipH="1">
            <a:off x="5143501" y="2247900"/>
            <a:ext cx="3794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200"/>
              <a:t>b</a:t>
            </a:r>
            <a:endParaRPr lang="en-US" altLang="en-US"/>
          </a:p>
        </p:txBody>
      </p:sp>
      <p:sp>
        <p:nvSpPr>
          <p:cNvPr id="652391" name="Text Box 103"/>
          <p:cNvSpPr txBox="1">
            <a:spLocks noChangeArrowheads="1"/>
          </p:cNvSpPr>
          <p:nvPr/>
        </p:nvSpPr>
        <p:spPr bwMode="auto">
          <a:xfrm>
            <a:off x="4686301" y="5281614"/>
            <a:ext cx="8413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100">
                <a:solidFill>
                  <a:srgbClr val="000000"/>
                </a:solidFill>
              </a:rPr>
              <a:t>    </a:t>
            </a:r>
          </a:p>
          <a:p>
            <a:r>
              <a:rPr kumimoji="1" lang="en-US" altLang="en-US" sz="1600">
                <a:latin typeface="Tahoma" panose="020B0604030504040204" pitchFamily="34" charset="0"/>
                <a:sym typeface="Symbol" panose="05050102010706020507" pitchFamily="18" charset="2"/>
              </a:rPr>
              <a:t>5</a:t>
            </a:r>
            <a:endParaRPr lang="en-US" altLang="en-US" sz="1100">
              <a:solidFill>
                <a:srgbClr val="000000"/>
              </a:solidFill>
            </a:endParaRPr>
          </a:p>
        </p:txBody>
      </p:sp>
      <p:sp>
        <p:nvSpPr>
          <p:cNvPr id="652392" name="Text Box 104"/>
          <p:cNvSpPr txBox="1">
            <a:spLocks noChangeArrowheads="1"/>
          </p:cNvSpPr>
          <p:nvPr/>
        </p:nvSpPr>
        <p:spPr bwMode="auto">
          <a:xfrm>
            <a:off x="9105900" y="5353050"/>
            <a:ext cx="6365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6</a:t>
            </a:r>
            <a:endParaRPr lang="en-US" altLang="en-US" sz="4400"/>
          </a:p>
        </p:txBody>
      </p:sp>
      <p:sp>
        <p:nvSpPr>
          <p:cNvPr id="652393" name="Line 105"/>
          <p:cNvSpPr>
            <a:spLocks noChangeShapeType="1"/>
          </p:cNvSpPr>
          <p:nvPr/>
        </p:nvSpPr>
        <p:spPr bwMode="auto">
          <a:xfrm>
            <a:off x="6915150" y="295275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94" name="Line 106"/>
          <p:cNvSpPr>
            <a:spLocks noChangeShapeType="1"/>
          </p:cNvSpPr>
          <p:nvPr/>
        </p:nvSpPr>
        <p:spPr bwMode="auto">
          <a:xfrm>
            <a:off x="2724150" y="30099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3FAF-C621-4960-965B-AD180A6178D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42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/>
              <a:t>Task </a:t>
            </a:r>
          </a:p>
        </p:txBody>
      </p:sp>
      <p:sp>
        <p:nvSpPr>
          <p:cNvPr id="4423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178800" cy="3829050"/>
          </a:xfrm>
        </p:spPr>
        <p:txBody>
          <a:bodyPr/>
          <a:lstStyle/>
          <a:p>
            <a:r>
              <a:rPr lang="en-US" altLang="en-US"/>
              <a:t>Build an FA accepting the Language L of Strings, defined over </a:t>
            </a:r>
            <a:r>
              <a:rPr lang="el-GR" altLang="en-US"/>
              <a:t>Σ</a:t>
            </a:r>
            <a:r>
              <a:rPr lang="en-US" altLang="en-US"/>
              <a:t> = {a, b}, </a:t>
            </a:r>
            <a:r>
              <a:rPr lang="en-US" altLang="en-US" b="1"/>
              <a:t>beginning with and ending in same letters.</a:t>
            </a:r>
          </a:p>
          <a:p>
            <a:pPr>
              <a:buFont typeface="Monotype Sorts" pitchFamily="2" charset="2"/>
              <a:buNone/>
            </a:pPr>
            <a:r>
              <a:rPr lang="en-US" altLang="en-US" b="1"/>
              <a:t>	Solution:</a:t>
            </a:r>
            <a:r>
              <a:rPr lang="en-US" altLang="en-US"/>
              <a:t>The language L may be expressed by the following regular expression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		(a+b)+a(a + b)</a:t>
            </a:r>
            <a:r>
              <a:rPr lang="en-US" altLang="en-US" baseline="40000"/>
              <a:t>*</a:t>
            </a:r>
            <a:r>
              <a:rPr lang="en-US" altLang="en-US"/>
              <a:t>a + b(a + b)</a:t>
            </a:r>
            <a:r>
              <a:rPr lang="en-US" altLang="en-US" baseline="40000"/>
              <a:t>*</a:t>
            </a:r>
            <a:r>
              <a:rPr lang="en-US" altLang="en-US"/>
              <a:t>b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This language L may be accepted by the following FA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45830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C9C-3EE4-48A6-975C-EA392F93C4E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Solution continued …</a:t>
            </a:r>
          </a:p>
        </p:txBody>
      </p:sp>
      <p:sp>
        <p:nvSpPr>
          <p:cNvPr id="444427" name="Text Box 11"/>
          <p:cNvSpPr txBox="1">
            <a:spLocks noChangeArrowheads="1"/>
          </p:cNvSpPr>
          <p:nvPr/>
        </p:nvSpPr>
        <p:spPr bwMode="auto">
          <a:xfrm>
            <a:off x="9847264" y="2362200"/>
            <a:ext cx="896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200"/>
              <a:t>a</a:t>
            </a:r>
            <a:endParaRPr lang="en-US" altLang="en-US"/>
          </a:p>
        </p:txBody>
      </p:sp>
      <p:sp>
        <p:nvSpPr>
          <p:cNvPr id="444446" name="Text Box 30"/>
          <p:cNvSpPr txBox="1">
            <a:spLocks noChangeArrowheads="1"/>
          </p:cNvSpPr>
          <p:nvPr/>
        </p:nvSpPr>
        <p:spPr bwMode="auto">
          <a:xfrm>
            <a:off x="9845675" y="3873500"/>
            <a:ext cx="896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200"/>
              <a:t>b</a:t>
            </a:r>
            <a:endParaRPr lang="en-US" altLang="en-US"/>
          </a:p>
        </p:txBody>
      </p:sp>
      <p:grpSp>
        <p:nvGrpSpPr>
          <p:cNvPr id="444508" name="Group 92"/>
          <p:cNvGrpSpPr>
            <a:grpSpLocks/>
          </p:cNvGrpSpPr>
          <p:nvPr/>
        </p:nvGrpSpPr>
        <p:grpSpPr bwMode="auto">
          <a:xfrm>
            <a:off x="2990850" y="2305051"/>
            <a:ext cx="7202488" cy="3063875"/>
            <a:chOff x="924" y="1452"/>
            <a:chExt cx="4537" cy="1930"/>
          </a:xfrm>
        </p:grpSpPr>
        <p:sp>
          <p:nvSpPr>
            <p:cNvPr id="444428" name="Text Box 12"/>
            <p:cNvSpPr txBox="1">
              <a:spLocks noChangeArrowheads="1"/>
            </p:cNvSpPr>
            <p:nvPr/>
          </p:nvSpPr>
          <p:spPr bwMode="auto">
            <a:xfrm>
              <a:off x="4269" y="2096"/>
              <a:ext cx="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200"/>
                <a:t>b</a:t>
              </a:r>
              <a:endParaRPr lang="en-US" altLang="en-US"/>
            </a:p>
          </p:txBody>
        </p:sp>
        <p:grpSp>
          <p:nvGrpSpPr>
            <p:cNvPr id="444429" name="Group 13"/>
            <p:cNvGrpSpPr>
              <a:grpSpLocks/>
            </p:cNvGrpSpPr>
            <p:nvPr/>
          </p:nvGrpSpPr>
          <p:grpSpPr bwMode="auto">
            <a:xfrm>
              <a:off x="4931" y="1850"/>
              <a:ext cx="530" cy="387"/>
              <a:chOff x="726" y="2634"/>
              <a:chExt cx="566" cy="413"/>
            </a:xfrm>
          </p:grpSpPr>
          <p:sp>
            <p:nvSpPr>
              <p:cNvPr id="444430" name="Oval 14"/>
              <p:cNvSpPr>
                <a:spLocks noChangeArrowheads="1"/>
              </p:cNvSpPr>
              <p:nvPr/>
            </p:nvSpPr>
            <p:spPr bwMode="auto">
              <a:xfrm>
                <a:off x="804" y="2644"/>
                <a:ext cx="403" cy="4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altLang="en-US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4431" name="Text Box 15"/>
              <p:cNvSpPr txBox="1">
                <a:spLocks noChangeArrowheads="1"/>
              </p:cNvSpPr>
              <p:nvPr/>
            </p:nvSpPr>
            <p:spPr bwMode="auto">
              <a:xfrm>
                <a:off x="726" y="2634"/>
                <a:ext cx="56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r>
                  <a:rPr lang="en-US" altLang="en-US" sz="1100">
                    <a:solidFill>
                      <a:srgbClr val="000000"/>
                    </a:solidFill>
                  </a:rPr>
                  <a:t>    </a:t>
                </a:r>
              </a:p>
              <a:p>
                <a:r>
                  <a:rPr kumimoji="1" lang="en-US" altLang="en-US" sz="1600">
                    <a:latin typeface="Tahoma" panose="020B0604030504040204" pitchFamily="34" charset="0"/>
                    <a:sym typeface="Symbol" panose="05050102010706020507" pitchFamily="18" charset="2"/>
                  </a:rPr>
                  <a:t>6+</a:t>
                </a:r>
                <a:endParaRPr lang="en-US" altLang="en-US" sz="11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44432" name="Group 16"/>
            <p:cNvGrpSpPr>
              <a:grpSpLocks/>
            </p:cNvGrpSpPr>
            <p:nvPr/>
          </p:nvGrpSpPr>
          <p:grpSpPr bwMode="auto">
            <a:xfrm rot="21300000">
              <a:off x="4965" y="1524"/>
              <a:ext cx="404" cy="350"/>
              <a:chOff x="2880" y="3312"/>
              <a:chExt cx="408" cy="336"/>
            </a:xfrm>
          </p:grpSpPr>
          <p:sp>
            <p:nvSpPr>
              <p:cNvPr id="444433" name="Freeform 17"/>
              <p:cNvSpPr>
                <a:spLocks/>
              </p:cNvSpPr>
              <p:nvPr/>
            </p:nvSpPr>
            <p:spPr bwMode="auto">
              <a:xfrm rot="600000">
                <a:off x="2880" y="3312"/>
                <a:ext cx="408" cy="328"/>
              </a:xfrm>
              <a:custGeom>
                <a:avLst/>
                <a:gdLst>
                  <a:gd name="T0" fmla="*/ 196 w 408"/>
                  <a:gd name="T1" fmla="*/ 378 h 378"/>
                  <a:gd name="T2" fmla="*/ 300 w 408"/>
                  <a:gd name="T3" fmla="*/ 37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8" h="378">
                    <a:moveTo>
                      <a:pt x="196" y="378"/>
                    </a:moveTo>
                    <a:cubicBezTo>
                      <a:pt x="0" y="79"/>
                      <a:pt x="408" y="0"/>
                      <a:pt x="300" y="370"/>
                    </a:cubicBezTo>
                  </a:path>
                </a:pathLst>
              </a:custGeom>
              <a:noFill/>
              <a:ln w="762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434" name="Freeform 18"/>
              <p:cNvSpPr>
                <a:spLocks/>
              </p:cNvSpPr>
              <p:nvPr/>
            </p:nvSpPr>
            <p:spPr bwMode="auto">
              <a:xfrm>
                <a:off x="3156" y="3603"/>
                <a:ext cx="36" cy="42"/>
              </a:xfrm>
              <a:custGeom>
                <a:avLst/>
                <a:gdLst>
                  <a:gd name="T0" fmla="*/ 0 w 36"/>
                  <a:gd name="T1" fmla="*/ 42 h 42"/>
                  <a:gd name="T2" fmla="*/ 36 w 36"/>
                  <a:gd name="T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435" name="Freeform 19"/>
              <p:cNvSpPr>
                <a:spLocks/>
              </p:cNvSpPr>
              <p:nvPr/>
            </p:nvSpPr>
            <p:spPr bwMode="auto">
              <a:xfrm>
                <a:off x="3150" y="3600"/>
                <a:ext cx="3" cy="48"/>
              </a:xfrm>
              <a:custGeom>
                <a:avLst/>
                <a:gdLst>
                  <a:gd name="T0" fmla="*/ 0 w 3"/>
                  <a:gd name="T1" fmla="*/ 0 h 48"/>
                  <a:gd name="T2" fmla="*/ 3 w 3"/>
                  <a:gd name="T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48">
                    <a:moveTo>
                      <a:pt x="0" y="0"/>
                    </a:moveTo>
                    <a:lnTo>
                      <a:pt x="3" y="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4436" name="Freeform 20"/>
            <p:cNvSpPr>
              <a:spLocks/>
            </p:cNvSpPr>
            <p:nvPr/>
          </p:nvSpPr>
          <p:spPr bwMode="auto">
            <a:xfrm flipH="1" flipV="1">
              <a:off x="3735" y="2120"/>
              <a:ext cx="1267" cy="322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37" name="Text Box 21"/>
            <p:cNvSpPr txBox="1">
              <a:spLocks noChangeArrowheads="1"/>
            </p:cNvSpPr>
            <p:nvPr/>
          </p:nvSpPr>
          <p:spPr bwMode="auto">
            <a:xfrm flipH="1">
              <a:off x="4256" y="1560"/>
              <a:ext cx="23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200"/>
                <a:t>a</a:t>
              </a:r>
              <a:endParaRPr lang="en-US" altLang="en-US"/>
            </a:p>
          </p:txBody>
        </p:sp>
        <p:sp>
          <p:nvSpPr>
            <p:cNvPr id="444447" name="Text Box 31"/>
            <p:cNvSpPr txBox="1">
              <a:spLocks noChangeArrowheads="1"/>
            </p:cNvSpPr>
            <p:nvPr/>
          </p:nvSpPr>
          <p:spPr bwMode="auto">
            <a:xfrm>
              <a:off x="4256" y="3036"/>
              <a:ext cx="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200"/>
                <a:t>a</a:t>
              </a:r>
              <a:endParaRPr lang="en-US" altLang="en-US"/>
            </a:p>
          </p:txBody>
        </p:sp>
        <p:grpSp>
          <p:nvGrpSpPr>
            <p:cNvPr id="444448" name="Group 32"/>
            <p:cNvGrpSpPr>
              <a:grpSpLocks/>
            </p:cNvGrpSpPr>
            <p:nvPr/>
          </p:nvGrpSpPr>
          <p:grpSpPr bwMode="auto">
            <a:xfrm>
              <a:off x="4930" y="2802"/>
              <a:ext cx="530" cy="387"/>
              <a:chOff x="3491" y="3186"/>
              <a:chExt cx="530" cy="387"/>
            </a:xfrm>
          </p:grpSpPr>
          <p:sp>
            <p:nvSpPr>
              <p:cNvPr id="444449" name="Oval 33"/>
              <p:cNvSpPr>
                <a:spLocks noChangeArrowheads="1"/>
              </p:cNvSpPr>
              <p:nvPr/>
            </p:nvSpPr>
            <p:spPr bwMode="auto">
              <a:xfrm>
                <a:off x="3564" y="3195"/>
                <a:ext cx="377" cy="3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altLang="en-US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4450" name="Text Box 34"/>
              <p:cNvSpPr txBox="1">
                <a:spLocks noChangeArrowheads="1"/>
              </p:cNvSpPr>
              <p:nvPr/>
            </p:nvSpPr>
            <p:spPr bwMode="auto">
              <a:xfrm>
                <a:off x="3491" y="3186"/>
                <a:ext cx="530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r>
                  <a:rPr lang="en-US" altLang="en-US" sz="1100">
                    <a:solidFill>
                      <a:srgbClr val="000000"/>
                    </a:solidFill>
                  </a:rPr>
                  <a:t>    </a:t>
                </a:r>
              </a:p>
              <a:p>
                <a:r>
                  <a:rPr kumimoji="1" lang="en-US" altLang="en-US" sz="1600">
                    <a:latin typeface="Tahoma" panose="020B0604030504040204" pitchFamily="34" charset="0"/>
                    <a:sym typeface="Symbol" panose="05050102010706020507" pitchFamily="18" charset="2"/>
                  </a:rPr>
                  <a:t>7+</a:t>
                </a:r>
                <a:endParaRPr lang="en-US" altLang="en-US" sz="11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44451" name="Group 35"/>
            <p:cNvGrpSpPr>
              <a:grpSpLocks/>
            </p:cNvGrpSpPr>
            <p:nvPr/>
          </p:nvGrpSpPr>
          <p:grpSpPr bwMode="auto">
            <a:xfrm>
              <a:off x="4963" y="2476"/>
              <a:ext cx="404" cy="343"/>
              <a:chOff x="3524" y="2860"/>
              <a:chExt cx="404" cy="343"/>
            </a:xfrm>
          </p:grpSpPr>
          <p:sp>
            <p:nvSpPr>
              <p:cNvPr id="444452" name="Freeform 36"/>
              <p:cNvSpPr>
                <a:spLocks/>
              </p:cNvSpPr>
              <p:nvPr/>
            </p:nvSpPr>
            <p:spPr bwMode="auto">
              <a:xfrm rot="21900000">
                <a:off x="3524" y="2860"/>
                <a:ext cx="404" cy="342"/>
              </a:xfrm>
              <a:custGeom>
                <a:avLst/>
                <a:gdLst>
                  <a:gd name="T0" fmla="*/ 196 w 408"/>
                  <a:gd name="T1" fmla="*/ 378 h 378"/>
                  <a:gd name="T2" fmla="*/ 300 w 408"/>
                  <a:gd name="T3" fmla="*/ 37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8" h="378">
                    <a:moveTo>
                      <a:pt x="196" y="378"/>
                    </a:moveTo>
                    <a:cubicBezTo>
                      <a:pt x="0" y="79"/>
                      <a:pt x="408" y="0"/>
                      <a:pt x="300" y="370"/>
                    </a:cubicBezTo>
                  </a:path>
                </a:pathLst>
              </a:custGeom>
              <a:noFill/>
              <a:ln w="762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453" name="Freeform 37"/>
              <p:cNvSpPr>
                <a:spLocks/>
              </p:cNvSpPr>
              <p:nvPr/>
            </p:nvSpPr>
            <p:spPr bwMode="auto">
              <a:xfrm rot="21300000">
                <a:off x="3810" y="3154"/>
                <a:ext cx="36" cy="44"/>
              </a:xfrm>
              <a:custGeom>
                <a:avLst/>
                <a:gdLst>
                  <a:gd name="T0" fmla="*/ 0 w 36"/>
                  <a:gd name="T1" fmla="*/ 42 h 42"/>
                  <a:gd name="T2" fmla="*/ 36 w 36"/>
                  <a:gd name="T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454" name="Freeform 38"/>
              <p:cNvSpPr>
                <a:spLocks/>
              </p:cNvSpPr>
              <p:nvPr/>
            </p:nvSpPr>
            <p:spPr bwMode="auto">
              <a:xfrm rot="21300000">
                <a:off x="3804" y="3153"/>
                <a:ext cx="3" cy="50"/>
              </a:xfrm>
              <a:custGeom>
                <a:avLst/>
                <a:gdLst>
                  <a:gd name="T0" fmla="*/ 0 w 3"/>
                  <a:gd name="T1" fmla="*/ 0 h 48"/>
                  <a:gd name="T2" fmla="*/ 3 w 3"/>
                  <a:gd name="T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48">
                    <a:moveTo>
                      <a:pt x="0" y="0"/>
                    </a:moveTo>
                    <a:lnTo>
                      <a:pt x="3" y="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4455" name="Freeform 39"/>
            <p:cNvSpPr>
              <a:spLocks/>
            </p:cNvSpPr>
            <p:nvPr/>
          </p:nvSpPr>
          <p:spPr bwMode="auto">
            <a:xfrm flipH="1" flipV="1">
              <a:off x="3736" y="3060"/>
              <a:ext cx="1267" cy="322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56" name="Text Box 40"/>
            <p:cNvSpPr txBox="1">
              <a:spLocks noChangeArrowheads="1"/>
            </p:cNvSpPr>
            <p:nvPr/>
          </p:nvSpPr>
          <p:spPr bwMode="auto">
            <a:xfrm flipH="1">
              <a:off x="4255" y="2532"/>
              <a:ext cx="23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200"/>
                <a:t>b</a:t>
              </a:r>
              <a:endParaRPr lang="en-US" altLang="en-US"/>
            </a:p>
          </p:txBody>
        </p:sp>
        <p:sp>
          <p:nvSpPr>
            <p:cNvPr id="444422" name="Text Box 6"/>
            <p:cNvSpPr txBox="1">
              <a:spLocks noChangeArrowheads="1"/>
            </p:cNvSpPr>
            <p:nvPr/>
          </p:nvSpPr>
          <p:spPr bwMode="auto">
            <a:xfrm>
              <a:off x="1469" y="2720"/>
              <a:ext cx="40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100">
                  <a:solidFill>
                    <a:srgbClr val="000000"/>
                  </a:solidFill>
                </a:rPr>
                <a:t>b</a:t>
              </a:r>
              <a:endParaRPr lang="en-US" altLang="en-US" sz="4400"/>
            </a:p>
          </p:txBody>
        </p:sp>
        <p:sp>
          <p:nvSpPr>
            <p:cNvPr id="444423" name="Text Box 7"/>
            <p:cNvSpPr txBox="1">
              <a:spLocks noChangeArrowheads="1"/>
            </p:cNvSpPr>
            <p:nvPr/>
          </p:nvSpPr>
          <p:spPr bwMode="auto">
            <a:xfrm>
              <a:off x="1493" y="2040"/>
              <a:ext cx="401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100">
                  <a:solidFill>
                    <a:srgbClr val="000000"/>
                  </a:solidFill>
                </a:rPr>
                <a:t>a</a:t>
              </a:r>
              <a:endParaRPr lang="en-US" altLang="en-US" sz="4400"/>
            </a:p>
          </p:txBody>
        </p:sp>
        <p:sp>
          <p:nvSpPr>
            <p:cNvPr id="444424" name="Freeform 8"/>
            <p:cNvSpPr>
              <a:spLocks/>
            </p:cNvSpPr>
            <p:nvPr/>
          </p:nvSpPr>
          <p:spPr bwMode="auto">
            <a:xfrm>
              <a:off x="1353" y="2096"/>
              <a:ext cx="656" cy="296"/>
            </a:xfrm>
            <a:custGeom>
              <a:avLst/>
              <a:gdLst>
                <a:gd name="T0" fmla="*/ 0 w 656"/>
                <a:gd name="T1" fmla="*/ 296 h 296"/>
                <a:gd name="T2" fmla="*/ 656 w 656"/>
                <a:gd name="T3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56" h="296">
                  <a:moveTo>
                    <a:pt x="0" y="296"/>
                  </a:moveTo>
                  <a:lnTo>
                    <a:pt x="65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25" name="Freeform 9"/>
            <p:cNvSpPr>
              <a:spLocks/>
            </p:cNvSpPr>
            <p:nvPr/>
          </p:nvSpPr>
          <p:spPr bwMode="auto">
            <a:xfrm>
              <a:off x="1317" y="2624"/>
              <a:ext cx="688" cy="368"/>
            </a:xfrm>
            <a:custGeom>
              <a:avLst/>
              <a:gdLst>
                <a:gd name="T0" fmla="*/ 0 w 688"/>
                <a:gd name="T1" fmla="*/ 0 h 368"/>
                <a:gd name="T2" fmla="*/ 688 w 688"/>
                <a:gd name="T3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8" h="368">
                  <a:moveTo>
                    <a:pt x="0" y="0"/>
                  </a:moveTo>
                  <a:lnTo>
                    <a:pt x="688" y="36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4438" name="Group 22"/>
            <p:cNvGrpSpPr>
              <a:grpSpLocks/>
            </p:cNvGrpSpPr>
            <p:nvPr/>
          </p:nvGrpSpPr>
          <p:grpSpPr bwMode="auto">
            <a:xfrm>
              <a:off x="1933" y="1860"/>
              <a:ext cx="566" cy="413"/>
              <a:chOff x="726" y="2634"/>
              <a:chExt cx="566" cy="413"/>
            </a:xfrm>
          </p:grpSpPr>
          <p:sp>
            <p:nvSpPr>
              <p:cNvPr id="444439" name="Oval 23"/>
              <p:cNvSpPr>
                <a:spLocks noChangeArrowheads="1"/>
              </p:cNvSpPr>
              <p:nvPr/>
            </p:nvSpPr>
            <p:spPr bwMode="auto">
              <a:xfrm>
                <a:off x="804" y="2644"/>
                <a:ext cx="403" cy="4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altLang="en-US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4440" name="Text Box 24"/>
              <p:cNvSpPr txBox="1">
                <a:spLocks noChangeArrowheads="1"/>
              </p:cNvSpPr>
              <p:nvPr/>
            </p:nvSpPr>
            <p:spPr bwMode="auto">
              <a:xfrm>
                <a:off x="726" y="2634"/>
                <a:ext cx="56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r>
                  <a:rPr lang="en-US" altLang="en-US" sz="1100">
                    <a:solidFill>
                      <a:srgbClr val="000000"/>
                    </a:solidFill>
                  </a:rPr>
                  <a:t>    </a:t>
                </a:r>
              </a:p>
              <a:p>
                <a:endParaRPr lang="en-US" altLang="en-US" sz="11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44457" name="Group 41"/>
            <p:cNvGrpSpPr>
              <a:grpSpLocks/>
            </p:cNvGrpSpPr>
            <p:nvPr/>
          </p:nvGrpSpPr>
          <p:grpSpPr bwMode="auto">
            <a:xfrm>
              <a:off x="1932" y="2812"/>
              <a:ext cx="566" cy="413"/>
              <a:chOff x="1823" y="3196"/>
              <a:chExt cx="566" cy="413"/>
            </a:xfrm>
          </p:grpSpPr>
          <p:sp>
            <p:nvSpPr>
              <p:cNvPr id="444458" name="Oval 42"/>
              <p:cNvSpPr>
                <a:spLocks noChangeArrowheads="1"/>
              </p:cNvSpPr>
              <p:nvPr/>
            </p:nvSpPr>
            <p:spPr bwMode="auto">
              <a:xfrm>
                <a:off x="1901" y="3206"/>
                <a:ext cx="403" cy="4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altLang="en-US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4459" name="Text Box 43"/>
              <p:cNvSpPr txBox="1">
                <a:spLocks noChangeArrowheads="1"/>
              </p:cNvSpPr>
              <p:nvPr/>
            </p:nvSpPr>
            <p:spPr bwMode="auto">
              <a:xfrm>
                <a:off x="1823" y="3196"/>
                <a:ext cx="56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r>
                  <a:rPr lang="en-US" altLang="en-US" sz="1100">
                    <a:solidFill>
                      <a:srgbClr val="000000"/>
                    </a:solidFill>
                  </a:rPr>
                  <a:t>    </a:t>
                </a:r>
              </a:p>
              <a:p>
                <a:endParaRPr lang="en-US" altLang="en-US" sz="11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44465" name="Group 49"/>
            <p:cNvGrpSpPr>
              <a:grpSpLocks/>
            </p:cNvGrpSpPr>
            <p:nvPr/>
          </p:nvGrpSpPr>
          <p:grpSpPr bwMode="auto">
            <a:xfrm>
              <a:off x="924" y="2296"/>
              <a:ext cx="530" cy="387"/>
              <a:chOff x="816" y="2680"/>
              <a:chExt cx="530" cy="387"/>
            </a:xfrm>
          </p:grpSpPr>
          <p:sp>
            <p:nvSpPr>
              <p:cNvPr id="444466" name="Oval 50"/>
              <p:cNvSpPr>
                <a:spLocks noChangeArrowheads="1"/>
              </p:cNvSpPr>
              <p:nvPr/>
            </p:nvSpPr>
            <p:spPr bwMode="auto">
              <a:xfrm>
                <a:off x="889" y="2689"/>
                <a:ext cx="377" cy="37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altLang="en-US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4467" name="Text Box 51"/>
              <p:cNvSpPr txBox="1">
                <a:spLocks noChangeArrowheads="1"/>
              </p:cNvSpPr>
              <p:nvPr/>
            </p:nvSpPr>
            <p:spPr bwMode="auto">
              <a:xfrm>
                <a:off x="816" y="2680"/>
                <a:ext cx="530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r>
                  <a:rPr lang="en-US" altLang="en-US" sz="1100">
                    <a:solidFill>
                      <a:srgbClr val="000000"/>
                    </a:solidFill>
                  </a:rPr>
                  <a:t>    </a:t>
                </a:r>
              </a:p>
              <a:p>
                <a:r>
                  <a:rPr kumimoji="1" lang="en-US" altLang="en-US" sz="1600">
                    <a:latin typeface="Tahoma" panose="020B0604030504040204" pitchFamily="34" charset="0"/>
                    <a:sym typeface="Symbol" panose="05050102010706020507" pitchFamily="18" charset="2"/>
                  </a:rPr>
                  <a:t>1–</a:t>
                </a:r>
                <a:endParaRPr lang="en-US" altLang="en-US" sz="11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44468" name="Freeform 52"/>
            <p:cNvSpPr>
              <a:spLocks/>
            </p:cNvSpPr>
            <p:nvPr/>
          </p:nvSpPr>
          <p:spPr bwMode="auto">
            <a:xfrm>
              <a:off x="3743" y="1692"/>
              <a:ext cx="1267" cy="322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69" name="Freeform 53"/>
            <p:cNvSpPr>
              <a:spLocks/>
            </p:cNvSpPr>
            <p:nvPr/>
          </p:nvSpPr>
          <p:spPr bwMode="auto">
            <a:xfrm>
              <a:off x="3731" y="2664"/>
              <a:ext cx="1267" cy="322"/>
            </a:xfrm>
            <a:custGeom>
              <a:avLst/>
              <a:gdLst>
                <a:gd name="T0" fmla="*/ 0 w 2176"/>
                <a:gd name="T1" fmla="*/ 336 h 336"/>
                <a:gd name="T2" fmla="*/ 2176 w 2176"/>
                <a:gd name="T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4471" name="Group 55"/>
            <p:cNvGrpSpPr>
              <a:grpSpLocks/>
            </p:cNvGrpSpPr>
            <p:nvPr/>
          </p:nvGrpSpPr>
          <p:grpSpPr bwMode="auto">
            <a:xfrm>
              <a:off x="3265" y="1860"/>
              <a:ext cx="566" cy="413"/>
              <a:chOff x="726" y="2634"/>
              <a:chExt cx="566" cy="413"/>
            </a:xfrm>
          </p:grpSpPr>
          <p:sp>
            <p:nvSpPr>
              <p:cNvPr id="444472" name="Oval 56"/>
              <p:cNvSpPr>
                <a:spLocks noChangeArrowheads="1"/>
              </p:cNvSpPr>
              <p:nvPr/>
            </p:nvSpPr>
            <p:spPr bwMode="auto">
              <a:xfrm>
                <a:off x="804" y="2644"/>
                <a:ext cx="403" cy="4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altLang="en-US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4473" name="Text Box 57"/>
              <p:cNvSpPr txBox="1">
                <a:spLocks noChangeArrowheads="1"/>
              </p:cNvSpPr>
              <p:nvPr/>
            </p:nvSpPr>
            <p:spPr bwMode="auto">
              <a:xfrm>
                <a:off x="726" y="2634"/>
                <a:ext cx="56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r>
                  <a:rPr lang="en-US" altLang="en-US" sz="1100">
                    <a:solidFill>
                      <a:srgbClr val="000000"/>
                    </a:solidFill>
                  </a:rPr>
                  <a:t>    </a:t>
                </a:r>
              </a:p>
              <a:p>
                <a:r>
                  <a:rPr lang="en-US" altLang="en-US" sz="1500">
                    <a:solidFill>
                      <a:srgbClr val="000000"/>
                    </a:solidFill>
                  </a:rPr>
                  <a:t>4</a:t>
                </a:r>
              </a:p>
            </p:txBody>
          </p:sp>
        </p:grpSp>
        <p:grpSp>
          <p:nvGrpSpPr>
            <p:cNvPr id="444474" name="Group 58"/>
            <p:cNvGrpSpPr>
              <a:grpSpLocks/>
            </p:cNvGrpSpPr>
            <p:nvPr/>
          </p:nvGrpSpPr>
          <p:grpSpPr bwMode="auto">
            <a:xfrm rot="21300000">
              <a:off x="3277" y="1536"/>
              <a:ext cx="404" cy="350"/>
              <a:chOff x="2880" y="3312"/>
              <a:chExt cx="408" cy="336"/>
            </a:xfrm>
          </p:grpSpPr>
          <p:sp>
            <p:nvSpPr>
              <p:cNvPr id="444475" name="Freeform 59"/>
              <p:cNvSpPr>
                <a:spLocks/>
              </p:cNvSpPr>
              <p:nvPr/>
            </p:nvSpPr>
            <p:spPr bwMode="auto">
              <a:xfrm rot="600000">
                <a:off x="2880" y="3312"/>
                <a:ext cx="408" cy="328"/>
              </a:xfrm>
              <a:custGeom>
                <a:avLst/>
                <a:gdLst>
                  <a:gd name="T0" fmla="*/ 196 w 408"/>
                  <a:gd name="T1" fmla="*/ 378 h 378"/>
                  <a:gd name="T2" fmla="*/ 300 w 408"/>
                  <a:gd name="T3" fmla="*/ 37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8" h="378">
                    <a:moveTo>
                      <a:pt x="196" y="378"/>
                    </a:moveTo>
                    <a:cubicBezTo>
                      <a:pt x="0" y="79"/>
                      <a:pt x="408" y="0"/>
                      <a:pt x="300" y="370"/>
                    </a:cubicBezTo>
                  </a:path>
                </a:pathLst>
              </a:custGeom>
              <a:noFill/>
              <a:ln w="762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476" name="Freeform 60"/>
              <p:cNvSpPr>
                <a:spLocks/>
              </p:cNvSpPr>
              <p:nvPr/>
            </p:nvSpPr>
            <p:spPr bwMode="auto">
              <a:xfrm>
                <a:off x="3156" y="3603"/>
                <a:ext cx="36" cy="42"/>
              </a:xfrm>
              <a:custGeom>
                <a:avLst/>
                <a:gdLst>
                  <a:gd name="T0" fmla="*/ 0 w 36"/>
                  <a:gd name="T1" fmla="*/ 42 h 42"/>
                  <a:gd name="T2" fmla="*/ 36 w 36"/>
                  <a:gd name="T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477" name="Freeform 61"/>
              <p:cNvSpPr>
                <a:spLocks/>
              </p:cNvSpPr>
              <p:nvPr/>
            </p:nvSpPr>
            <p:spPr bwMode="auto">
              <a:xfrm>
                <a:off x="3150" y="3600"/>
                <a:ext cx="3" cy="48"/>
              </a:xfrm>
              <a:custGeom>
                <a:avLst/>
                <a:gdLst>
                  <a:gd name="T0" fmla="*/ 0 w 3"/>
                  <a:gd name="T1" fmla="*/ 0 h 48"/>
                  <a:gd name="T2" fmla="*/ 3 w 3"/>
                  <a:gd name="T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48">
                    <a:moveTo>
                      <a:pt x="0" y="0"/>
                    </a:moveTo>
                    <a:lnTo>
                      <a:pt x="3" y="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4478" name="Text Box 62"/>
            <p:cNvSpPr txBox="1">
              <a:spLocks noChangeArrowheads="1"/>
            </p:cNvSpPr>
            <p:nvPr/>
          </p:nvSpPr>
          <p:spPr bwMode="auto">
            <a:xfrm>
              <a:off x="3268" y="1488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200"/>
                <a:t>b</a:t>
              </a:r>
              <a:endParaRPr lang="en-US" altLang="en-US"/>
            </a:p>
          </p:txBody>
        </p:sp>
        <p:grpSp>
          <p:nvGrpSpPr>
            <p:cNvPr id="444479" name="Group 63"/>
            <p:cNvGrpSpPr>
              <a:grpSpLocks/>
            </p:cNvGrpSpPr>
            <p:nvPr/>
          </p:nvGrpSpPr>
          <p:grpSpPr bwMode="auto">
            <a:xfrm>
              <a:off x="3264" y="2812"/>
              <a:ext cx="566" cy="413"/>
              <a:chOff x="1823" y="3196"/>
              <a:chExt cx="566" cy="413"/>
            </a:xfrm>
          </p:grpSpPr>
          <p:sp>
            <p:nvSpPr>
              <p:cNvPr id="444480" name="Oval 64"/>
              <p:cNvSpPr>
                <a:spLocks noChangeArrowheads="1"/>
              </p:cNvSpPr>
              <p:nvPr/>
            </p:nvSpPr>
            <p:spPr bwMode="auto">
              <a:xfrm>
                <a:off x="1901" y="3206"/>
                <a:ext cx="403" cy="40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altLang="en-US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4481" name="Text Box 65"/>
              <p:cNvSpPr txBox="1">
                <a:spLocks noChangeArrowheads="1"/>
              </p:cNvSpPr>
              <p:nvPr/>
            </p:nvSpPr>
            <p:spPr bwMode="auto">
              <a:xfrm>
                <a:off x="1823" y="3196"/>
                <a:ext cx="566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r>
                  <a:rPr lang="en-US" altLang="en-US" sz="1100">
                    <a:solidFill>
                      <a:srgbClr val="000000"/>
                    </a:solidFill>
                  </a:rPr>
                  <a:t>    </a:t>
                </a:r>
              </a:p>
              <a:p>
                <a:r>
                  <a:rPr lang="en-US" altLang="en-US" sz="1500">
                    <a:solidFill>
                      <a:srgbClr val="000000"/>
                    </a:solidFill>
                  </a:rPr>
                  <a:t>5</a:t>
                </a:r>
              </a:p>
            </p:txBody>
          </p:sp>
        </p:grpSp>
        <p:grpSp>
          <p:nvGrpSpPr>
            <p:cNvPr id="444482" name="Group 66"/>
            <p:cNvGrpSpPr>
              <a:grpSpLocks/>
            </p:cNvGrpSpPr>
            <p:nvPr/>
          </p:nvGrpSpPr>
          <p:grpSpPr bwMode="auto">
            <a:xfrm>
              <a:off x="3275" y="2488"/>
              <a:ext cx="404" cy="343"/>
              <a:chOff x="1834" y="2872"/>
              <a:chExt cx="404" cy="343"/>
            </a:xfrm>
          </p:grpSpPr>
          <p:sp>
            <p:nvSpPr>
              <p:cNvPr id="444483" name="Freeform 67"/>
              <p:cNvSpPr>
                <a:spLocks/>
              </p:cNvSpPr>
              <p:nvPr/>
            </p:nvSpPr>
            <p:spPr bwMode="auto">
              <a:xfrm rot="21900000">
                <a:off x="1834" y="2872"/>
                <a:ext cx="404" cy="342"/>
              </a:xfrm>
              <a:custGeom>
                <a:avLst/>
                <a:gdLst>
                  <a:gd name="T0" fmla="*/ 196 w 408"/>
                  <a:gd name="T1" fmla="*/ 378 h 378"/>
                  <a:gd name="T2" fmla="*/ 300 w 408"/>
                  <a:gd name="T3" fmla="*/ 37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8" h="378">
                    <a:moveTo>
                      <a:pt x="196" y="378"/>
                    </a:moveTo>
                    <a:cubicBezTo>
                      <a:pt x="0" y="79"/>
                      <a:pt x="408" y="0"/>
                      <a:pt x="300" y="370"/>
                    </a:cubicBezTo>
                  </a:path>
                </a:pathLst>
              </a:custGeom>
              <a:noFill/>
              <a:ln w="762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484" name="Freeform 68"/>
              <p:cNvSpPr>
                <a:spLocks/>
              </p:cNvSpPr>
              <p:nvPr/>
            </p:nvSpPr>
            <p:spPr bwMode="auto">
              <a:xfrm rot="21300000">
                <a:off x="2120" y="3166"/>
                <a:ext cx="36" cy="44"/>
              </a:xfrm>
              <a:custGeom>
                <a:avLst/>
                <a:gdLst>
                  <a:gd name="T0" fmla="*/ 0 w 36"/>
                  <a:gd name="T1" fmla="*/ 42 h 42"/>
                  <a:gd name="T2" fmla="*/ 36 w 36"/>
                  <a:gd name="T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485" name="Freeform 69"/>
              <p:cNvSpPr>
                <a:spLocks/>
              </p:cNvSpPr>
              <p:nvPr/>
            </p:nvSpPr>
            <p:spPr bwMode="auto">
              <a:xfrm rot="21300000">
                <a:off x="2114" y="3165"/>
                <a:ext cx="3" cy="50"/>
              </a:xfrm>
              <a:custGeom>
                <a:avLst/>
                <a:gdLst>
                  <a:gd name="T0" fmla="*/ 0 w 3"/>
                  <a:gd name="T1" fmla="*/ 0 h 48"/>
                  <a:gd name="T2" fmla="*/ 3 w 3"/>
                  <a:gd name="T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48">
                    <a:moveTo>
                      <a:pt x="0" y="0"/>
                    </a:moveTo>
                    <a:lnTo>
                      <a:pt x="3" y="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4486" name="Text Box 70"/>
            <p:cNvSpPr txBox="1">
              <a:spLocks noChangeArrowheads="1"/>
            </p:cNvSpPr>
            <p:nvPr/>
          </p:nvSpPr>
          <p:spPr bwMode="auto">
            <a:xfrm>
              <a:off x="3267" y="2440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200"/>
                <a:t>a</a:t>
              </a:r>
              <a:endParaRPr lang="en-US" altLang="en-US"/>
            </a:p>
          </p:txBody>
        </p:sp>
        <p:sp>
          <p:nvSpPr>
            <p:cNvPr id="444488" name="Line 72"/>
            <p:cNvSpPr>
              <a:spLocks noChangeShapeType="1"/>
            </p:cNvSpPr>
            <p:nvPr/>
          </p:nvSpPr>
          <p:spPr bwMode="auto">
            <a:xfrm>
              <a:off x="2424" y="302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89" name="Line 73"/>
            <p:cNvSpPr>
              <a:spLocks noChangeShapeType="1"/>
            </p:cNvSpPr>
            <p:nvPr/>
          </p:nvSpPr>
          <p:spPr bwMode="auto">
            <a:xfrm>
              <a:off x="2424" y="206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91" name="Text Box 75"/>
            <p:cNvSpPr txBox="1">
              <a:spLocks noChangeArrowheads="1"/>
            </p:cNvSpPr>
            <p:nvPr/>
          </p:nvSpPr>
          <p:spPr bwMode="auto">
            <a:xfrm>
              <a:off x="2772" y="1836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200"/>
                <a:t>b</a:t>
              </a:r>
              <a:endParaRPr lang="en-US" altLang="en-US"/>
            </a:p>
          </p:txBody>
        </p:sp>
        <p:sp>
          <p:nvSpPr>
            <p:cNvPr id="444492" name="Text Box 76"/>
            <p:cNvSpPr txBox="1">
              <a:spLocks noChangeArrowheads="1"/>
            </p:cNvSpPr>
            <p:nvPr/>
          </p:nvSpPr>
          <p:spPr bwMode="auto">
            <a:xfrm>
              <a:off x="2772" y="2796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200"/>
                <a:t>a</a:t>
              </a:r>
              <a:endParaRPr lang="en-US" altLang="en-US"/>
            </a:p>
          </p:txBody>
        </p:sp>
        <p:sp>
          <p:nvSpPr>
            <p:cNvPr id="444496" name="Text Box 80"/>
            <p:cNvSpPr txBox="1">
              <a:spLocks noChangeArrowheads="1"/>
            </p:cNvSpPr>
            <p:nvPr/>
          </p:nvSpPr>
          <p:spPr bwMode="auto">
            <a:xfrm>
              <a:off x="2112" y="1944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200"/>
                <a:t>2+</a:t>
              </a:r>
              <a:endParaRPr lang="en-US" altLang="en-US"/>
            </a:p>
          </p:txBody>
        </p:sp>
        <p:sp>
          <p:nvSpPr>
            <p:cNvPr id="444497" name="Text Box 81"/>
            <p:cNvSpPr txBox="1">
              <a:spLocks noChangeArrowheads="1"/>
            </p:cNvSpPr>
            <p:nvPr/>
          </p:nvSpPr>
          <p:spPr bwMode="auto">
            <a:xfrm>
              <a:off x="2112" y="2892"/>
              <a:ext cx="56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200"/>
                <a:t>3+</a:t>
              </a:r>
              <a:endParaRPr lang="en-US" altLang="en-US"/>
            </a:p>
          </p:txBody>
        </p:sp>
        <p:grpSp>
          <p:nvGrpSpPr>
            <p:cNvPr id="444498" name="Group 82"/>
            <p:cNvGrpSpPr>
              <a:grpSpLocks/>
            </p:cNvGrpSpPr>
            <p:nvPr/>
          </p:nvGrpSpPr>
          <p:grpSpPr bwMode="auto">
            <a:xfrm rot="21300000">
              <a:off x="1956" y="1536"/>
              <a:ext cx="404" cy="350"/>
              <a:chOff x="2880" y="3312"/>
              <a:chExt cx="408" cy="336"/>
            </a:xfrm>
          </p:grpSpPr>
          <p:sp>
            <p:nvSpPr>
              <p:cNvPr id="444499" name="Freeform 83"/>
              <p:cNvSpPr>
                <a:spLocks/>
              </p:cNvSpPr>
              <p:nvPr/>
            </p:nvSpPr>
            <p:spPr bwMode="auto">
              <a:xfrm rot="600000">
                <a:off x="2880" y="3312"/>
                <a:ext cx="408" cy="328"/>
              </a:xfrm>
              <a:custGeom>
                <a:avLst/>
                <a:gdLst>
                  <a:gd name="T0" fmla="*/ 196 w 408"/>
                  <a:gd name="T1" fmla="*/ 378 h 378"/>
                  <a:gd name="T2" fmla="*/ 300 w 408"/>
                  <a:gd name="T3" fmla="*/ 37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8" h="378">
                    <a:moveTo>
                      <a:pt x="196" y="378"/>
                    </a:moveTo>
                    <a:cubicBezTo>
                      <a:pt x="0" y="79"/>
                      <a:pt x="408" y="0"/>
                      <a:pt x="300" y="370"/>
                    </a:cubicBezTo>
                  </a:path>
                </a:pathLst>
              </a:custGeom>
              <a:noFill/>
              <a:ln w="762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500" name="Freeform 84"/>
              <p:cNvSpPr>
                <a:spLocks/>
              </p:cNvSpPr>
              <p:nvPr/>
            </p:nvSpPr>
            <p:spPr bwMode="auto">
              <a:xfrm>
                <a:off x="3156" y="3603"/>
                <a:ext cx="36" cy="42"/>
              </a:xfrm>
              <a:custGeom>
                <a:avLst/>
                <a:gdLst>
                  <a:gd name="T0" fmla="*/ 0 w 36"/>
                  <a:gd name="T1" fmla="*/ 42 h 42"/>
                  <a:gd name="T2" fmla="*/ 36 w 36"/>
                  <a:gd name="T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501" name="Freeform 85"/>
              <p:cNvSpPr>
                <a:spLocks/>
              </p:cNvSpPr>
              <p:nvPr/>
            </p:nvSpPr>
            <p:spPr bwMode="auto">
              <a:xfrm>
                <a:off x="3150" y="3600"/>
                <a:ext cx="3" cy="48"/>
              </a:xfrm>
              <a:custGeom>
                <a:avLst/>
                <a:gdLst>
                  <a:gd name="T0" fmla="*/ 0 w 3"/>
                  <a:gd name="T1" fmla="*/ 0 h 48"/>
                  <a:gd name="T2" fmla="*/ 3 w 3"/>
                  <a:gd name="T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48">
                    <a:moveTo>
                      <a:pt x="0" y="0"/>
                    </a:moveTo>
                    <a:lnTo>
                      <a:pt x="3" y="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4502" name="Group 86"/>
            <p:cNvGrpSpPr>
              <a:grpSpLocks/>
            </p:cNvGrpSpPr>
            <p:nvPr/>
          </p:nvGrpSpPr>
          <p:grpSpPr bwMode="auto">
            <a:xfrm rot="21300000">
              <a:off x="1980" y="2482"/>
              <a:ext cx="404" cy="350"/>
              <a:chOff x="2880" y="3312"/>
              <a:chExt cx="408" cy="336"/>
            </a:xfrm>
          </p:grpSpPr>
          <p:sp>
            <p:nvSpPr>
              <p:cNvPr id="444503" name="Freeform 87"/>
              <p:cNvSpPr>
                <a:spLocks/>
              </p:cNvSpPr>
              <p:nvPr/>
            </p:nvSpPr>
            <p:spPr bwMode="auto">
              <a:xfrm rot="600000">
                <a:off x="2880" y="3312"/>
                <a:ext cx="408" cy="328"/>
              </a:xfrm>
              <a:custGeom>
                <a:avLst/>
                <a:gdLst>
                  <a:gd name="T0" fmla="*/ 196 w 408"/>
                  <a:gd name="T1" fmla="*/ 378 h 378"/>
                  <a:gd name="T2" fmla="*/ 300 w 408"/>
                  <a:gd name="T3" fmla="*/ 37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8" h="378">
                    <a:moveTo>
                      <a:pt x="196" y="378"/>
                    </a:moveTo>
                    <a:cubicBezTo>
                      <a:pt x="0" y="79"/>
                      <a:pt x="408" y="0"/>
                      <a:pt x="300" y="370"/>
                    </a:cubicBezTo>
                  </a:path>
                </a:pathLst>
              </a:custGeom>
              <a:noFill/>
              <a:ln w="7620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504" name="Freeform 88"/>
              <p:cNvSpPr>
                <a:spLocks/>
              </p:cNvSpPr>
              <p:nvPr/>
            </p:nvSpPr>
            <p:spPr bwMode="auto">
              <a:xfrm>
                <a:off x="3156" y="3603"/>
                <a:ext cx="36" cy="42"/>
              </a:xfrm>
              <a:custGeom>
                <a:avLst/>
                <a:gdLst>
                  <a:gd name="T0" fmla="*/ 0 w 36"/>
                  <a:gd name="T1" fmla="*/ 42 h 42"/>
                  <a:gd name="T2" fmla="*/ 36 w 36"/>
                  <a:gd name="T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" h="42">
                    <a:moveTo>
                      <a:pt x="0" y="42"/>
                    </a:move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505" name="Freeform 89"/>
              <p:cNvSpPr>
                <a:spLocks/>
              </p:cNvSpPr>
              <p:nvPr/>
            </p:nvSpPr>
            <p:spPr bwMode="auto">
              <a:xfrm>
                <a:off x="3150" y="3600"/>
                <a:ext cx="3" cy="48"/>
              </a:xfrm>
              <a:custGeom>
                <a:avLst/>
                <a:gdLst>
                  <a:gd name="T0" fmla="*/ 0 w 3"/>
                  <a:gd name="T1" fmla="*/ 0 h 48"/>
                  <a:gd name="T2" fmla="*/ 3 w 3"/>
                  <a:gd name="T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48">
                    <a:moveTo>
                      <a:pt x="0" y="0"/>
                    </a:moveTo>
                    <a:lnTo>
                      <a:pt x="3" y="4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4506" name="Text Box 90"/>
            <p:cNvSpPr txBox="1">
              <a:spLocks noChangeArrowheads="1"/>
            </p:cNvSpPr>
            <p:nvPr/>
          </p:nvSpPr>
          <p:spPr bwMode="auto">
            <a:xfrm>
              <a:off x="2095" y="1452"/>
              <a:ext cx="401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100">
                  <a:solidFill>
                    <a:srgbClr val="000000"/>
                  </a:solidFill>
                </a:rPr>
                <a:t>a</a:t>
              </a:r>
              <a:endParaRPr lang="en-US" altLang="en-US" sz="4400"/>
            </a:p>
          </p:txBody>
        </p:sp>
        <p:sp>
          <p:nvSpPr>
            <p:cNvPr id="444507" name="Text Box 91"/>
            <p:cNvSpPr txBox="1">
              <a:spLocks noChangeArrowheads="1"/>
            </p:cNvSpPr>
            <p:nvPr/>
          </p:nvSpPr>
          <p:spPr bwMode="auto">
            <a:xfrm>
              <a:off x="2107" y="2388"/>
              <a:ext cx="40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2100">
                  <a:solidFill>
                    <a:srgbClr val="000000"/>
                  </a:solidFill>
                </a:rPr>
                <a:t>b</a:t>
              </a:r>
              <a:endParaRPr lang="en-US" altLang="en-US" sz="4400"/>
            </a:p>
          </p:txBody>
        </p:sp>
      </p:grpSp>
    </p:spTree>
    <p:extLst>
      <p:ext uri="{BB962C8B-B14F-4D97-AF65-F5344CB8AC3E}">
        <p14:creationId xmlns:p14="http://schemas.microsoft.com/office/powerpoint/2010/main" val="427536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8B07-AA48-4C4C-BDBF-420DD18C165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Task solution …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05000"/>
            <a:ext cx="8178800" cy="41719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200">
                <a:sym typeface="Math1" pitchFamily="2" charset="2"/>
              </a:rPr>
              <a:t>  </a:t>
            </a:r>
            <a:r>
              <a:rPr lang="en-US" altLang="en-US">
                <a:sym typeface="Math1" pitchFamily="2" charset="2"/>
              </a:rPr>
              <a:t>Using the technique discussed by Martin,</a:t>
            </a:r>
            <a:r>
              <a:rPr lang="en-US" altLang="en-US"/>
              <a:t> build an FA accepting the following language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	L = {w </a:t>
            </a:r>
            <a:r>
              <a:rPr lang="en-US" altLang="en-US">
                <a:cs typeface="Tahoma" panose="020B0604030504040204" pitchFamily="34" charset="0"/>
                <a:sym typeface="Math1" pitchFamily="2" charset="2"/>
              </a:rPr>
              <a:t> </a:t>
            </a:r>
            <a:r>
              <a:rPr lang="en-US" altLang="en-US">
                <a:sym typeface="Math1" pitchFamily="2" charset="2"/>
              </a:rPr>
              <a:t>{a,b}</a:t>
            </a:r>
            <a:r>
              <a:rPr lang="en-US" altLang="en-US" baseline="40000">
                <a:sym typeface="Math1" pitchFamily="2" charset="2"/>
              </a:rPr>
              <a:t>*</a:t>
            </a:r>
            <a:r>
              <a:rPr lang="en-US" altLang="en-US">
                <a:sym typeface="Math1" pitchFamily="2" charset="2"/>
              </a:rPr>
              <a:t>: length(w) </a:t>
            </a:r>
            <a:r>
              <a:rPr lang="en-US" altLang="en-US">
                <a:cs typeface="Tahoma" panose="020B0604030504040204" pitchFamily="34" charset="0"/>
                <a:sym typeface="Math1" pitchFamily="2" charset="2"/>
              </a:rPr>
              <a:t></a:t>
            </a:r>
            <a:r>
              <a:rPr lang="en-US" altLang="en-US">
                <a:sym typeface="Math1" pitchFamily="2" charset="2"/>
              </a:rPr>
              <a:t> 2 and second letter of w, from right is a}.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200" b="1"/>
              <a:t>Solution:</a:t>
            </a:r>
            <a:r>
              <a:rPr lang="en-US" altLang="en-US" sz="3200"/>
              <a:t>The language L may be expressed by the regular expression   			                                                                                                         	 (a+b)</a:t>
            </a:r>
            <a:r>
              <a:rPr lang="en-US" altLang="en-US" sz="3200" baseline="40000"/>
              <a:t>*</a:t>
            </a:r>
            <a:r>
              <a:rPr lang="en-US" altLang="en-US" sz="3200"/>
              <a:t>(aa+ab)</a:t>
            </a:r>
            <a:r>
              <a:rPr lang="en-US" altLang="en-US" sz="3200" baseline="40000"/>
              <a:t>			</a:t>
            </a:r>
            <a:r>
              <a:rPr lang="en-US" altLang="en-US" sz="3200"/>
              <a:t>  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200"/>
              <a:t>	This language may be accepted by the following FA</a:t>
            </a:r>
            <a:r>
              <a:rPr lang="en-US" altLang="en-US" sz="3200" baseline="40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957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73A3-B35E-4871-9555-984BC6AEC8B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Task continued …</a:t>
            </a:r>
          </a:p>
        </p:txBody>
      </p:sp>
      <p:sp>
        <p:nvSpPr>
          <p:cNvPr id="585731" name="Text Box 3"/>
          <p:cNvSpPr txBox="1">
            <a:spLocks noChangeArrowheads="1"/>
          </p:cNvSpPr>
          <p:nvPr/>
        </p:nvSpPr>
        <p:spPr bwMode="auto">
          <a:xfrm>
            <a:off x="8382001" y="70485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</a:t>
            </a:r>
            <a:endParaRPr lang="en-US" altLang="en-US" sz="4400"/>
          </a:p>
        </p:txBody>
      </p:sp>
      <p:sp>
        <p:nvSpPr>
          <p:cNvPr id="585732" name="Text Box 4"/>
          <p:cNvSpPr txBox="1">
            <a:spLocks noChangeArrowheads="1"/>
          </p:cNvSpPr>
          <p:nvPr/>
        </p:nvSpPr>
        <p:spPr bwMode="auto">
          <a:xfrm>
            <a:off x="9236076" y="299085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</a:t>
            </a:r>
            <a:endParaRPr lang="en-US" altLang="en-US" sz="4400"/>
          </a:p>
        </p:txBody>
      </p:sp>
      <p:sp>
        <p:nvSpPr>
          <p:cNvPr id="585734" name="Oval 6"/>
          <p:cNvSpPr>
            <a:spLocks noChangeArrowheads="1"/>
          </p:cNvSpPr>
          <p:nvPr/>
        </p:nvSpPr>
        <p:spPr bwMode="auto">
          <a:xfrm>
            <a:off x="3473451" y="3792539"/>
            <a:ext cx="593725" cy="593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5735" name="Text Box 7"/>
          <p:cNvSpPr txBox="1">
            <a:spLocks noChangeArrowheads="1"/>
          </p:cNvSpPr>
          <p:nvPr/>
        </p:nvSpPr>
        <p:spPr bwMode="auto">
          <a:xfrm>
            <a:off x="3416301" y="3668714"/>
            <a:ext cx="898525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10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altLang="en-US" sz="1100">
                <a:solidFill>
                  <a:srgbClr val="000000"/>
                </a:solidFill>
              </a:rPr>
              <a:t>      </a:t>
            </a:r>
            <a:endParaRPr lang="en-US" altLang="en-US" sz="4400"/>
          </a:p>
        </p:txBody>
      </p:sp>
      <p:sp>
        <p:nvSpPr>
          <p:cNvPr id="585737" name="Oval 9"/>
          <p:cNvSpPr>
            <a:spLocks noChangeArrowheads="1"/>
          </p:cNvSpPr>
          <p:nvPr/>
        </p:nvSpPr>
        <p:spPr bwMode="auto">
          <a:xfrm>
            <a:off x="5156201" y="5216526"/>
            <a:ext cx="593725" cy="593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5738" name="Text Box 10"/>
          <p:cNvSpPr txBox="1">
            <a:spLocks noChangeArrowheads="1"/>
          </p:cNvSpPr>
          <p:nvPr/>
        </p:nvSpPr>
        <p:spPr bwMode="auto">
          <a:xfrm>
            <a:off x="5099051" y="5092700"/>
            <a:ext cx="898525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10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altLang="en-US" sz="1100">
                <a:solidFill>
                  <a:srgbClr val="000000"/>
                </a:solidFill>
              </a:rPr>
              <a:t>      </a:t>
            </a:r>
            <a:endParaRPr lang="en-US" altLang="en-US" sz="4400"/>
          </a:p>
        </p:txBody>
      </p:sp>
      <p:sp>
        <p:nvSpPr>
          <p:cNvPr id="585740" name="Oval 12"/>
          <p:cNvSpPr>
            <a:spLocks noChangeArrowheads="1"/>
          </p:cNvSpPr>
          <p:nvPr/>
        </p:nvSpPr>
        <p:spPr bwMode="auto">
          <a:xfrm>
            <a:off x="5156201" y="2352676"/>
            <a:ext cx="593725" cy="593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5741" name="Text Box 13"/>
          <p:cNvSpPr txBox="1">
            <a:spLocks noChangeArrowheads="1"/>
          </p:cNvSpPr>
          <p:nvPr/>
        </p:nvSpPr>
        <p:spPr bwMode="auto">
          <a:xfrm>
            <a:off x="5099051" y="2228850"/>
            <a:ext cx="898525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10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altLang="en-US" sz="1100">
                <a:solidFill>
                  <a:srgbClr val="000000"/>
                </a:solidFill>
              </a:rPr>
              <a:t>      </a:t>
            </a:r>
            <a:endParaRPr lang="en-US" altLang="en-US" sz="4400"/>
          </a:p>
        </p:txBody>
      </p:sp>
      <p:sp>
        <p:nvSpPr>
          <p:cNvPr id="585743" name="Oval 15"/>
          <p:cNvSpPr>
            <a:spLocks noChangeArrowheads="1"/>
          </p:cNvSpPr>
          <p:nvPr/>
        </p:nvSpPr>
        <p:spPr bwMode="auto">
          <a:xfrm>
            <a:off x="8169276" y="1425576"/>
            <a:ext cx="593725" cy="593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5744" name="Text Box 16"/>
          <p:cNvSpPr txBox="1">
            <a:spLocks noChangeArrowheads="1"/>
          </p:cNvSpPr>
          <p:nvPr/>
        </p:nvSpPr>
        <p:spPr bwMode="auto">
          <a:xfrm>
            <a:off x="8112126" y="1301750"/>
            <a:ext cx="898525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altLang="en-US" sz="4400"/>
          </a:p>
        </p:txBody>
      </p:sp>
      <p:sp>
        <p:nvSpPr>
          <p:cNvPr id="585745" name="Freeform 17"/>
          <p:cNvSpPr>
            <a:spLocks/>
          </p:cNvSpPr>
          <p:nvPr/>
        </p:nvSpPr>
        <p:spPr bwMode="auto">
          <a:xfrm>
            <a:off x="5772150" y="1752600"/>
            <a:ext cx="2381250" cy="781050"/>
          </a:xfrm>
          <a:custGeom>
            <a:avLst/>
            <a:gdLst>
              <a:gd name="T0" fmla="*/ 0 w 1500"/>
              <a:gd name="T1" fmla="*/ 492 h 492"/>
              <a:gd name="T2" fmla="*/ 1500 w 1500"/>
              <a:gd name="T3" fmla="*/ 0 h 4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00" h="492">
                <a:moveTo>
                  <a:pt x="0" y="492"/>
                </a:moveTo>
                <a:lnTo>
                  <a:pt x="150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746" name="Freeform 18"/>
          <p:cNvSpPr>
            <a:spLocks/>
          </p:cNvSpPr>
          <p:nvPr/>
        </p:nvSpPr>
        <p:spPr bwMode="auto">
          <a:xfrm>
            <a:off x="5762625" y="2752725"/>
            <a:ext cx="2400300" cy="781050"/>
          </a:xfrm>
          <a:custGeom>
            <a:avLst/>
            <a:gdLst>
              <a:gd name="T0" fmla="*/ 0 w 1512"/>
              <a:gd name="T1" fmla="*/ 0 h 492"/>
              <a:gd name="T2" fmla="*/ 1512 w 1512"/>
              <a:gd name="T3" fmla="*/ 492 h 4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12" h="492">
                <a:moveTo>
                  <a:pt x="0" y="0"/>
                </a:moveTo>
                <a:lnTo>
                  <a:pt x="1512" y="49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748" name="Oval 20"/>
          <p:cNvSpPr>
            <a:spLocks noChangeArrowheads="1"/>
          </p:cNvSpPr>
          <p:nvPr/>
        </p:nvSpPr>
        <p:spPr bwMode="auto">
          <a:xfrm>
            <a:off x="8169276" y="4321176"/>
            <a:ext cx="593725" cy="593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5749" name="Text Box 21"/>
          <p:cNvSpPr txBox="1">
            <a:spLocks noChangeArrowheads="1"/>
          </p:cNvSpPr>
          <p:nvPr/>
        </p:nvSpPr>
        <p:spPr bwMode="auto">
          <a:xfrm>
            <a:off x="8112126" y="4197350"/>
            <a:ext cx="898525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altLang="en-US" sz="4400"/>
          </a:p>
        </p:txBody>
      </p:sp>
      <p:sp>
        <p:nvSpPr>
          <p:cNvPr id="585750" name="Text Box 22"/>
          <p:cNvSpPr txBox="1">
            <a:spLocks noChangeArrowheads="1"/>
          </p:cNvSpPr>
          <p:nvPr/>
        </p:nvSpPr>
        <p:spPr bwMode="auto">
          <a:xfrm>
            <a:off x="6981826" y="573405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</a:t>
            </a:r>
            <a:endParaRPr lang="en-US" altLang="en-US" sz="4400"/>
          </a:p>
        </p:txBody>
      </p:sp>
      <p:sp>
        <p:nvSpPr>
          <p:cNvPr id="585751" name="Freeform 23"/>
          <p:cNvSpPr>
            <a:spLocks/>
          </p:cNvSpPr>
          <p:nvPr/>
        </p:nvSpPr>
        <p:spPr bwMode="auto">
          <a:xfrm>
            <a:off x="5772150" y="4648200"/>
            <a:ext cx="2381250" cy="781050"/>
          </a:xfrm>
          <a:custGeom>
            <a:avLst/>
            <a:gdLst>
              <a:gd name="T0" fmla="*/ 0 w 1500"/>
              <a:gd name="T1" fmla="*/ 492 h 492"/>
              <a:gd name="T2" fmla="*/ 1500 w 1500"/>
              <a:gd name="T3" fmla="*/ 0 h 4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00" h="492">
                <a:moveTo>
                  <a:pt x="0" y="492"/>
                </a:moveTo>
                <a:lnTo>
                  <a:pt x="150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752" name="Text Box 24"/>
          <p:cNvSpPr txBox="1">
            <a:spLocks noChangeArrowheads="1"/>
          </p:cNvSpPr>
          <p:nvPr/>
        </p:nvSpPr>
        <p:spPr bwMode="auto">
          <a:xfrm>
            <a:off x="6988176" y="462915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</a:t>
            </a:r>
            <a:endParaRPr lang="en-US" altLang="en-US" sz="4400"/>
          </a:p>
        </p:txBody>
      </p:sp>
      <p:sp>
        <p:nvSpPr>
          <p:cNvPr id="585753" name="Freeform 25"/>
          <p:cNvSpPr>
            <a:spLocks/>
          </p:cNvSpPr>
          <p:nvPr/>
        </p:nvSpPr>
        <p:spPr bwMode="auto">
          <a:xfrm>
            <a:off x="5762625" y="5648325"/>
            <a:ext cx="2400300" cy="781050"/>
          </a:xfrm>
          <a:custGeom>
            <a:avLst/>
            <a:gdLst>
              <a:gd name="T0" fmla="*/ 0 w 1512"/>
              <a:gd name="T1" fmla="*/ 0 h 492"/>
              <a:gd name="T2" fmla="*/ 1512 w 1512"/>
              <a:gd name="T3" fmla="*/ 492 h 4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12" h="492">
                <a:moveTo>
                  <a:pt x="0" y="0"/>
                </a:moveTo>
                <a:lnTo>
                  <a:pt x="1512" y="49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755" name="Oval 27"/>
          <p:cNvSpPr>
            <a:spLocks noChangeArrowheads="1"/>
          </p:cNvSpPr>
          <p:nvPr/>
        </p:nvSpPr>
        <p:spPr bwMode="auto">
          <a:xfrm>
            <a:off x="8172451" y="6149976"/>
            <a:ext cx="593725" cy="593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5756" name="Text Box 28"/>
          <p:cNvSpPr txBox="1">
            <a:spLocks noChangeArrowheads="1"/>
          </p:cNvSpPr>
          <p:nvPr/>
        </p:nvSpPr>
        <p:spPr bwMode="auto">
          <a:xfrm>
            <a:off x="8229601" y="6083300"/>
            <a:ext cx="898525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altLang="en-US" sz="2100"/>
          </a:p>
        </p:txBody>
      </p:sp>
      <p:sp>
        <p:nvSpPr>
          <p:cNvPr id="585757" name="Line 29"/>
          <p:cNvSpPr>
            <a:spLocks noChangeShapeType="1"/>
          </p:cNvSpPr>
          <p:nvPr/>
        </p:nvSpPr>
        <p:spPr bwMode="auto">
          <a:xfrm flipV="1">
            <a:off x="4016375" y="2838450"/>
            <a:ext cx="1219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758" name="Line 30"/>
          <p:cNvSpPr>
            <a:spLocks noChangeShapeType="1"/>
          </p:cNvSpPr>
          <p:nvPr/>
        </p:nvSpPr>
        <p:spPr bwMode="auto">
          <a:xfrm>
            <a:off x="3990975" y="4286250"/>
            <a:ext cx="1219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759" name="Text Box 31"/>
          <p:cNvSpPr txBox="1">
            <a:spLocks noChangeArrowheads="1"/>
          </p:cNvSpPr>
          <p:nvPr/>
        </p:nvSpPr>
        <p:spPr bwMode="auto">
          <a:xfrm>
            <a:off x="5289551" y="5299076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</a:t>
            </a:r>
            <a:endParaRPr lang="en-US" altLang="en-US" sz="4400"/>
          </a:p>
        </p:txBody>
      </p:sp>
      <p:sp>
        <p:nvSpPr>
          <p:cNvPr id="585760" name="Text Box 32"/>
          <p:cNvSpPr txBox="1">
            <a:spLocks noChangeArrowheads="1"/>
          </p:cNvSpPr>
          <p:nvPr/>
        </p:nvSpPr>
        <p:spPr bwMode="auto">
          <a:xfrm>
            <a:off x="3584576" y="3813176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kumimoji="1" lang="el-GR" altLang="en-US">
                <a:latin typeface="Tahoma" panose="020B0604030504040204" pitchFamily="34" charset="0"/>
              </a:rPr>
              <a:t>Λ</a:t>
            </a:r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585761" name="Freeform 33"/>
          <p:cNvSpPr>
            <a:spLocks/>
          </p:cNvSpPr>
          <p:nvPr/>
        </p:nvSpPr>
        <p:spPr bwMode="auto">
          <a:xfrm rot="5400000">
            <a:off x="8112125" y="5372100"/>
            <a:ext cx="1295400" cy="304800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arrow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762" name="Freeform 34"/>
          <p:cNvSpPr>
            <a:spLocks/>
          </p:cNvSpPr>
          <p:nvPr/>
        </p:nvSpPr>
        <p:spPr bwMode="auto">
          <a:xfrm rot="5400000">
            <a:off x="8131175" y="2476500"/>
            <a:ext cx="1295400" cy="304800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763" name="Text Box 35"/>
          <p:cNvSpPr txBox="1">
            <a:spLocks noChangeArrowheads="1"/>
          </p:cNvSpPr>
          <p:nvPr/>
        </p:nvSpPr>
        <p:spPr bwMode="auto">
          <a:xfrm>
            <a:off x="8588376" y="529590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</a:t>
            </a:r>
            <a:endParaRPr lang="en-US" altLang="en-US" sz="4400"/>
          </a:p>
        </p:txBody>
      </p:sp>
      <p:sp>
        <p:nvSpPr>
          <p:cNvPr id="585764" name="Text Box 36"/>
          <p:cNvSpPr txBox="1">
            <a:spLocks noChangeArrowheads="1"/>
          </p:cNvSpPr>
          <p:nvPr/>
        </p:nvSpPr>
        <p:spPr bwMode="auto">
          <a:xfrm>
            <a:off x="8604251" y="2346326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</a:t>
            </a:r>
            <a:endParaRPr lang="en-US" altLang="en-US" sz="4400"/>
          </a:p>
        </p:txBody>
      </p:sp>
      <p:sp>
        <p:nvSpPr>
          <p:cNvPr id="585765" name="Text Box 37"/>
          <p:cNvSpPr txBox="1">
            <a:spLocks noChangeArrowheads="1"/>
          </p:cNvSpPr>
          <p:nvPr/>
        </p:nvSpPr>
        <p:spPr bwMode="auto">
          <a:xfrm>
            <a:off x="5308601" y="243840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</a:t>
            </a:r>
            <a:endParaRPr lang="en-US" altLang="en-US" sz="4400"/>
          </a:p>
        </p:txBody>
      </p:sp>
      <p:sp>
        <p:nvSpPr>
          <p:cNvPr id="585767" name="Oval 39"/>
          <p:cNvSpPr>
            <a:spLocks noChangeArrowheads="1"/>
          </p:cNvSpPr>
          <p:nvPr/>
        </p:nvSpPr>
        <p:spPr bwMode="auto">
          <a:xfrm>
            <a:off x="8188326" y="3209926"/>
            <a:ext cx="593725" cy="593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5768" name="Text Box 40"/>
          <p:cNvSpPr txBox="1">
            <a:spLocks noChangeArrowheads="1"/>
          </p:cNvSpPr>
          <p:nvPr/>
        </p:nvSpPr>
        <p:spPr bwMode="auto">
          <a:xfrm>
            <a:off x="8131176" y="3086100"/>
            <a:ext cx="898525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altLang="en-US" sz="4400"/>
          </a:p>
        </p:txBody>
      </p:sp>
      <p:sp>
        <p:nvSpPr>
          <p:cNvPr id="585769" name="Text Box 41"/>
          <p:cNvSpPr txBox="1">
            <a:spLocks noChangeArrowheads="1"/>
          </p:cNvSpPr>
          <p:nvPr/>
        </p:nvSpPr>
        <p:spPr bwMode="auto">
          <a:xfrm>
            <a:off x="4397376" y="3070226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</a:t>
            </a:r>
            <a:endParaRPr lang="en-US" altLang="en-US" sz="4400"/>
          </a:p>
        </p:txBody>
      </p:sp>
      <p:sp>
        <p:nvSpPr>
          <p:cNvPr id="585770" name="Text Box 42"/>
          <p:cNvSpPr txBox="1">
            <a:spLocks noChangeArrowheads="1"/>
          </p:cNvSpPr>
          <p:nvPr/>
        </p:nvSpPr>
        <p:spPr bwMode="auto">
          <a:xfrm>
            <a:off x="6794501" y="179070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</a:t>
            </a:r>
            <a:endParaRPr lang="en-US" altLang="en-US" sz="4400"/>
          </a:p>
        </p:txBody>
      </p:sp>
      <p:sp>
        <p:nvSpPr>
          <p:cNvPr id="585771" name="Text Box 43"/>
          <p:cNvSpPr txBox="1">
            <a:spLocks noChangeArrowheads="1"/>
          </p:cNvSpPr>
          <p:nvPr/>
        </p:nvSpPr>
        <p:spPr bwMode="auto">
          <a:xfrm>
            <a:off x="6851651" y="2803526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</a:t>
            </a:r>
            <a:endParaRPr lang="en-US" altLang="en-US" sz="4400"/>
          </a:p>
        </p:txBody>
      </p:sp>
      <p:sp>
        <p:nvSpPr>
          <p:cNvPr id="585772" name="Text Box 44"/>
          <p:cNvSpPr txBox="1">
            <a:spLocks noChangeArrowheads="1"/>
          </p:cNvSpPr>
          <p:nvPr/>
        </p:nvSpPr>
        <p:spPr bwMode="auto">
          <a:xfrm>
            <a:off x="4473576" y="4479926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</a:t>
            </a:r>
            <a:endParaRPr lang="en-US" altLang="en-US" sz="4400"/>
          </a:p>
        </p:txBody>
      </p:sp>
      <p:sp>
        <p:nvSpPr>
          <p:cNvPr id="585774" name="Freeform 46"/>
          <p:cNvSpPr>
            <a:spLocks/>
          </p:cNvSpPr>
          <p:nvPr/>
        </p:nvSpPr>
        <p:spPr bwMode="auto">
          <a:xfrm rot="300000">
            <a:off x="8110538" y="838200"/>
            <a:ext cx="685800" cy="579438"/>
          </a:xfrm>
          <a:custGeom>
            <a:avLst/>
            <a:gdLst>
              <a:gd name="T0" fmla="*/ 196 w 408"/>
              <a:gd name="T1" fmla="*/ 378 h 378"/>
              <a:gd name="T2" fmla="*/ 300 w 408"/>
              <a:gd name="T3" fmla="*/ 370 h 3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8" h="378">
                <a:moveTo>
                  <a:pt x="196" y="378"/>
                </a:moveTo>
                <a:cubicBezTo>
                  <a:pt x="0" y="79"/>
                  <a:pt x="408" y="0"/>
                  <a:pt x="300" y="370"/>
                </a:cubicBezTo>
              </a:path>
            </a:pathLst>
          </a:custGeom>
          <a:noFill/>
          <a:ln w="762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775" name="Freeform 47"/>
          <p:cNvSpPr>
            <a:spLocks/>
          </p:cNvSpPr>
          <p:nvPr/>
        </p:nvSpPr>
        <p:spPr bwMode="auto">
          <a:xfrm rot="21300000">
            <a:off x="8596314" y="1338263"/>
            <a:ext cx="60325" cy="74612"/>
          </a:xfrm>
          <a:custGeom>
            <a:avLst/>
            <a:gdLst>
              <a:gd name="T0" fmla="*/ 0 w 36"/>
              <a:gd name="T1" fmla="*/ 42 h 42"/>
              <a:gd name="T2" fmla="*/ 36 w 36"/>
              <a:gd name="T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776" name="Freeform 48"/>
          <p:cNvSpPr>
            <a:spLocks/>
          </p:cNvSpPr>
          <p:nvPr/>
        </p:nvSpPr>
        <p:spPr bwMode="auto">
          <a:xfrm rot="21300000">
            <a:off x="8586788" y="1336675"/>
            <a:ext cx="4762" cy="84138"/>
          </a:xfrm>
          <a:custGeom>
            <a:avLst/>
            <a:gdLst>
              <a:gd name="T0" fmla="*/ 0 w 3"/>
              <a:gd name="T1" fmla="*/ 0 h 48"/>
              <a:gd name="T2" fmla="*/ 3 w 3"/>
              <a:gd name="T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48">
                <a:moveTo>
                  <a:pt x="0" y="0"/>
                </a:moveTo>
                <a:lnTo>
                  <a:pt x="3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777" name="Freeform 49"/>
          <p:cNvSpPr>
            <a:spLocks/>
          </p:cNvSpPr>
          <p:nvPr/>
        </p:nvSpPr>
        <p:spPr bwMode="auto">
          <a:xfrm rot="5400000">
            <a:off x="7864475" y="4552950"/>
            <a:ext cx="2514600" cy="914400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778" name="Freeform 50"/>
          <p:cNvSpPr>
            <a:spLocks/>
          </p:cNvSpPr>
          <p:nvPr/>
        </p:nvSpPr>
        <p:spPr bwMode="auto">
          <a:xfrm rot="5400000">
            <a:off x="7864475" y="2724150"/>
            <a:ext cx="2514600" cy="914400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780" name="Freeform 52"/>
          <p:cNvSpPr>
            <a:spLocks/>
          </p:cNvSpPr>
          <p:nvPr/>
        </p:nvSpPr>
        <p:spPr bwMode="auto">
          <a:xfrm rot="300000">
            <a:off x="8034338" y="5603875"/>
            <a:ext cx="685800" cy="579438"/>
          </a:xfrm>
          <a:custGeom>
            <a:avLst/>
            <a:gdLst>
              <a:gd name="T0" fmla="*/ 196 w 408"/>
              <a:gd name="T1" fmla="*/ 378 h 378"/>
              <a:gd name="T2" fmla="*/ 300 w 408"/>
              <a:gd name="T3" fmla="*/ 370 h 3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8" h="378">
                <a:moveTo>
                  <a:pt x="196" y="378"/>
                </a:moveTo>
                <a:cubicBezTo>
                  <a:pt x="0" y="79"/>
                  <a:pt x="408" y="0"/>
                  <a:pt x="300" y="370"/>
                </a:cubicBezTo>
              </a:path>
            </a:pathLst>
          </a:custGeom>
          <a:noFill/>
          <a:ln w="762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781" name="Freeform 53"/>
          <p:cNvSpPr>
            <a:spLocks/>
          </p:cNvSpPr>
          <p:nvPr/>
        </p:nvSpPr>
        <p:spPr bwMode="auto">
          <a:xfrm rot="21300000">
            <a:off x="8520114" y="6103938"/>
            <a:ext cx="60325" cy="74612"/>
          </a:xfrm>
          <a:custGeom>
            <a:avLst/>
            <a:gdLst>
              <a:gd name="T0" fmla="*/ 0 w 36"/>
              <a:gd name="T1" fmla="*/ 42 h 42"/>
              <a:gd name="T2" fmla="*/ 36 w 36"/>
              <a:gd name="T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782" name="Freeform 54"/>
          <p:cNvSpPr>
            <a:spLocks/>
          </p:cNvSpPr>
          <p:nvPr/>
        </p:nvSpPr>
        <p:spPr bwMode="auto">
          <a:xfrm rot="21300000">
            <a:off x="8510588" y="6102350"/>
            <a:ext cx="4762" cy="84138"/>
          </a:xfrm>
          <a:custGeom>
            <a:avLst/>
            <a:gdLst>
              <a:gd name="T0" fmla="*/ 0 w 3"/>
              <a:gd name="T1" fmla="*/ 0 h 48"/>
              <a:gd name="T2" fmla="*/ 3 w 3"/>
              <a:gd name="T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48">
                <a:moveTo>
                  <a:pt x="0" y="0"/>
                </a:moveTo>
                <a:lnTo>
                  <a:pt x="3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783" name="Text Box 55"/>
          <p:cNvSpPr txBox="1">
            <a:spLocks noChangeArrowheads="1"/>
          </p:cNvSpPr>
          <p:nvPr/>
        </p:nvSpPr>
        <p:spPr bwMode="auto">
          <a:xfrm>
            <a:off x="8074026" y="5603876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</a:t>
            </a:r>
            <a:endParaRPr lang="en-US" altLang="en-US" sz="4400"/>
          </a:p>
        </p:txBody>
      </p:sp>
      <p:sp>
        <p:nvSpPr>
          <p:cNvPr id="585784" name="Freeform 56"/>
          <p:cNvSpPr>
            <a:spLocks/>
          </p:cNvSpPr>
          <p:nvPr/>
        </p:nvSpPr>
        <p:spPr bwMode="auto">
          <a:xfrm rot="5400000">
            <a:off x="8397875" y="3905250"/>
            <a:ext cx="533400" cy="304800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785" name="Text Box 57"/>
          <p:cNvSpPr txBox="1">
            <a:spLocks noChangeArrowheads="1"/>
          </p:cNvSpPr>
          <p:nvPr/>
        </p:nvSpPr>
        <p:spPr bwMode="auto">
          <a:xfrm>
            <a:off x="9045576" y="489585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</a:t>
            </a:r>
            <a:endParaRPr lang="en-US" altLang="en-US" sz="4400"/>
          </a:p>
        </p:txBody>
      </p:sp>
      <p:sp>
        <p:nvSpPr>
          <p:cNvPr id="585786" name="Text Box 58"/>
          <p:cNvSpPr txBox="1">
            <a:spLocks noChangeArrowheads="1"/>
          </p:cNvSpPr>
          <p:nvPr/>
        </p:nvSpPr>
        <p:spPr bwMode="auto">
          <a:xfrm>
            <a:off x="8661401" y="3851276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</a:t>
            </a:r>
            <a:endParaRPr lang="en-US" altLang="en-US" sz="4400"/>
          </a:p>
        </p:txBody>
      </p:sp>
      <p:sp>
        <p:nvSpPr>
          <p:cNvPr id="585787" name="Freeform 59"/>
          <p:cNvSpPr>
            <a:spLocks/>
          </p:cNvSpPr>
          <p:nvPr/>
        </p:nvSpPr>
        <p:spPr bwMode="auto">
          <a:xfrm rot="16200000">
            <a:off x="8074025" y="3924300"/>
            <a:ext cx="533400" cy="304800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788" name="Text Box 60"/>
          <p:cNvSpPr txBox="1">
            <a:spLocks noChangeArrowheads="1"/>
          </p:cNvSpPr>
          <p:nvPr/>
        </p:nvSpPr>
        <p:spPr bwMode="auto">
          <a:xfrm>
            <a:off x="8051801" y="3851276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</a:t>
            </a:r>
            <a:endParaRPr lang="en-US" altLang="en-US" sz="4400"/>
          </a:p>
        </p:txBody>
      </p:sp>
      <p:sp>
        <p:nvSpPr>
          <p:cNvPr id="585790" name="Oval 62"/>
          <p:cNvSpPr>
            <a:spLocks noChangeArrowheads="1"/>
          </p:cNvSpPr>
          <p:nvPr/>
        </p:nvSpPr>
        <p:spPr bwMode="auto">
          <a:xfrm>
            <a:off x="8269288" y="3292476"/>
            <a:ext cx="442912" cy="4413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5791" name="Text Box 63"/>
          <p:cNvSpPr txBox="1">
            <a:spLocks noChangeArrowheads="1"/>
          </p:cNvSpPr>
          <p:nvPr/>
        </p:nvSpPr>
        <p:spPr bwMode="auto">
          <a:xfrm>
            <a:off x="8226426" y="3200400"/>
            <a:ext cx="6699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10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altLang="en-US" sz="1100">
                <a:solidFill>
                  <a:srgbClr val="000000"/>
                </a:solidFill>
              </a:rPr>
              <a:t>      </a:t>
            </a:r>
            <a:endParaRPr lang="en-US" altLang="en-US" sz="4400"/>
          </a:p>
        </p:txBody>
      </p:sp>
      <p:sp>
        <p:nvSpPr>
          <p:cNvPr id="585792" name="Text Box 64"/>
          <p:cNvSpPr txBox="1">
            <a:spLocks noChangeArrowheads="1"/>
          </p:cNvSpPr>
          <p:nvPr/>
        </p:nvSpPr>
        <p:spPr bwMode="auto">
          <a:xfrm>
            <a:off x="8283576" y="3298826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ab</a:t>
            </a:r>
            <a:endParaRPr lang="en-US" altLang="en-US" sz="4400"/>
          </a:p>
        </p:txBody>
      </p:sp>
      <p:sp>
        <p:nvSpPr>
          <p:cNvPr id="585793" name="Text Box 65"/>
          <p:cNvSpPr txBox="1">
            <a:spLocks noChangeArrowheads="1"/>
          </p:cNvSpPr>
          <p:nvPr/>
        </p:nvSpPr>
        <p:spPr bwMode="auto">
          <a:xfrm>
            <a:off x="8245476" y="4403726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ba</a:t>
            </a:r>
            <a:endParaRPr lang="en-US" altLang="en-US" sz="4400"/>
          </a:p>
        </p:txBody>
      </p:sp>
      <p:sp>
        <p:nvSpPr>
          <p:cNvPr id="585794" name="Text Box 66"/>
          <p:cNvSpPr txBox="1">
            <a:spLocks noChangeArrowheads="1"/>
          </p:cNvSpPr>
          <p:nvPr/>
        </p:nvSpPr>
        <p:spPr bwMode="auto">
          <a:xfrm>
            <a:off x="8264526" y="6232526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bb</a:t>
            </a:r>
            <a:endParaRPr lang="en-US" altLang="en-US" sz="4400"/>
          </a:p>
        </p:txBody>
      </p:sp>
      <p:sp>
        <p:nvSpPr>
          <p:cNvPr id="585796" name="Oval 68"/>
          <p:cNvSpPr>
            <a:spLocks noChangeArrowheads="1"/>
          </p:cNvSpPr>
          <p:nvPr/>
        </p:nvSpPr>
        <p:spPr bwMode="auto">
          <a:xfrm>
            <a:off x="8253413" y="1501776"/>
            <a:ext cx="442912" cy="4413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5797" name="Text Box 69"/>
          <p:cNvSpPr txBox="1">
            <a:spLocks noChangeArrowheads="1"/>
          </p:cNvSpPr>
          <p:nvPr/>
        </p:nvSpPr>
        <p:spPr bwMode="auto">
          <a:xfrm>
            <a:off x="8210551" y="1409700"/>
            <a:ext cx="6699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10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altLang="en-US" sz="1100">
                <a:solidFill>
                  <a:srgbClr val="000000"/>
                </a:solidFill>
              </a:rPr>
              <a:t>      </a:t>
            </a:r>
            <a:endParaRPr lang="en-US" altLang="en-US" sz="4400"/>
          </a:p>
        </p:txBody>
      </p:sp>
      <p:sp>
        <p:nvSpPr>
          <p:cNvPr id="585798" name="Text Box 70"/>
          <p:cNvSpPr txBox="1">
            <a:spLocks noChangeArrowheads="1"/>
          </p:cNvSpPr>
          <p:nvPr/>
        </p:nvSpPr>
        <p:spPr bwMode="auto">
          <a:xfrm>
            <a:off x="8283576" y="148590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aa</a:t>
            </a:r>
            <a:endParaRPr lang="en-US" altLang="en-US" sz="4400"/>
          </a:p>
        </p:txBody>
      </p:sp>
      <p:sp>
        <p:nvSpPr>
          <p:cNvPr id="585799" name="Line 71"/>
          <p:cNvSpPr>
            <a:spLocks noChangeShapeType="1"/>
          </p:cNvSpPr>
          <p:nvPr/>
        </p:nvSpPr>
        <p:spPr bwMode="auto">
          <a:xfrm>
            <a:off x="3009900" y="40767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9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51C4-693E-4D14-A01B-C3319417F16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Task solution …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8178800" cy="3981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ym typeface="Math1" pitchFamily="2" charset="2"/>
              </a:rPr>
              <a:t>Using the technique discussed by Martin,</a:t>
            </a:r>
            <a:r>
              <a:rPr lang="en-US" altLang="en-US"/>
              <a:t> build an FA accepting the following language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	L = {w </a:t>
            </a:r>
            <a:r>
              <a:rPr lang="en-US" altLang="en-US">
                <a:cs typeface="Tahoma" panose="020B0604030504040204" pitchFamily="34" charset="0"/>
                <a:sym typeface="Math1" pitchFamily="2" charset="2"/>
              </a:rPr>
              <a:t> </a:t>
            </a:r>
            <a:r>
              <a:rPr lang="en-US" altLang="en-US">
                <a:sym typeface="Math1" pitchFamily="2" charset="2"/>
              </a:rPr>
              <a:t>{a,b}</a:t>
            </a:r>
            <a:r>
              <a:rPr lang="en-US" altLang="en-US" baseline="40000"/>
              <a:t>*</a:t>
            </a:r>
            <a:r>
              <a:rPr lang="en-US" altLang="en-US">
                <a:sym typeface="Math1" pitchFamily="2" charset="2"/>
              </a:rPr>
              <a:t>: w neither ends in </a:t>
            </a:r>
            <a:r>
              <a:rPr lang="en-US" altLang="en-US" b="1">
                <a:sym typeface="Math1" pitchFamily="2" charset="2"/>
              </a:rPr>
              <a:t>ab </a:t>
            </a:r>
            <a:r>
              <a:rPr lang="en-US" altLang="en-US">
                <a:sym typeface="Math1" pitchFamily="2" charset="2"/>
              </a:rPr>
              <a:t>nor</a:t>
            </a:r>
            <a:r>
              <a:rPr lang="en-US" altLang="en-US" b="1">
                <a:sym typeface="Math1" pitchFamily="2" charset="2"/>
              </a:rPr>
              <a:t> </a:t>
            </a:r>
            <a:r>
              <a:rPr lang="en-US" altLang="en-US">
                <a:sym typeface="Math1" pitchFamily="2" charset="2"/>
              </a:rPr>
              <a:t>in</a:t>
            </a:r>
            <a:r>
              <a:rPr lang="en-US" altLang="en-US" b="1">
                <a:sym typeface="Math1" pitchFamily="2" charset="2"/>
              </a:rPr>
              <a:t> ba</a:t>
            </a:r>
            <a:r>
              <a:rPr lang="en-US" altLang="en-US">
                <a:sym typeface="Math1" pitchFamily="2" charset="2"/>
              </a:rPr>
              <a:t>}.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Solution:</a:t>
            </a:r>
            <a:r>
              <a:rPr lang="en-US" altLang="en-US"/>
              <a:t>The language L may be expressed by the regular expression   			                                                                                                         	</a:t>
            </a:r>
            <a:r>
              <a:rPr lang="el-GR" altLang="en-US"/>
              <a:t>Λ</a:t>
            </a:r>
            <a:r>
              <a:rPr lang="en-US" altLang="en-US"/>
              <a:t> + a + b + (a+b)</a:t>
            </a:r>
            <a:r>
              <a:rPr lang="en-US" altLang="en-US" baseline="40000"/>
              <a:t>*</a:t>
            </a:r>
            <a:r>
              <a:rPr lang="en-US" altLang="en-US"/>
              <a:t>(aa+bb)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	This language may be accepted by the following FA</a:t>
            </a:r>
            <a:r>
              <a:rPr lang="en-US" altLang="en-US" baseline="40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617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BCB9-1691-4FB4-A7B2-B3A0DF26F8E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Task continued …</a:t>
            </a:r>
          </a:p>
        </p:txBody>
      </p:sp>
      <p:sp>
        <p:nvSpPr>
          <p:cNvPr id="587779" name="Text Box 3"/>
          <p:cNvSpPr txBox="1">
            <a:spLocks noChangeArrowheads="1"/>
          </p:cNvSpPr>
          <p:nvPr/>
        </p:nvSpPr>
        <p:spPr bwMode="auto">
          <a:xfrm>
            <a:off x="8042276" y="70485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</a:t>
            </a:r>
            <a:endParaRPr lang="en-US" altLang="en-US" sz="4400"/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8896351" y="299085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</a:t>
            </a:r>
            <a:endParaRPr lang="en-US" altLang="en-US" sz="4400"/>
          </a:p>
        </p:txBody>
      </p:sp>
      <p:sp>
        <p:nvSpPr>
          <p:cNvPr id="587782" name="Oval 6"/>
          <p:cNvSpPr>
            <a:spLocks noChangeArrowheads="1"/>
          </p:cNvSpPr>
          <p:nvPr/>
        </p:nvSpPr>
        <p:spPr bwMode="auto">
          <a:xfrm>
            <a:off x="3133726" y="3792539"/>
            <a:ext cx="593725" cy="593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7783" name="Text Box 7"/>
          <p:cNvSpPr txBox="1">
            <a:spLocks noChangeArrowheads="1"/>
          </p:cNvSpPr>
          <p:nvPr/>
        </p:nvSpPr>
        <p:spPr bwMode="auto">
          <a:xfrm>
            <a:off x="3076576" y="3668714"/>
            <a:ext cx="898525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10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altLang="en-US" sz="1100">
                <a:solidFill>
                  <a:srgbClr val="000000"/>
                </a:solidFill>
              </a:rPr>
              <a:t>      </a:t>
            </a:r>
            <a:endParaRPr lang="en-US" altLang="en-US" sz="4400"/>
          </a:p>
        </p:txBody>
      </p:sp>
      <p:sp>
        <p:nvSpPr>
          <p:cNvPr id="587785" name="Oval 9"/>
          <p:cNvSpPr>
            <a:spLocks noChangeArrowheads="1"/>
          </p:cNvSpPr>
          <p:nvPr/>
        </p:nvSpPr>
        <p:spPr bwMode="auto">
          <a:xfrm>
            <a:off x="4816476" y="5216526"/>
            <a:ext cx="593725" cy="593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7786" name="Text Box 10"/>
          <p:cNvSpPr txBox="1">
            <a:spLocks noChangeArrowheads="1"/>
          </p:cNvSpPr>
          <p:nvPr/>
        </p:nvSpPr>
        <p:spPr bwMode="auto">
          <a:xfrm>
            <a:off x="4759326" y="5092700"/>
            <a:ext cx="898525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10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altLang="en-US" sz="1100">
                <a:solidFill>
                  <a:srgbClr val="000000"/>
                </a:solidFill>
              </a:rPr>
              <a:t>      </a:t>
            </a:r>
            <a:endParaRPr lang="en-US" altLang="en-US" sz="4400"/>
          </a:p>
        </p:txBody>
      </p:sp>
      <p:sp>
        <p:nvSpPr>
          <p:cNvPr id="587788" name="Oval 12"/>
          <p:cNvSpPr>
            <a:spLocks noChangeArrowheads="1"/>
          </p:cNvSpPr>
          <p:nvPr/>
        </p:nvSpPr>
        <p:spPr bwMode="auto">
          <a:xfrm>
            <a:off x="4816476" y="2352676"/>
            <a:ext cx="593725" cy="593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7789" name="Text Box 13"/>
          <p:cNvSpPr txBox="1">
            <a:spLocks noChangeArrowheads="1"/>
          </p:cNvSpPr>
          <p:nvPr/>
        </p:nvSpPr>
        <p:spPr bwMode="auto">
          <a:xfrm>
            <a:off x="4759326" y="2228850"/>
            <a:ext cx="898525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10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altLang="en-US" sz="1100">
                <a:solidFill>
                  <a:srgbClr val="000000"/>
                </a:solidFill>
              </a:rPr>
              <a:t>      </a:t>
            </a:r>
            <a:endParaRPr lang="en-US" altLang="en-US" sz="4400"/>
          </a:p>
        </p:txBody>
      </p:sp>
      <p:sp>
        <p:nvSpPr>
          <p:cNvPr id="587791" name="Oval 15"/>
          <p:cNvSpPr>
            <a:spLocks noChangeArrowheads="1"/>
          </p:cNvSpPr>
          <p:nvPr/>
        </p:nvSpPr>
        <p:spPr bwMode="auto">
          <a:xfrm>
            <a:off x="7829551" y="1425576"/>
            <a:ext cx="593725" cy="593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7792" name="Text Box 16"/>
          <p:cNvSpPr txBox="1">
            <a:spLocks noChangeArrowheads="1"/>
          </p:cNvSpPr>
          <p:nvPr/>
        </p:nvSpPr>
        <p:spPr bwMode="auto">
          <a:xfrm>
            <a:off x="7772401" y="1301750"/>
            <a:ext cx="898525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altLang="en-US" sz="4400"/>
          </a:p>
        </p:txBody>
      </p:sp>
      <p:sp>
        <p:nvSpPr>
          <p:cNvPr id="587793" name="Freeform 17"/>
          <p:cNvSpPr>
            <a:spLocks/>
          </p:cNvSpPr>
          <p:nvPr/>
        </p:nvSpPr>
        <p:spPr bwMode="auto">
          <a:xfrm>
            <a:off x="5432425" y="1752600"/>
            <a:ext cx="2381250" cy="781050"/>
          </a:xfrm>
          <a:custGeom>
            <a:avLst/>
            <a:gdLst>
              <a:gd name="T0" fmla="*/ 0 w 1500"/>
              <a:gd name="T1" fmla="*/ 492 h 492"/>
              <a:gd name="T2" fmla="*/ 1500 w 1500"/>
              <a:gd name="T3" fmla="*/ 0 h 4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00" h="492">
                <a:moveTo>
                  <a:pt x="0" y="492"/>
                </a:moveTo>
                <a:lnTo>
                  <a:pt x="150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794" name="Freeform 18"/>
          <p:cNvSpPr>
            <a:spLocks/>
          </p:cNvSpPr>
          <p:nvPr/>
        </p:nvSpPr>
        <p:spPr bwMode="auto">
          <a:xfrm>
            <a:off x="5422900" y="2752725"/>
            <a:ext cx="2400300" cy="781050"/>
          </a:xfrm>
          <a:custGeom>
            <a:avLst/>
            <a:gdLst>
              <a:gd name="T0" fmla="*/ 0 w 1512"/>
              <a:gd name="T1" fmla="*/ 0 h 492"/>
              <a:gd name="T2" fmla="*/ 1512 w 1512"/>
              <a:gd name="T3" fmla="*/ 492 h 4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12" h="492">
                <a:moveTo>
                  <a:pt x="0" y="0"/>
                </a:moveTo>
                <a:lnTo>
                  <a:pt x="1512" y="49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796" name="Oval 20"/>
          <p:cNvSpPr>
            <a:spLocks noChangeArrowheads="1"/>
          </p:cNvSpPr>
          <p:nvPr/>
        </p:nvSpPr>
        <p:spPr bwMode="auto">
          <a:xfrm>
            <a:off x="7829551" y="4321176"/>
            <a:ext cx="593725" cy="593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7797" name="Text Box 21"/>
          <p:cNvSpPr txBox="1">
            <a:spLocks noChangeArrowheads="1"/>
          </p:cNvSpPr>
          <p:nvPr/>
        </p:nvSpPr>
        <p:spPr bwMode="auto">
          <a:xfrm>
            <a:off x="7772401" y="4197350"/>
            <a:ext cx="898525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altLang="en-US" sz="4400"/>
          </a:p>
        </p:txBody>
      </p:sp>
      <p:sp>
        <p:nvSpPr>
          <p:cNvPr id="587798" name="Text Box 22"/>
          <p:cNvSpPr txBox="1">
            <a:spLocks noChangeArrowheads="1"/>
          </p:cNvSpPr>
          <p:nvPr/>
        </p:nvSpPr>
        <p:spPr bwMode="auto">
          <a:xfrm>
            <a:off x="6642101" y="573405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</a:t>
            </a:r>
            <a:endParaRPr lang="en-US" altLang="en-US" sz="4400"/>
          </a:p>
        </p:txBody>
      </p:sp>
      <p:sp>
        <p:nvSpPr>
          <p:cNvPr id="587799" name="Freeform 23"/>
          <p:cNvSpPr>
            <a:spLocks/>
          </p:cNvSpPr>
          <p:nvPr/>
        </p:nvSpPr>
        <p:spPr bwMode="auto">
          <a:xfrm>
            <a:off x="5432425" y="4648200"/>
            <a:ext cx="2381250" cy="781050"/>
          </a:xfrm>
          <a:custGeom>
            <a:avLst/>
            <a:gdLst>
              <a:gd name="T0" fmla="*/ 0 w 1500"/>
              <a:gd name="T1" fmla="*/ 492 h 492"/>
              <a:gd name="T2" fmla="*/ 1500 w 1500"/>
              <a:gd name="T3" fmla="*/ 0 h 4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00" h="492">
                <a:moveTo>
                  <a:pt x="0" y="492"/>
                </a:moveTo>
                <a:lnTo>
                  <a:pt x="150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800" name="Text Box 24"/>
          <p:cNvSpPr txBox="1">
            <a:spLocks noChangeArrowheads="1"/>
          </p:cNvSpPr>
          <p:nvPr/>
        </p:nvSpPr>
        <p:spPr bwMode="auto">
          <a:xfrm>
            <a:off x="6648451" y="462915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</a:t>
            </a:r>
            <a:endParaRPr lang="en-US" altLang="en-US" sz="4400"/>
          </a:p>
        </p:txBody>
      </p:sp>
      <p:sp>
        <p:nvSpPr>
          <p:cNvPr id="587801" name="Freeform 25"/>
          <p:cNvSpPr>
            <a:spLocks/>
          </p:cNvSpPr>
          <p:nvPr/>
        </p:nvSpPr>
        <p:spPr bwMode="auto">
          <a:xfrm>
            <a:off x="5422900" y="5648325"/>
            <a:ext cx="2400300" cy="781050"/>
          </a:xfrm>
          <a:custGeom>
            <a:avLst/>
            <a:gdLst>
              <a:gd name="T0" fmla="*/ 0 w 1512"/>
              <a:gd name="T1" fmla="*/ 0 h 492"/>
              <a:gd name="T2" fmla="*/ 1512 w 1512"/>
              <a:gd name="T3" fmla="*/ 492 h 4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12" h="492">
                <a:moveTo>
                  <a:pt x="0" y="0"/>
                </a:moveTo>
                <a:lnTo>
                  <a:pt x="1512" y="49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803" name="Oval 27"/>
          <p:cNvSpPr>
            <a:spLocks noChangeArrowheads="1"/>
          </p:cNvSpPr>
          <p:nvPr/>
        </p:nvSpPr>
        <p:spPr bwMode="auto">
          <a:xfrm>
            <a:off x="7832726" y="6149976"/>
            <a:ext cx="593725" cy="593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7804" name="Text Box 28"/>
          <p:cNvSpPr txBox="1">
            <a:spLocks noChangeArrowheads="1"/>
          </p:cNvSpPr>
          <p:nvPr/>
        </p:nvSpPr>
        <p:spPr bwMode="auto">
          <a:xfrm>
            <a:off x="7889876" y="6083300"/>
            <a:ext cx="898525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altLang="en-US" sz="2100"/>
          </a:p>
        </p:txBody>
      </p:sp>
      <p:sp>
        <p:nvSpPr>
          <p:cNvPr id="587805" name="Line 29"/>
          <p:cNvSpPr>
            <a:spLocks noChangeShapeType="1"/>
          </p:cNvSpPr>
          <p:nvPr/>
        </p:nvSpPr>
        <p:spPr bwMode="auto">
          <a:xfrm flipV="1">
            <a:off x="3676650" y="2838450"/>
            <a:ext cx="1219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06" name="Line 30"/>
          <p:cNvSpPr>
            <a:spLocks noChangeShapeType="1"/>
          </p:cNvSpPr>
          <p:nvPr/>
        </p:nvSpPr>
        <p:spPr bwMode="auto">
          <a:xfrm>
            <a:off x="3651250" y="4286250"/>
            <a:ext cx="1219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7807" name="Freeform 31"/>
          <p:cNvSpPr>
            <a:spLocks/>
          </p:cNvSpPr>
          <p:nvPr/>
        </p:nvSpPr>
        <p:spPr bwMode="auto">
          <a:xfrm rot="5400000">
            <a:off x="7772400" y="5372100"/>
            <a:ext cx="1295400" cy="304800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808" name="Freeform 32"/>
          <p:cNvSpPr>
            <a:spLocks/>
          </p:cNvSpPr>
          <p:nvPr/>
        </p:nvSpPr>
        <p:spPr bwMode="auto">
          <a:xfrm rot="5400000">
            <a:off x="7791450" y="2476500"/>
            <a:ext cx="1295400" cy="304800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809" name="Text Box 33"/>
          <p:cNvSpPr txBox="1">
            <a:spLocks noChangeArrowheads="1"/>
          </p:cNvSpPr>
          <p:nvPr/>
        </p:nvSpPr>
        <p:spPr bwMode="auto">
          <a:xfrm>
            <a:off x="8248651" y="529590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</a:t>
            </a:r>
            <a:endParaRPr lang="en-US" altLang="en-US" sz="4400"/>
          </a:p>
        </p:txBody>
      </p:sp>
      <p:sp>
        <p:nvSpPr>
          <p:cNvPr id="587810" name="Text Box 34"/>
          <p:cNvSpPr txBox="1">
            <a:spLocks noChangeArrowheads="1"/>
          </p:cNvSpPr>
          <p:nvPr/>
        </p:nvSpPr>
        <p:spPr bwMode="auto">
          <a:xfrm>
            <a:off x="8264526" y="2346326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</a:t>
            </a:r>
            <a:endParaRPr lang="en-US" altLang="en-US" sz="4400"/>
          </a:p>
        </p:txBody>
      </p:sp>
      <p:sp>
        <p:nvSpPr>
          <p:cNvPr id="587812" name="Oval 36"/>
          <p:cNvSpPr>
            <a:spLocks noChangeArrowheads="1"/>
          </p:cNvSpPr>
          <p:nvPr/>
        </p:nvSpPr>
        <p:spPr bwMode="auto">
          <a:xfrm>
            <a:off x="7848601" y="3209926"/>
            <a:ext cx="593725" cy="593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7813" name="Text Box 37"/>
          <p:cNvSpPr txBox="1">
            <a:spLocks noChangeArrowheads="1"/>
          </p:cNvSpPr>
          <p:nvPr/>
        </p:nvSpPr>
        <p:spPr bwMode="auto">
          <a:xfrm>
            <a:off x="7791451" y="3086100"/>
            <a:ext cx="898525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altLang="en-US" sz="4400"/>
          </a:p>
        </p:txBody>
      </p:sp>
      <p:sp>
        <p:nvSpPr>
          <p:cNvPr id="587814" name="Text Box 38"/>
          <p:cNvSpPr txBox="1">
            <a:spLocks noChangeArrowheads="1"/>
          </p:cNvSpPr>
          <p:nvPr/>
        </p:nvSpPr>
        <p:spPr bwMode="auto">
          <a:xfrm>
            <a:off x="4057651" y="3070226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</a:t>
            </a:r>
            <a:endParaRPr lang="en-US" altLang="en-US" sz="4400"/>
          </a:p>
        </p:txBody>
      </p:sp>
      <p:sp>
        <p:nvSpPr>
          <p:cNvPr id="587815" name="Text Box 39"/>
          <p:cNvSpPr txBox="1">
            <a:spLocks noChangeArrowheads="1"/>
          </p:cNvSpPr>
          <p:nvPr/>
        </p:nvSpPr>
        <p:spPr bwMode="auto">
          <a:xfrm>
            <a:off x="6454776" y="179070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</a:t>
            </a:r>
            <a:endParaRPr lang="en-US" altLang="en-US" sz="4400"/>
          </a:p>
        </p:txBody>
      </p:sp>
      <p:sp>
        <p:nvSpPr>
          <p:cNvPr id="587816" name="Text Box 40"/>
          <p:cNvSpPr txBox="1">
            <a:spLocks noChangeArrowheads="1"/>
          </p:cNvSpPr>
          <p:nvPr/>
        </p:nvSpPr>
        <p:spPr bwMode="auto">
          <a:xfrm>
            <a:off x="6511926" y="2803526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</a:t>
            </a:r>
            <a:endParaRPr lang="en-US" altLang="en-US" sz="4400"/>
          </a:p>
        </p:txBody>
      </p:sp>
      <p:sp>
        <p:nvSpPr>
          <p:cNvPr id="587817" name="Text Box 41"/>
          <p:cNvSpPr txBox="1">
            <a:spLocks noChangeArrowheads="1"/>
          </p:cNvSpPr>
          <p:nvPr/>
        </p:nvSpPr>
        <p:spPr bwMode="auto">
          <a:xfrm>
            <a:off x="4133851" y="4479926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</a:t>
            </a:r>
            <a:endParaRPr lang="en-US" altLang="en-US" sz="4400"/>
          </a:p>
        </p:txBody>
      </p:sp>
      <p:sp>
        <p:nvSpPr>
          <p:cNvPr id="587819" name="Freeform 43"/>
          <p:cNvSpPr>
            <a:spLocks/>
          </p:cNvSpPr>
          <p:nvPr/>
        </p:nvSpPr>
        <p:spPr bwMode="auto">
          <a:xfrm rot="300000">
            <a:off x="7770813" y="838200"/>
            <a:ext cx="685800" cy="579438"/>
          </a:xfrm>
          <a:custGeom>
            <a:avLst/>
            <a:gdLst>
              <a:gd name="T0" fmla="*/ 196 w 408"/>
              <a:gd name="T1" fmla="*/ 378 h 378"/>
              <a:gd name="T2" fmla="*/ 300 w 408"/>
              <a:gd name="T3" fmla="*/ 370 h 3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8" h="378">
                <a:moveTo>
                  <a:pt x="196" y="378"/>
                </a:moveTo>
                <a:cubicBezTo>
                  <a:pt x="0" y="79"/>
                  <a:pt x="408" y="0"/>
                  <a:pt x="300" y="370"/>
                </a:cubicBezTo>
              </a:path>
            </a:pathLst>
          </a:custGeom>
          <a:noFill/>
          <a:ln w="762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820" name="Freeform 44"/>
          <p:cNvSpPr>
            <a:spLocks/>
          </p:cNvSpPr>
          <p:nvPr/>
        </p:nvSpPr>
        <p:spPr bwMode="auto">
          <a:xfrm rot="21300000">
            <a:off x="8256589" y="1338263"/>
            <a:ext cx="60325" cy="74612"/>
          </a:xfrm>
          <a:custGeom>
            <a:avLst/>
            <a:gdLst>
              <a:gd name="T0" fmla="*/ 0 w 36"/>
              <a:gd name="T1" fmla="*/ 42 h 42"/>
              <a:gd name="T2" fmla="*/ 36 w 36"/>
              <a:gd name="T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821" name="Freeform 45"/>
          <p:cNvSpPr>
            <a:spLocks/>
          </p:cNvSpPr>
          <p:nvPr/>
        </p:nvSpPr>
        <p:spPr bwMode="auto">
          <a:xfrm rot="21300000">
            <a:off x="8247063" y="1336675"/>
            <a:ext cx="4762" cy="84138"/>
          </a:xfrm>
          <a:custGeom>
            <a:avLst/>
            <a:gdLst>
              <a:gd name="T0" fmla="*/ 0 w 3"/>
              <a:gd name="T1" fmla="*/ 0 h 48"/>
              <a:gd name="T2" fmla="*/ 3 w 3"/>
              <a:gd name="T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48">
                <a:moveTo>
                  <a:pt x="0" y="0"/>
                </a:moveTo>
                <a:lnTo>
                  <a:pt x="3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822" name="Freeform 46"/>
          <p:cNvSpPr>
            <a:spLocks/>
          </p:cNvSpPr>
          <p:nvPr/>
        </p:nvSpPr>
        <p:spPr bwMode="auto">
          <a:xfrm rot="5400000">
            <a:off x="7524750" y="4552950"/>
            <a:ext cx="2514600" cy="914400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823" name="Freeform 47"/>
          <p:cNvSpPr>
            <a:spLocks/>
          </p:cNvSpPr>
          <p:nvPr/>
        </p:nvSpPr>
        <p:spPr bwMode="auto">
          <a:xfrm rot="5400000">
            <a:off x="7524750" y="2724150"/>
            <a:ext cx="2514600" cy="914400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825" name="Freeform 49"/>
          <p:cNvSpPr>
            <a:spLocks/>
          </p:cNvSpPr>
          <p:nvPr/>
        </p:nvSpPr>
        <p:spPr bwMode="auto">
          <a:xfrm rot="300000">
            <a:off x="7694613" y="5603875"/>
            <a:ext cx="685800" cy="579438"/>
          </a:xfrm>
          <a:custGeom>
            <a:avLst/>
            <a:gdLst>
              <a:gd name="T0" fmla="*/ 196 w 408"/>
              <a:gd name="T1" fmla="*/ 378 h 378"/>
              <a:gd name="T2" fmla="*/ 300 w 408"/>
              <a:gd name="T3" fmla="*/ 370 h 3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8" h="378">
                <a:moveTo>
                  <a:pt x="196" y="378"/>
                </a:moveTo>
                <a:cubicBezTo>
                  <a:pt x="0" y="79"/>
                  <a:pt x="408" y="0"/>
                  <a:pt x="300" y="370"/>
                </a:cubicBezTo>
              </a:path>
            </a:pathLst>
          </a:custGeom>
          <a:noFill/>
          <a:ln w="762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826" name="Freeform 50"/>
          <p:cNvSpPr>
            <a:spLocks/>
          </p:cNvSpPr>
          <p:nvPr/>
        </p:nvSpPr>
        <p:spPr bwMode="auto">
          <a:xfrm rot="21300000">
            <a:off x="8180389" y="6103938"/>
            <a:ext cx="60325" cy="74612"/>
          </a:xfrm>
          <a:custGeom>
            <a:avLst/>
            <a:gdLst>
              <a:gd name="T0" fmla="*/ 0 w 36"/>
              <a:gd name="T1" fmla="*/ 42 h 42"/>
              <a:gd name="T2" fmla="*/ 36 w 36"/>
              <a:gd name="T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827" name="Freeform 51"/>
          <p:cNvSpPr>
            <a:spLocks/>
          </p:cNvSpPr>
          <p:nvPr/>
        </p:nvSpPr>
        <p:spPr bwMode="auto">
          <a:xfrm rot="21300000">
            <a:off x="8170863" y="6102350"/>
            <a:ext cx="4762" cy="84138"/>
          </a:xfrm>
          <a:custGeom>
            <a:avLst/>
            <a:gdLst>
              <a:gd name="T0" fmla="*/ 0 w 3"/>
              <a:gd name="T1" fmla="*/ 0 h 48"/>
              <a:gd name="T2" fmla="*/ 3 w 3"/>
              <a:gd name="T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48">
                <a:moveTo>
                  <a:pt x="0" y="0"/>
                </a:moveTo>
                <a:lnTo>
                  <a:pt x="3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828" name="Text Box 52"/>
          <p:cNvSpPr txBox="1">
            <a:spLocks noChangeArrowheads="1"/>
          </p:cNvSpPr>
          <p:nvPr/>
        </p:nvSpPr>
        <p:spPr bwMode="auto">
          <a:xfrm>
            <a:off x="7734301" y="5603876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</a:t>
            </a:r>
            <a:endParaRPr lang="en-US" altLang="en-US" sz="4400"/>
          </a:p>
        </p:txBody>
      </p:sp>
      <p:sp>
        <p:nvSpPr>
          <p:cNvPr id="587829" name="Freeform 53"/>
          <p:cNvSpPr>
            <a:spLocks/>
          </p:cNvSpPr>
          <p:nvPr/>
        </p:nvSpPr>
        <p:spPr bwMode="auto">
          <a:xfrm rot="5400000">
            <a:off x="8058150" y="3905250"/>
            <a:ext cx="533400" cy="304800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830" name="Text Box 54"/>
          <p:cNvSpPr txBox="1">
            <a:spLocks noChangeArrowheads="1"/>
          </p:cNvSpPr>
          <p:nvPr/>
        </p:nvSpPr>
        <p:spPr bwMode="auto">
          <a:xfrm>
            <a:off x="8705851" y="489585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</a:t>
            </a:r>
            <a:endParaRPr lang="en-US" altLang="en-US" sz="4400"/>
          </a:p>
        </p:txBody>
      </p:sp>
      <p:sp>
        <p:nvSpPr>
          <p:cNvPr id="587831" name="Text Box 55"/>
          <p:cNvSpPr txBox="1">
            <a:spLocks noChangeArrowheads="1"/>
          </p:cNvSpPr>
          <p:nvPr/>
        </p:nvSpPr>
        <p:spPr bwMode="auto">
          <a:xfrm>
            <a:off x="8321676" y="3851276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</a:t>
            </a:r>
            <a:endParaRPr lang="en-US" altLang="en-US" sz="4400"/>
          </a:p>
        </p:txBody>
      </p:sp>
      <p:sp>
        <p:nvSpPr>
          <p:cNvPr id="587832" name="Freeform 56"/>
          <p:cNvSpPr>
            <a:spLocks/>
          </p:cNvSpPr>
          <p:nvPr/>
        </p:nvSpPr>
        <p:spPr bwMode="auto">
          <a:xfrm rot="16200000">
            <a:off x="7734300" y="3924300"/>
            <a:ext cx="533400" cy="304800"/>
          </a:xfrm>
          <a:custGeom>
            <a:avLst/>
            <a:gdLst>
              <a:gd name="T0" fmla="*/ 0 w 2176"/>
              <a:gd name="T1" fmla="*/ 336 h 336"/>
              <a:gd name="T2" fmla="*/ 2176 w 2176"/>
              <a:gd name="T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833" name="Text Box 57"/>
          <p:cNvSpPr txBox="1">
            <a:spLocks noChangeArrowheads="1"/>
          </p:cNvSpPr>
          <p:nvPr/>
        </p:nvSpPr>
        <p:spPr bwMode="auto">
          <a:xfrm>
            <a:off x="7712076" y="3851276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</a:t>
            </a:r>
            <a:endParaRPr lang="en-US" altLang="en-US" sz="4400"/>
          </a:p>
        </p:txBody>
      </p:sp>
      <p:sp>
        <p:nvSpPr>
          <p:cNvPr id="587835" name="Oval 59"/>
          <p:cNvSpPr>
            <a:spLocks noChangeArrowheads="1"/>
          </p:cNvSpPr>
          <p:nvPr/>
        </p:nvSpPr>
        <p:spPr bwMode="auto">
          <a:xfrm>
            <a:off x="7910513" y="1501776"/>
            <a:ext cx="442912" cy="4413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7836" name="Text Box 60"/>
          <p:cNvSpPr txBox="1">
            <a:spLocks noChangeArrowheads="1"/>
          </p:cNvSpPr>
          <p:nvPr/>
        </p:nvSpPr>
        <p:spPr bwMode="auto">
          <a:xfrm>
            <a:off x="7867651" y="1409700"/>
            <a:ext cx="6699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10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altLang="en-US" sz="1100">
                <a:solidFill>
                  <a:srgbClr val="000000"/>
                </a:solidFill>
              </a:rPr>
              <a:t>      </a:t>
            </a:r>
            <a:endParaRPr lang="en-US" altLang="en-US" sz="4400"/>
          </a:p>
        </p:txBody>
      </p:sp>
      <p:sp>
        <p:nvSpPr>
          <p:cNvPr id="587837" name="Text Box 61"/>
          <p:cNvSpPr txBox="1">
            <a:spLocks noChangeArrowheads="1"/>
          </p:cNvSpPr>
          <p:nvPr/>
        </p:nvSpPr>
        <p:spPr bwMode="auto">
          <a:xfrm>
            <a:off x="7943851" y="3298826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ab</a:t>
            </a:r>
            <a:endParaRPr lang="en-US" altLang="en-US" sz="4400"/>
          </a:p>
        </p:txBody>
      </p:sp>
      <p:sp>
        <p:nvSpPr>
          <p:cNvPr id="587838" name="Text Box 62"/>
          <p:cNvSpPr txBox="1">
            <a:spLocks noChangeArrowheads="1"/>
          </p:cNvSpPr>
          <p:nvPr/>
        </p:nvSpPr>
        <p:spPr bwMode="auto">
          <a:xfrm>
            <a:off x="7905751" y="4403726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ba</a:t>
            </a:r>
            <a:endParaRPr lang="en-US" altLang="en-US" sz="4400"/>
          </a:p>
        </p:txBody>
      </p:sp>
      <p:sp>
        <p:nvSpPr>
          <p:cNvPr id="587840" name="Oval 64"/>
          <p:cNvSpPr>
            <a:spLocks noChangeArrowheads="1"/>
          </p:cNvSpPr>
          <p:nvPr/>
        </p:nvSpPr>
        <p:spPr bwMode="auto">
          <a:xfrm>
            <a:off x="7910513" y="6226176"/>
            <a:ext cx="442912" cy="4413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7841" name="Text Box 65"/>
          <p:cNvSpPr txBox="1">
            <a:spLocks noChangeArrowheads="1"/>
          </p:cNvSpPr>
          <p:nvPr/>
        </p:nvSpPr>
        <p:spPr bwMode="auto">
          <a:xfrm>
            <a:off x="7867651" y="6134100"/>
            <a:ext cx="6699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10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altLang="en-US" sz="1100">
                <a:solidFill>
                  <a:srgbClr val="000000"/>
                </a:solidFill>
              </a:rPr>
              <a:t>      </a:t>
            </a:r>
            <a:endParaRPr lang="en-US" altLang="en-US" sz="4400"/>
          </a:p>
        </p:txBody>
      </p:sp>
      <p:sp>
        <p:nvSpPr>
          <p:cNvPr id="587843" name="Oval 67"/>
          <p:cNvSpPr>
            <a:spLocks noChangeArrowheads="1"/>
          </p:cNvSpPr>
          <p:nvPr/>
        </p:nvSpPr>
        <p:spPr bwMode="auto">
          <a:xfrm>
            <a:off x="4900613" y="5292726"/>
            <a:ext cx="442912" cy="4413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7844" name="Text Box 68"/>
          <p:cNvSpPr txBox="1">
            <a:spLocks noChangeArrowheads="1"/>
          </p:cNvSpPr>
          <p:nvPr/>
        </p:nvSpPr>
        <p:spPr bwMode="auto">
          <a:xfrm>
            <a:off x="4857751" y="5200650"/>
            <a:ext cx="6699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10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altLang="en-US" sz="1100">
                <a:solidFill>
                  <a:srgbClr val="000000"/>
                </a:solidFill>
              </a:rPr>
              <a:t>      </a:t>
            </a:r>
            <a:endParaRPr lang="en-US" altLang="en-US" sz="4400"/>
          </a:p>
        </p:txBody>
      </p:sp>
      <p:sp>
        <p:nvSpPr>
          <p:cNvPr id="587846" name="Oval 70"/>
          <p:cNvSpPr>
            <a:spLocks noChangeArrowheads="1"/>
          </p:cNvSpPr>
          <p:nvPr/>
        </p:nvSpPr>
        <p:spPr bwMode="auto">
          <a:xfrm>
            <a:off x="4900613" y="2435226"/>
            <a:ext cx="442912" cy="4413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7847" name="Text Box 71"/>
          <p:cNvSpPr txBox="1">
            <a:spLocks noChangeArrowheads="1"/>
          </p:cNvSpPr>
          <p:nvPr/>
        </p:nvSpPr>
        <p:spPr bwMode="auto">
          <a:xfrm>
            <a:off x="4857751" y="2343150"/>
            <a:ext cx="6699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10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altLang="en-US" sz="1100">
                <a:solidFill>
                  <a:srgbClr val="000000"/>
                </a:solidFill>
              </a:rPr>
              <a:t>      </a:t>
            </a:r>
            <a:endParaRPr lang="en-US" altLang="en-US" sz="4400"/>
          </a:p>
        </p:txBody>
      </p:sp>
      <p:sp>
        <p:nvSpPr>
          <p:cNvPr id="587849" name="Oval 73"/>
          <p:cNvSpPr>
            <a:spLocks noChangeArrowheads="1"/>
          </p:cNvSpPr>
          <p:nvPr/>
        </p:nvSpPr>
        <p:spPr bwMode="auto">
          <a:xfrm>
            <a:off x="3224213" y="3863976"/>
            <a:ext cx="442912" cy="4413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7850" name="Text Box 74"/>
          <p:cNvSpPr txBox="1">
            <a:spLocks noChangeArrowheads="1"/>
          </p:cNvSpPr>
          <p:nvPr/>
        </p:nvSpPr>
        <p:spPr bwMode="auto">
          <a:xfrm>
            <a:off x="3181351" y="3771900"/>
            <a:ext cx="6699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110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altLang="en-US" sz="1100">
                <a:solidFill>
                  <a:srgbClr val="000000"/>
                </a:solidFill>
              </a:rPr>
              <a:t>      </a:t>
            </a:r>
            <a:endParaRPr lang="en-US" altLang="en-US" sz="4400"/>
          </a:p>
        </p:txBody>
      </p:sp>
      <p:sp>
        <p:nvSpPr>
          <p:cNvPr id="587851" name="Text Box 75"/>
          <p:cNvSpPr txBox="1">
            <a:spLocks noChangeArrowheads="1"/>
          </p:cNvSpPr>
          <p:nvPr/>
        </p:nvSpPr>
        <p:spPr bwMode="auto">
          <a:xfrm>
            <a:off x="4968876" y="5299076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</a:t>
            </a:r>
            <a:endParaRPr lang="en-US" altLang="en-US" sz="4400"/>
          </a:p>
        </p:txBody>
      </p:sp>
      <p:sp>
        <p:nvSpPr>
          <p:cNvPr id="587852" name="Text Box 76"/>
          <p:cNvSpPr txBox="1">
            <a:spLocks noChangeArrowheads="1"/>
          </p:cNvSpPr>
          <p:nvPr/>
        </p:nvSpPr>
        <p:spPr bwMode="auto">
          <a:xfrm>
            <a:off x="4987926" y="241935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</a:t>
            </a:r>
            <a:endParaRPr lang="en-US" altLang="en-US" sz="4400"/>
          </a:p>
        </p:txBody>
      </p:sp>
      <p:sp>
        <p:nvSpPr>
          <p:cNvPr id="587853" name="Rectangle 77"/>
          <p:cNvSpPr>
            <a:spLocks noChangeArrowheads="1"/>
          </p:cNvSpPr>
          <p:nvPr/>
        </p:nvSpPr>
        <p:spPr bwMode="auto">
          <a:xfrm>
            <a:off x="3252788" y="3857625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l-GR" altLang="en-US">
                <a:latin typeface="Tahoma" panose="020B0604030504040204" pitchFamily="34" charset="0"/>
              </a:rPr>
              <a:t>Λ</a:t>
            </a:r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587854" name="Text Box 78"/>
          <p:cNvSpPr txBox="1">
            <a:spLocks noChangeArrowheads="1"/>
          </p:cNvSpPr>
          <p:nvPr/>
        </p:nvSpPr>
        <p:spPr bwMode="auto">
          <a:xfrm>
            <a:off x="7921626" y="622935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bb</a:t>
            </a:r>
            <a:endParaRPr lang="en-US" altLang="en-US" sz="4400"/>
          </a:p>
        </p:txBody>
      </p:sp>
      <p:sp>
        <p:nvSpPr>
          <p:cNvPr id="587855" name="Text Box 79"/>
          <p:cNvSpPr txBox="1">
            <a:spLocks noChangeArrowheads="1"/>
          </p:cNvSpPr>
          <p:nvPr/>
        </p:nvSpPr>
        <p:spPr bwMode="auto">
          <a:xfrm>
            <a:off x="7924801" y="1485901"/>
            <a:ext cx="8985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100">
                <a:solidFill>
                  <a:srgbClr val="000000"/>
                </a:solidFill>
              </a:rPr>
              <a:t>aa</a:t>
            </a:r>
            <a:endParaRPr lang="en-US" altLang="en-US" sz="4400"/>
          </a:p>
        </p:txBody>
      </p:sp>
      <p:sp>
        <p:nvSpPr>
          <p:cNvPr id="587856" name="Line 80"/>
          <p:cNvSpPr>
            <a:spLocks noChangeShapeType="1"/>
          </p:cNvSpPr>
          <p:nvPr/>
        </p:nvSpPr>
        <p:spPr bwMode="auto">
          <a:xfrm>
            <a:off x="2762250" y="4114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1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D7785-2AA7-4619-A958-EC395FEB026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Task Solution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Build a TG accepting the language L of strings, defined over </a:t>
            </a:r>
            <a:r>
              <a:rPr lang="el-GR" altLang="en-US" sz="3000"/>
              <a:t>Σ</a:t>
            </a:r>
            <a:r>
              <a:rPr lang="en-US" altLang="en-US" sz="3000"/>
              <a:t>={a, b},</a:t>
            </a:r>
            <a:r>
              <a:rPr lang="en-US" altLang="en-US"/>
              <a:t> </a:t>
            </a:r>
            <a:r>
              <a:rPr lang="en-US" altLang="en-US" b="1"/>
              <a:t>ending in b. </a:t>
            </a:r>
          </a:p>
          <a:p>
            <a:r>
              <a:rPr lang="en-US" altLang="en-US" b="1" u="sng"/>
              <a:t>Solution</a:t>
            </a:r>
            <a:r>
              <a:rPr lang="en-US" altLang="en-US" b="1"/>
              <a:t> </a:t>
            </a:r>
            <a:r>
              <a:rPr lang="en-US" altLang="en-US"/>
              <a:t>The language L may be expressed by RE (a + b)</a:t>
            </a:r>
            <a:r>
              <a:rPr lang="en-US" altLang="en-US" baseline="40000"/>
              <a:t>*</a:t>
            </a:r>
            <a:r>
              <a:rPr lang="en-US" altLang="en-US"/>
              <a:t>b, may be accepted by the following TG</a:t>
            </a:r>
          </a:p>
          <a:p>
            <a:pPr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582660" name="Text Box 4"/>
          <p:cNvSpPr txBox="1">
            <a:spLocks noChangeArrowheads="1"/>
          </p:cNvSpPr>
          <p:nvPr/>
        </p:nvSpPr>
        <p:spPr bwMode="auto">
          <a:xfrm>
            <a:off x="3371851" y="5021263"/>
            <a:ext cx="12557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altLang="en-US"/>
          </a:p>
        </p:txBody>
      </p:sp>
      <p:sp>
        <p:nvSpPr>
          <p:cNvPr id="582661" name="Line 5"/>
          <p:cNvSpPr>
            <a:spLocks noChangeShapeType="1"/>
          </p:cNvSpPr>
          <p:nvPr/>
        </p:nvSpPr>
        <p:spPr bwMode="auto">
          <a:xfrm>
            <a:off x="3757614" y="5395913"/>
            <a:ext cx="37671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2662" name="Text Box 6"/>
          <p:cNvSpPr txBox="1">
            <a:spLocks noChangeArrowheads="1"/>
          </p:cNvSpPr>
          <p:nvPr/>
        </p:nvSpPr>
        <p:spPr bwMode="auto">
          <a:xfrm>
            <a:off x="5499101" y="5027613"/>
            <a:ext cx="12557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b</a:t>
            </a:r>
            <a:endParaRPr lang="en-US" altLang="en-US"/>
          </a:p>
        </p:txBody>
      </p:sp>
      <p:grpSp>
        <p:nvGrpSpPr>
          <p:cNvPr id="582663" name="Group 7"/>
          <p:cNvGrpSpPr>
            <a:grpSpLocks/>
          </p:cNvGrpSpPr>
          <p:nvPr/>
        </p:nvGrpSpPr>
        <p:grpSpPr bwMode="auto">
          <a:xfrm>
            <a:off x="2971801" y="5049839"/>
            <a:ext cx="898525" cy="655637"/>
            <a:chOff x="726" y="2634"/>
            <a:chExt cx="566" cy="413"/>
          </a:xfrm>
        </p:grpSpPr>
        <p:sp>
          <p:nvSpPr>
            <p:cNvPr id="582664" name="Oval 8"/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en-US" sz="2100">
                <a:solidFill>
                  <a:srgbClr val="000000"/>
                </a:solidFill>
              </a:endParaRPr>
            </a:p>
          </p:txBody>
        </p:sp>
        <p:sp>
          <p:nvSpPr>
            <p:cNvPr id="582665" name="Text Box 9"/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1100">
                  <a:solidFill>
                    <a:srgbClr val="000000"/>
                  </a:solidFill>
                </a:rPr>
                <a:t>    </a:t>
              </a:r>
            </a:p>
            <a:p>
              <a:r>
                <a:rPr kumimoji="1" lang="en-US" altLang="en-US" sz="1600">
                  <a:latin typeface="Tahoma" panose="020B0604030504040204" pitchFamily="34" charset="0"/>
                  <a:sym typeface="Symbol" panose="05050102010706020507" pitchFamily="18" charset="2"/>
                </a:rPr>
                <a:t>––</a:t>
              </a:r>
              <a:endParaRPr lang="en-US" alt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582666" name="Group 10"/>
          <p:cNvGrpSpPr>
            <a:grpSpLocks/>
          </p:cNvGrpSpPr>
          <p:nvPr/>
        </p:nvGrpSpPr>
        <p:grpSpPr bwMode="auto">
          <a:xfrm>
            <a:off x="7413626" y="5059364"/>
            <a:ext cx="898525" cy="655637"/>
            <a:chOff x="726" y="2634"/>
            <a:chExt cx="566" cy="413"/>
          </a:xfrm>
        </p:grpSpPr>
        <p:sp>
          <p:nvSpPr>
            <p:cNvPr id="582667" name="Oval 11"/>
            <p:cNvSpPr>
              <a:spLocks noChangeArrowheads="1"/>
            </p:cNvSpPr>
            <p:nvPr/>
          </p:nvSpPr>
          <p:spPr bwMode="auto">
            <a:xfrm>
              <a:off x="804" y="2644"/>
              <a:ext cx="403" cy="40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en-US" sz="2100">
                <a:solidFill>
                  <a:srgbClr val="000000"/>
                </a:solidFill>
              </a:endParaRPr>
            </a:p>
          </p:txBody>
        </p:sp>
        <p:sp>
          <p:nvSpPr>
            <p:cNvPr id="582668" name="Text Box 12"/>
            <p:cNvSpPr txBox="1">
              <a:spLocks noChangeArrowheads="1"/>
            </p:cNvSpPr>
            <p:nvPr/>
          </p:nvSpPr>
          <p:spPr bwMode="auto">
            <a:xfrm>
              <a:off x="726" y="2634"/>
              <a:ext cx="56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en-US" sz="1100">
                  <a:solidFill>
                    <a:srgbClr val="000000"/>
                  </a:solidFill>
                </a:rPr>
                <a:t>    </a:t>
              </a:r>
            </a:p>
            <a:p>
              <a:r>
                <a:rPr kumimoji="1" lang="en-US" altLang="en-US" sz="1600">
                  <a:latin typeface="Tahoma" panose="020B0604030504040204" pitchFamily="34" charset="0"/>
                  <a:sym typeface="Symbol" panose="05050102010706020507" pitchFamily="18" charset="2"/>
                </a:rPr>
                <a:t>+</a:t>
              </a:r>
              <a:endParaRPr lang="en-US" alt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582669" name="Group 13"/>
          <p:cNvGrpSpPr>
            <a:grpSpLocks/>
          </p:cNvGrpSpPr>
          <p:nvPr/>
        </p:nvGrpSpPr>
        <p:grpSpPr bwMode="auto">
          <a:xfrm rot="21300000">
            <a:off x="2971800" y="4495801"/>
            <a:ext cx="685800" cy="593725"/>
            <a:chOff x="2880" y="3312"/>
            <a:chExt cx="408" cy="336"/>
          </a:xfrm>
        </p:grpSpPr>
        <p:sp>
          <p:nvSpPr>
            <p:cNvPr id="582670" name="Freeform 14"/>
            <p:cNvSpPr>
              <a:spLocks/>
            </p:cNvSpPr>
            <p:nvPr/>
          </p:nvSpPr>
          <p:spPr bwMode="auto">
            <a:xfrm rot="600000">
              <a:off x="2880" y="3312"/>
              <a:ext cx="408" cy="328"/>
            </a:xfrm>
            <a:custGeom>
              <a:avLst/>
              <a:gdLst>
                <a:gd name="T0" fmla="*/ 196 w 408"/>
                <a:gd name="T1" fmla="*/ 378 h 378"/>
                <a:gd name="T2" fmla="*/ 300 w 408"/>
                <a:gd name="T3" fmla="*/ 3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8" h="378">
                  <a:moveTo>
                    <a:pt x="196" y="378"/>
                  </a:moveTo>
                  <a:cubicBezTo>
                    <a:pt x="0" y="79"/>
                    <a:pt x="408" y="0"/>
                    <a:pt x="300" y="370"/>
                  </a:cubicBezTo>
                </a:path>
              </a:pathLst>
            </a:custGeom>
            <a:noFill/>
            <a:ln w="762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671" name="Freeform 15"/>
            <p:cNvSpPr>
              <a:spLocks/>
            </p:cNvSpPr>
            <p:nvPr/>
          </p:nvSpPr>
          <p:spPr bwMode="auto">
            <a:xfrm>
              <a:off x="3156" y="3603"/>
              <a:ext cx="36" cy="42"/>
            </a:xfrm>
            <a:custGeom>
              <a:avLst/>
              <a:gdLst>
                <a:gd name="T0" fmla="*/ 0 w 36"/>
                <a:gd name="T1" fmla="*/ 42 h 42"/>
                <a:gd name="T2" fmla="*/ 36 w 36"/>
                <a:gd name="T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42">
                  <a:moveTo>
                    <a:pt x="0" y="42"/>
                  </a:moveTo>
                  <a:lnTo>
                    <a:pt x="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2672" name="Freeform 16"/>
            <p:cNvSpPr>
              <a:spLocks/>
            </p:cNvSpPr>
            <p:nvPr/>
          </p:nvSpPr>
          <p:spPr bwMode="auto">
            <a:xfrm>
              <a:off x="3150" y="3600"/>
              <a:ext cx="3" cy="48"/>
            </a:xfrm>
            <a:custGeom>
              <a:avLst/>
              <a:gdLst>
                <a:gd name="T0" fmla="*/ 0 w 3"/>
                <a:gd name="T1" fmla="*/ 0 h 48"/>
                <a:gd name="T2" fmla="*/ 3 w 3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3" y="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2673" name="Text Box 17"/>
          <p:cNvSpPr txBox="1">
            <a:spLocks noChangeArrowheads="1"/>
          </p:cNvSpPr>
          <p:nvPr/>
        </p:nvSpPr>
        <p:spPr bwMode="auto">
          <a:xfrm>
            <a:off x="3200401" y="4267200"/>
            <a:ext cx="12557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sz="2200">
                <a:solidFill>
                  <a:srgbClr val="000000"/>
                </a:solidFill>
              </a:rPr>
              <a:t>a,b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489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67F7-956E-4EDA-B0FA-55E745D32CF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Task Solution …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/>
              <a:t>	Build a TG accepting the language L of strings, defined over </a:t>
            </a:r>
            <a:r>
              <a:rPr lang="el-GR" altLang="en-US" sz="3000"/>
              <a:t>Σ</a:t>
            </a:r>
            <a:r>
              <a:rPr lang="en-US" altLang="en-US" sz="3000"/>
              <a:t>={a, b},</a:t>
            </a:r>
            <a:r>
              <a:rPr lang="en-US" altLang="en-US"/>
              <a:t> </a:t>
            </a:r>
            <a:r>
              <a:rPr lang="en-US" altLang="en-US" b="1"/>
              <a:t>beginning with and ending in the same letters</a:t>
            </a:r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/>
              <a:t>	</a:t>
            </a:r>
            <a:r>
              <a:rPr lang="en-US" altLang="en-US" b="1"/>
              <a:t>Solution</a:t>
            </a:r>
            <a:r>
              <a:rPr lang="en-US" altLang="en-US"/>
              <a:t>:The language L may be expressed by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 a+b+a(a + b)</a:t>
            </a:r>
            <a:r>
              <a:rPr lang="en-US" altLang="en-US" baseline="40000"/>
              <a:t>*</a:t>
            </a:r>
            <a:r>
              <a:rPr lang="en-US" altLang="en-US"/>
              <a:t>a + b(a + b)</a:t>
            </a:r>
            <a:r>
              <a:rPr lang="en-US" altLang="en-US" baseline="40000"/>
              <a:t>*</a:t>
            </a:r>
            <a:r>
              <a:rPr lang="en-US" altLang="en-US"/>
              <a:t>b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    The language L may be accepted by the    following TG</a:t>
            </a:r>
          </a:p>
        </p:txBody>
      </p:sp>
    </p:spTree>
    <p:extLst>
      <p:ext uri="{BB962C8B-B14F-4D97-AF65-F5344CB8AC3E}">
        <p14:creationId xmlns:p14="http://schemas.microsoft.com/office/powerpoint/2010/main" val="231845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267</Words>
  <Application>Microsoft Office PowerPoint</Application>
  <PresentationFormat>Widescreen</PresentationFormat>
  <Paragraphs>163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Math1</vt:lpstr>
      <vt:lpstr>Monotype Sorts</vt:lpstr>
      <vt:lpstr>Symbol</vt:lpstr>
      <vt:lpstr>Tahoma</vt:lpstr>
      <vt:lpstr>Office Theme</vt:lpstr>
      <vt:lpstr>A2</vt:lpstr>
      <vt:lpstr>Task </vt:lpstr>
      <vt:lpstr>Solution continued …</vt:lpstr>
      <vt:lpstr>Task solution …</vt:lpstr>
      <vt:lpstr>Task continued …</vt:lpstr>
      <vt:lpstr>Task solution …</vt:lpstr>
      <vt:lpstr>Task continued …</vt:lpstr>
      <vt:lpstr>Task Solution</vt:lpstr>
      <vt:lpstr>Task Solution …</vt:lpstr>
      <vt:lpstr>Task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A2</dc:title>
  <dc:creator>Bamboat</dc:creator>
  <cp:lastModifiedBy>Bamboat</cp:lastModifiedBy>
  <cp:revision>5</cp:revision>
  <dcterms:created xsi:type="dcterms:W3CDTF">2023-09-26T09:53:29Z</dcterms:created>
  <dcterms:modified xsi:type="dcterms:W3CDTF">2023-09-26T10:05:12Z</dcterms:modified>
</cp:coreProperties>
</file>