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12F-545A-4045-9C73-2CB551C9CC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69D-E96C-4677-A966-AE22EA82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12F-545A-4045-9C73-2CB551C9CC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69D-E96C-4677-A966-AE22EA82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8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12F-545A-4045-9C73-2CB551C9CC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69D-E96C-4677-A966-AE22EA82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12F-545A-4045-9C73-2CB551C9CC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69D-E96C-4677-A966-AE22EA82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12F-545A-4045-9C73-2CB551C9CC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69D-E96C-4677-A966-AE22EA82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9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12F-545A-4045-9C73-2CB551C9CC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69D-E96C-4677-A966-AE22EA82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7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12F-545A-4045-9C73-2CB551C9CC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69D-E96C-4677-A966-AE22EA82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12F-545A-4045-9C73-2CB551C9CC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69D-E96C-4677-A966-AE22EA82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12F-545A-4045-9C73-2CB551C9CC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69D-E96C-4677-A966-AE22EA82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9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12F-545A-4045-9C73-2CB551C9CC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69D-E96C-4677-A966-AE22EA82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212F-545A-4045-9C73-2CB551C9CC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D69D-E96C-4677-A966-AE22EA82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212F-545A-4045-9C73-2CB551C9CCC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CD69D-E96C-4677-A966-AE22EA82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– 2</a:t>
            </a:r>
            <a:br>
              <a:rPr lang="en-US" dirty="0" smtClean="0"/>
            </a:b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2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8D3CC-3974-40D9-979F-2A0118F5776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FA of Q5</a:t>
            </a:r>
            <a:endParaRPr lang="en-US" altLang="en-US" dirty="0"/>
          </a:p>
        </p:txBody>
      </p:sp>
      <p:sp>
        <p:nvSpPr>
          <p:cNvPr id="652332" name="Text Box 44"/>
          <p:cNvSpPr txBox="1">
            <a:spLocks noChangeArrowheads="1"/>
          </p:cNvSpPr>
          <p:nvPr/>
        </p:nvSpPr>
        <p:spPr bwMode="auto">
          <a:xfrm>
            <a:off x="9478964" y="4076700"/>
            <a:ext cx="6365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652356" name="Text Box 68"/>
          <p:cNvSpPr txBox="1">
            <a:spLocks noChangeArrowheads="1"/>
          </p:cNvSpPr>
          <p:nvPr/>
        </p:nvSpPr>
        <p:spPr bwMode="auto">
          <a:xfrm>
            <a:off x="9879014" y="5275264"/>
            <a:ext cx="6365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652293" name="Oval 5"/>
          <p:cNvSpPr>
            <a:spLocks noChangeArrowheads="1"/>
          </p:cNvSpPr>
          <p:nvPr/>
        </p:nvSpPr>
        <p:spPr bwMode="auto">
          <a:xfrm>
            <a:off x="8959850" y="2646364"/>
            <a:ext cx="598488" cy="6000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100">
              <a:solidFill>
                <a:srgbClr val="000000"/>
              </a:solidFill>
            </a:endParaRPr>
          </a:p>
        </p:txBody>
      </p:sp>
      <p:sp>
        <p:nvSpPr>
          <p:cNvPr id="652294" name="Text Box 6"/>
          <p:cNvSpPr txBox="1">
            <a:spLocks noChangeArrowheads="1"/>
          </p:cNvSpPr>
          <p:nvPr/>
        </p:nvSpPr>
        <p:spPr bwMode="auto">
          <a:xfrm>
            <a:off x="8843964" y="2632075"/>
            <a:ext cx="841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 dirty="0">
                <a:solidFill>
                  <a:srgbClr val="000000"/>
                </a:solidFill>
              </a:rPr>
              <a:t>    </a:t>
            </a:r>
          </a:p>
          <a:p>
            <a:r>
              <a:rPr kumimoji="1" lang="en-US" altLang="en-US" sz="1600" dirty="0" smtClean="0">
                <a:latin typeface="Tahoma" panose="020B0604030504040204" pitchFamily="34" charset="0"/>
                <a:sym typeface="Symbol" panose="05050102010706020507" pitchFamily="18" charset="2"/>
              </a:rPr>
              <a:t>   3</a:t>
            </a:r>
            <a:r>
              <a:rPr kumimoji="1" lang="en-US" altLang="en-US" sz="1600" dirty="0">
                <a:latin typeface="Tahoma" panose="020B0604030504040204" pitchFamily="34" charset="0"/>
                <a:sym typeface="Symbol" panose="05050102010706020507" pitchFamily="18" charset="2"/>
              </a:rPr>
              <a:t>+</a:t>
            </a:r>
            <a:endParaRPr lang="en-US" altLang="en-US" sz="1100" dirty="0">
              <a:solidFill>
                <a:srgbClr val="000000"/>
              </a:solidFill>
            </a:endParaRPr>
          </a:p>
        </p:txBody>
      </p:sp>
      <p:sp>
        <p:nvSpPr>
          <p:cNvPr id="652296" name="Freeform 8"/>
          <p:cNvSpPr>
            <a:spLocks/>
          </p:cNvSpPr>
          <p:nvPr/>
        </p:nvSpPr>
        <p:spPr bwMode="auto">
          <a:xfrm rot="300000">
            <a:off x="8896350" y="2114551"/>
            <a:ext cx="641350" cy="542925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297" name="Freeform 9"/>
          <p:cNvSpPr>
            <a:spLocks/>
          </p:cNvSpPr>
          <p:nvPr/>
        </p:nvSpPr>
        <p:spPr bwMode="auto">
          <a:xfrm rot="21300000">
            <a:off x="9350375" y="2581275"/>
            <a:ext cx="57150" cy="69850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298" name="Freeform 10"/>
          <p:cNvSpPr>
            <a:spLocks/>
          </p:cNvSpPr>
          <p:nvPr/>
        </p:nvSpPr>
        <p:spPr bwMode="auto">
          <a:xfrm rot="21300000">
            <a:off x="9340851" y="2579689"/>
            <a:ext cx="4763" cy="79375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00" name="Text Box 12"/>
          <p:cNvSpPr txBox="1">
            <a:spLocks noChangeArrowheads="1"/>
          </p:cNvSpPr>
          <p:nvPr/>
        </p:nvSpPr>
        <p:spPr bwMode="auto">
          <a:xfrm flipH="1">
            <a:off x="7772401" y="2552700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a</a:t>
            </a:r>
            <a:endParaRPr lang="en-US" altLang="en-US"/>
          </a:p>
        </p:txBody>
      </p:sp>
      <p:sp>
        <p:nvSpPr>
          <p:cNvPr id="652306" name="Freeform 18"/>
          <p:cNvSpPr>
            <a:spLocks/>
          </p:cNvSpPr>
          <p:nvPr/>
        </p:nvSpPr>
        <p:spPr bwMode="auto">
          <a:xfrm rot="300000">
            <a:off x="8894763" y="5076826"/>
            <a:ext cx="641350" cy="542925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07" name="Freeform 19"/>
          <p:cNvSpPr>
            <a:spLocks/>
          </p:cNvSpPr>
          <p:nvPr/>
        </p:nvSpPr>
        <p:spPr bwMode="auto">
          <a:xfrm rot="21300000">
            <a:off x="9348788" y="5543550"/>
            <a:ext cx="57150" cy="69850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08" name="Freeform 20"/>
          <p:cNvSpPr>
            <a:spLocks/>
          </p:cNvSpPr>
          <p:nvPr/>
        </p:nvSpPr>
        <p:spPr bwMode="auto">
          <a:xfrm rot="21300000">
            <a:off x="9339263" y="5541964"/>
            <a:ext cx="4762" cy="79375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12" name="Oval 24"/>
          <p:cNvSpPr>
            <a:spLocks noChangeArrowheads="1"/>
          </p:cNvSpPr>
          <p:nvPr/>
        </p:nvSpPr>
        <p:spPr bwMode="auto">
          <a:xfrm>
            <a:off x="6319838" y="2663826"/>
            <a:ext cx="639762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100">
              <a:solidFill>
                <a:srgbClr val="000000"/>
              </a:solidFill>
            </a:endParaRPr>
          </a:p>
        </p:txBody>
      </p:sp>
      <p:sp>
        <p:nvSpPr>
          <p:cNvPr id="652313" name="Text Box 25"/>
          <p:cNvSpPr txBox="1">
            <a:spLocks noChangeArrowheads="1"/>
          </p:cNvSpPr>
          <p:nvPr/>
        </p:nvSpPr>
        <p:spPr bwMode="auto">
          <a:xfrm>
            <a:off x="6196014" y="26479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   </a:t>
            </a:r>
          </a:p>
          <a:p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652319" name="Text Box 31"/>
          <p:cNvSpPr txBox="1">
            <a:spLocks noChangeArrowheads="1"/>
          </p:cNvSpPr>
          <p:nvPr/>
        </p:nvSpPr>
        <p:spPr bwMode="auto">
          <a:xfrm>
            <a:off x="6423025" y="2705100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1</a:t>
            </a:r>
            <a:r>
              <a:rPr lang="en-US" altLang="en-US" sz="3000"/>
              <a:t>-</a:t>
            </a:r>
            <a:endParaRPr lang="en-US" altLang="en-US" sz="3200"/>
          </a:p>
        </p:txBody>
      </p:sp>
      <p:sp>
        <p:nvSpPr>
          <p:cNvPr id="652322" name="Freeform 34"/>
          <p:cNvSpPr>
            <a:spLocks/>
          </p:cNvSpPr>
          <p:nvPr/>
        </p:nvSpPr>
        <p:spPr bwMode="auto">
          <a:xfrm rot="300000">
            <a:off x="6230938" y="2133601"/>
            <a:ext cx="641350" cy="542925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23" name="Freeform 35"/>
          <p:cNvSpPr>
            <a:spLocks/>
          </p:cNvSpPr>
          <p:nvPr/>
        </p:nvSpPr>
        <p:spPr bwMode="auto">
          <a:xfrm rot="21300000">
            <a:off x="6684963" y="2600325"/>
            <a:ext cx="57150" cy="69850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24" name="Freeform 36"/>
          <p:cNvSpPr>
            <a:spLocks/>
          </p:cNvSpPr>
          <p:nvPr/>
        </p:nvSpPr>
        <p:spPr bwMode="auto">
          <a:xfrm rot="21300000">
            <a:off x="6675438" y="2598739"/>
            <a:ext cx="4762" cy="79375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29" name="Text Box 41"/>
          <p:cNvSpPr txBox="1">
            <a:spLocks noChangeArrowheads="1"/>
          </p:cNvSpPr>
          <p:nvPr/>
        </p:nvSpPr>
        <p:spPr bwMode="auto">
          <a:xfrm>
            <a:off x="6453189" y="1981200"/>
            <a:ext cx="6365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652338" name="Oval 50"/>
          <p:cNvSpPr>
            <a:spLocks noChangeArrowheads="1"/>
          </p:cNvSpPr>
          <p:nvPr/>
        </p:nvSpPr>
        <p:spPr bwMode="auto">
          <a:xfrm rot="5400000">
            <a:off x="8984458" y="5233195"/>
            <a:ext cx="598487" cy="6000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vert="eaVert"/>
          <a:lstStyle/>
          <a:p>
            <a:endParaRPr lang="en-US" altLang="en-US" sz="2100">
              <a:solidFill>
                <a:srgbClr val="000000"/>
              </a:solidFill>
            </a:endParaRPr>
          </a:p>
        </p:txBody>
      </p:sp>
      <p:grpSp>
        <p:nvGrpSpPr>
          <p:cNvPr id="652358" name="Group 70"/>
          <p:cNvGrpSpPr>
            <a:grpSpLocks/>
          </p:cNvGrpSpPr>
          <p:nvPr/>
        </p:nvGrpSpPr>
        <p:grpSpPr bwMode="auto">
          <a:xfrm>
            <a:off x="9571038" y="5172075"/>
            <a:ext cx="544512" cy="641350"/>
            <a:chOff x="4983" y="3138"/>
            <a:chExt cx="343" cy="404"/>
          </a:xfrm>
        </p:grpSpPr>
        <p:sp>
          <p:nvSpPr>
            <p:cNvPr id="652341" name="Freeform 53"/>
            <p:cNvSpPr>
              <a:spLocks/>
            </p:cNvSpPr>
            <p:nvPr/>
          </p:nvSpPr>
          <p:spPr bwMode="auto">
            <a:xfrm rot="27300000">
              <a:off x="4953" y="3169"/>
              <a:ext cx="404" cy="342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42" name="Freeform 54"/>
            <p:cNvSpPr>
              <a:spLocks/>
            </p:cNvSpPr>
            <p:nvPr/>
          </p:nvSpPr>
          <p:spPr bwMode="auto">
            <a:xfrm rot="26700000">
              <a:off x="4992" y="3420"/>
              <a:ext cx="36" cy="44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43" name="Freeform 55"/>
            <p:cNvSpPr>
              <a:spLocks/>
            </p:cNvSpPr>
            <p:nvPr/>
          </p:nvSpPr>
          <p:spPr bwMode="auto">
            <a:xfrm rot="26700000">
              <a:off x="5006" y="3395"/>
              <a:ext cx="3" cy="50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2344" name="Freeform 56"/>
          <p:cNvSpPr>
            <a:spLocks/>
          </p:cNvSpPr>
          <p:nvPr/>
        </p:nvSpPr>
        <p:spPr bwMode="auto">
          <a:xfrm rot="5400000" flipH="1" flipV="1">
            <a:off x="7909720" y="3971132"/>
            <a:ext cx="2011362" cy="511175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49" name="Freeform 61"/>
          <p:cNvSpPr>
            <a:spLocks/>
          </p:cNvSpPr>
          <p:nvPr/>
        </p:nvSpPr>
        <p:spPr bwMode="auto">
          <a:xfrm rot="5400000">
            <a:off x="8589170" y="3983832"/>
            <a:ext cx="2011362" cy="511175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57" name="Text Box 69"/>
          <p:cNvSpPr txBox="1">
            <a:spLocks noChangeArrowheads="1"/>
          </p:cNvSpPr>
          <p:nvPr/>
        </p:nvSpPr>
        <p:spPr bwMode="auto">
          <a:xfrm>
            <a:off x="8777289" y="3941764"/>
            <a:ext cx="6365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652360" name="Text Box 72"/>
          <p:cNvSpPr txBox="1">
            <a:spLocks noChangeArrowheads="1"/>
          </p:cNvSpPr>
          <p:nvPr/>
        </p:nvSpPr>
        <p:spPr bwMode="auto">
          <a:xfrm>
            <a:off x="5287964" y="4114800"/>
            <a:ext cx="6365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652361" name="Text Box 73"/>
          <p:cNvSpPr txBox="1">
            <a:spLocks noChangeArrowheads="1"/>
          </p:cNvSpPr>
          <p:nvPr/>
        </p:nvSpPr>
        <p:spPr bwMode="auto">
          <a:xfrm>
            <a:off x="5688014" y="5332414"/>
            <a:ext cx="6365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652363" name="Oval 75"/>
          <p:cNvSpPr>
            <a:spLocks noChangeArrowheads="1"/>
          </p:cNvSpPr>
          <p:nvPr/>
        </p:nvSpPr>
        <p:spPr bwMode="auto">
          <a:xfrm>
            <a:off x="4768850" y="2684464"/>
            <a:ext cx="598488" cy="6000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100">
              <a:solidFill>
                <a:srgbClr val="000000"/>
              </a:solidFill>
            </a:endParaRPr>
          </a:p>
        </p:txBody>
      </p:sp>
      <p:sp>
        <p:nvSpPr>
          <p:cNvPr id="652364" name="Text Box 76"/>
          <p:cNvSpPr txBox="1">
            <a:spLocks noChangeArrowheads="1"/>
          </p:cNvSpPr>
          <p:nvPr/>
        </p:nvSpPr>
        <p:spPr bwMode="auto">
          <a:xfrm>
            <a:off x="4652964" y="2670175"/>
            <a:ext cx="841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 dirty="0">
                <a:solidFill>
                  <a:srgbClr val="000000"/>
                </a:solidFill>
              </a:rPr>
              <a:t>    </a:t>
            </a:r>
          </a:p>
          <a:p>
            <a:r>
              <a:rPr kumimoji="1" lang="en-US" altLang="en-US" sz="1600" dirty="0" smtClean="0">
                <a:latin typeface="Tahoma" panose="020B0604030504040204" pitchFamily="34" charset="0"/>
                <a:sym typeface="Symbol" panose="05050102010706020507" pitchFamily="18" charset="2"/>
              </a:rPr>
              <a:t>   4</a:t>
            </a:r>
            <a:r>
              <a:rPr kumimoji="1" lang="en-US" altLang="en-US" sz="1600" dirty="0">
                <a:latin typeface="Tahoma" panose="020B0604030504040204" pitchFamily="34" charset="0"/>
                <a:sym typeface="Symbol" panose="05050102010706020507" pitchFamily="18" charset="2"/>
              </a:rPr>
              <a:t>+</a:t>
            </a:r>
            <a:endParaRPr lang="en-US" altLang="en-US" sz="1100" dirty="0">
              <a:solidFill>
                <a:srgbClr val="000000"/>
              </a:solidFill>
            </a:endParaRPr>
          </a:p>
        </p:txBody>
      </p:sp>
      <p:sp>
        <p:nvSpPr>
          <p:cNvPr id="652365" name="Freeform 77"/>
          <p:cNvSpPr>
            <a:spLocks/>
          </p:cNvSpPr>
          <p:nvPr/>
        </p:nvSpPr>
        <p:spPr bwMode="auto">
          <a:xfrm rot="300000">
            <a:off x="4705350" y="2152651"/>
            <a:ext cx="641350" cy="542925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66" name="Freeform 78"/>
          <p:cNvSpPr>
            <a:spLocks/>
          </p:cNvSpPr>
          <p:nvPr/>
        </p:nvSpPr>
        <p:spPr bwMode="auto">
          <a:xfrm rot="21300000">
            <a:off x="5159375" y="2619375"/>
            <a:ext cx="57150" cy="69850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67" name="Freeform 79"/>
          <p:cNvSpPr>
            <a:spLocks/>
          </p:cNvSpPr>
          <p:nvPr/>
        </p:nvSpPr>
        <p:spPr bwMode="auto">
          <a:xfrm rot="21300000">
            <a:off x="5149851" y="2617789"/>
            <a:ext cx="4763" cy="79375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69" name="Text Box 81"/>
          <p:cNvSpPr txBox="1">
            <a:spLocks noChangeArrowheads="1"/>
          </p:cNvSpPr>
          <p:nvPr/>
        </p:nvSpPr>
        <p:spPr bwMode="auto">
          <a:xfrm flipH="1">
            <a:off x="3581401" y="2628900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b</a:t>
            </a:r>
            <a:endParaRPr lang="en-US" altLang="en-US"/>
          </a:p>
        </p:txBody>
      </p:sp>
      <p:sp>
        <p:nvSpPr>
          <p:cNvPr id="652370" name="Freeform 82"/>
          <p:cNvSpPr>
            <a:spLocks/>
          </p:cNvSpPr>
          <p:nvPr/>
        </p:nvSpPr>
        <p:spPr bwMode="auto">
          <a:xfrm rot="300000">
            <a:off x="4703763" y="5114926"/>
            <a:ext cx="641350" cy="542925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71" name="Freeform 83"/>
          <p:cNvSpPr>
            <a:spLocks/>
          </p:cNvSpPr>
          <p:nvPr/>
        </p:nvSpPr>
        <p:spPr bwMode="auto">
          <a:xfrm rot="21300000">
            <a:off x="5157788" y="5581650"/>
            <a:ext cx="57150" cy="69850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72" name="Freeform 84"/>
          <p:cNvSpPr>
            <a:spLocks/>
          </p:cNvSpPr>
          <p:nvPr/>
        </p:nvSpPr>
        <p:spPr bwMode="auto">
          <a:xfrm rot="21300000">
            <a:off x="5148263" y="5580064"/>
            <a:ext cx="4762" cy="79375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73" name="Oval 85"/>
          <p:cNvSpPr>
            <a:spLocks noChangeArrowheads="1"/>
          </p:cNvSpPr>
          <p:nvPr/>
        </p:nvSpPr>
        <p:spPr bwMode="auto">
          <a:xfrm>
            <a:off x="2128838" y="2701926"/>
            <a:ext cx="639762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100">
              <a:solidFill>
                <a:srgbClr val="000000"/>
              </a:solidFill>
            </a:endParaRPr>
          </a:p>
        </p:txBody>
      </p:sp>
      <p:sp>
        <p:nvSpPr>
          <p:cNvPr id="652374" name="Text Box 86"/>
          <p:cNvSpPr txBox="1">
            <a:spLocks noChangeArrowheads="1"/>
          </p:cNvSpPr>
          <p:nvPr/>
        </p:nvSpPr>
        <p:spPr bwMode="auto">
          <a:xfrm>
            <a:off x="2005014" y="26860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   </a:t>
            </a:r>
          </a:p>
          <a:p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652376" name="Text Box 88"/>
          <p:cNvSpPr txBox="1">
            <a:spLocks noChangeArrowheads="1"/>
          </p:cNvSpPr>
          <p:nvPr/>
        </p:nvSpPr>
        <p:spPr bwMode="auto">
          <a:xfrm>
            <a:off x="2232025" y="2743200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2</a:t>
            </a:r>
            <a:r>
              <a:rPr lang="en-US" altLang="en-US" sz="3000"/>
              <a:t>-</a:t>
            </a:r>
            <a:endParaRPr lang="en-US" altLang="en-US" sz="3200"/>
          </a:p>
        </p:txBody>
      </p:sp>
      <p:sp>
        <p:nvSpPr>
          <p:cNvPr id="652377" name="Freeform 89"/>
          <p:cNvSpPr>
            <a:spLocks/>
          </p:cNvSpPr>
          <p:nvPr/>
        </p:nvSpPr>
        <p:spPr bwMode="auto">
          <a:xfrm rot="300000">
            <a:off x="2039938" y="2171701"/>
            <a:ext cx="641350" cy="542925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78" name="Freeform 90"/>
          <p:cNvSpPr>
            <a:spLocks/>
          </p:cNvSpPr>
          <p:nvPr/>
        </p:nvSpPr>
        <p:spPr bwMode="auto">
          <a:xfrm rot="21300000">
            <a:off x="2493963" y="2638425"/>
            <a:ext cx="57150" cy="69850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79" name="Freeform 91"/>
          <p:cNvSpPr>
            <a:spLocks/>
          </p:cNvSpPr>
          <p:nvPr/>
        </p:nvSpPr>
        <p:spPr bwMode="auto">
          <a:xfrm rot="21300000">
            <a:off x="2484438" y="2636839"/>
            <a:ext cx="4762" cy="79375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80" name="Text Box 92"/>
          <p:cNvSpPr txBox="1">
            <a:spLocks noChangeArrowheads="1"/>
          </p:cNvSpPr>
          <p:nvPr/>
        </p:nvSpPr>
        <p:spPr bwMode="auto">
          <a:xfrm>
            <a:off x="2262189" y="2019300"/>
            <a:ext cx="6365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.b</a:t>
            </a:r>
            <a:endParaRPr lang="en-US" altLang="en-US" sz="4400"/>
          </a:p>
        </p:txBody>
      </p:sp>
      <p:sp>
        <p:nvSpPr>
          <p:cNvPr id="652381" name="Oval 93"/>
          <p:cNvSpPr>
            <a:spLocks noChangeArrowheads="1"/>
          </p:cNvSpPr>
          <p:nvPr/>
        </p:nvSpPr>
        <p:spPr bwMode="auto">
          <a:xfrm rot="5400000">
            <a:off x="4793458" y="5271295"/>
            <a:ext cx="598487" cy="6000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vert="eaVert"/>
          <a:lstStyle/>
          <a:p>
            <a:endParaRPr lang="en-US" altLang="en-US" sz="2100">
              <a:solidFill>
                <a:srgbClr val="000000"/>
              </a:solidFill>
            </a:endParaRPr>
          </a:p>
        </p:txBody>
      </p:sp>
      <p:grpSp>
        <p:nvGrpSpPr>
          <p:cNvPr id="652382" name="Group 94"/>
          <p:cNvGrpSpPr>
            <a:grpSpLocks/>
          </p:cNvGrpSpPr>
          <p:nvPr/>
        </p:nvGrpSpPr>
        <p:grpSpPr bwMode="auto">
          <a:xfrm>
            <a:off x="5380038" y="5210175"/>
            <a:ext cx="544512" cy="641350"/>
            <a:chOff x="4983" y="3138"/>
            <a:chExt cx="343" cy="404"/>
          </a:xfrm>
        </p:grpSpPr>
        <p:sp>
          <p:nvSpPr>
            <p:cNvPr id="652383" name="Freeform 95"/>
            <p:cNvSpPr>
              <a:spLocks/>
            </p:cNvSpPr>
            <p:nvPr/>
          </p:nvSpPr>
          <p:spPr bwMode="auto">
            <a:xfrm rot="27300000">
              <a:off x="4953" y="3169"/>
              <a:ext cx="404" cy="342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84" name="Freeform 96"/>
            <p:cNvSpPr>
              <a:spLocks/>
            </p:cNvSpPr>
            <p:nvPr/>
          </p:nvSpPr>
          <p:spPr bwMode="auto">
            <a:xfrm rot="26700000">
              <a:off x="4992" y="3420"/>
              <a:ext cx="36" cy="44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85" name="Freeform 97"/>
            <p:cNvSpPr>
              <a:spLocks/>
            </p:cNvSpPr>
            <p:nvPr/>
          </p:nvSpPr>
          <p:spPr bwMode="auto">
            <a:xfrm rot="26700000">
              <a:off x="5006" y="3395"/>
              <a:ext cx="3" cy="50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2386" name="Freeform 98"/>
          <p:cNvSpPr>
            <a:spLocks/>
          </p:cNvSpPr>
          <p:nvPr/>
        </p:nvSpPr>
        <p:spPr bwMode="auto">
          <a:xfrm rot="5400000" flipH="1" flipV="1">
            <a:off x="3718720" y="4009232"/>
            <a:ext cx="2011362" cy="511175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87" name="Freeform 99"/>
          <p:cNvSpPr>
            <a:spLocks/>
          </p:cNvSpPr>
          <p:nvPr/>
        </p:nvSpPr>
        <p:spPr bwMode="auto">
          <a:xfrm rot="5400000">
            <a:off x="4398170" y="4021932"/>
            <a:ext cx="2011362" cy="511175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88" name="Text Box 100"/>
          <p:cNvSpPr txBox="1">
            <a:spLocks noChangeArrowheads="1"/>
          </p:cNvSpPr>
          <p:nvPr/>
        </p:nvSpPr>
        <p:spPr bwMode="auto">
          <a:xfrm>
            <a:off x="4586289" y="3979864"/>
            <a:ext cx="6365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652389" name="Text Box 101"/>
          <p:cNvSpPr txBox="1">
            <a:spLocks noChangeArrowheads="1"/>
          </p:cNvSpPr>
          <p:nvPr/>
        </p:nvSpPr>
        <p:spPr bwMode="auto">
          <a:xfrm>
            <a:off x="9315451" y="2095500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a</a:t>
            </a:r>
            <a:endParaRPr lang="en-US" altLang="en-US"/>
          </a:p>
        </p:txBody>
      </p:sp>
      <p:sp>
        <p:nvSpPr>
          <p:cNvPr id="652390" name="Text Box 102"/>
          <p:cNvSpPr txBox="1">
            <a:spLocks noChangeArrowheads="1"/>
          </p:cNvSpPr>
          <p:nvPr/>
        </p:nvSpPr>
        <p:spPr bwMode="auto">
          <a:xfrm flipH="1">
            <a:off x="5143501" y="2247900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b</a:t>
            </a:r>
            <a:endParaRPr lang="en-US" altLang="en-US"/>
          </a:p>
        </p:txBody>
      </p:sp>
      <p:sp>
        <p:nvSpPr>
          <p:cNvPr id="652391" name="Text Box 103"/>
          <p:cNvSpPr txBox="1">
            <a:spLocks noChangeArrowheads="1"/>
          </p:cNvSpPr>
          <p:nvPr/>
        </p:nvSpPr>
        <p:spPr bwMode="auto">
          <a:xfrm>
            <a:off x="4686301" y="5281614"/>
            <a:ext cx="841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 dirty="0">
                <a:solidFill>
                  <a:srgbClr val="000000"/>
                </a:solidFill>
              </a:rPr>
              <a:t>    </a:t>
            </a:r>
          </a:p>
          <a:p>
            <a:r>
              <a:rPr kumimoji="1" lang="en-US" altLang="en-US" sz="1600" dirty="0" smtClean="0">
                <a:latin typeface="Tahoma" panose="020B0604030504040204" pitchFamily="34" charset="0"/>
                <a:sym typeface="Symbol" panose="05050102010706020507" pitchFamily="18" charset="2"/>
              </a:rPr>
              <a:t>   5</a:t>
            </a:r>
            <a:endParaRPr lang="en-US" altLang="en-US" sz="1100" dirty="0">
              <a:solidFill>
                <a:srgbClr val="000000"/>
              </a:solidFill>
            </a:endParaRPr>
          </a:p>
        </p:txBody>
      </p:sp>
      <p:sp>
        <p:nvSpPr>
          <p:cNvPr id="652392" name="Text Box 104"/>
          <p:cNvSpPr txBox="1">
            <a:spLocks noChangeArrowheads="1"/>
          </p:cNvSpPr>
          <p:nvPr/>
        </p:nvSpPr>
        <p:spPr bwMode="auto">
          <a:xfrm>
            <a:off x="9105900" y="5353050"/>
            <a:ext cx="6365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6</a:t>
            </a:r>
            <a:endParaRPr lang="en-US" altLang="en-US" sz="4400"/>
          </a:p>
        </p:txBody>
      </p:sp>
      <p:sp>
        <p:nvSpPr>
          <p:cNvPr id="652393" name="Line 105"/>
          <p:cNvSpPr>
            <a:spLocks noChangeShapeType="1"/>
          </p:cNvSpPr>
          <p:nvPr/>
        </p:nvSpPr>
        <p:spPr bwMode="auto">
          <a:xfrm>
            <a:off x="6915150" y="29527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94" name="Line 106"/>
          <p:cNvSpPr>
            <a:spLocks noChangeShapeType="1"/>
          </p:cNvSpPr>
          <p:nvPr/>
        </p:nvSpPr>
        <p:spPr bwMode="auto">
          <a:xfrm>
            <a:off x="2724150" y="30099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A73C-AF2F-45A9-9D31-D2E5E3265B7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42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/>
              <a:t>Q1 </a:t>
            </a:r>
            <a:endParaRPr lang="en-US" altLang="en-US" sz="3600" b="1" dirty="0"/>
          </a:p>
        </p:txBody>
      </p:sp>
      <p:sp>
        <p:nvSpPr>
          <p:cNvPr id="442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178800" cy="3829050"/>
          </a:xfrm>
        </p:spPr>
        <p:txBody>
          <a:bodyPr/>
          <a:lstStyle/>
          <a:p>
            <a:r>
              <a:rPr lang="en-US" altLang="en-US"/>
              <a:t>Build an FA accepting the Language L of Strings, defined over </a:t>
            </a:r>
            <a:r>
              <a:rPr lang="el-GR" altLang="en-US"/>
              <a:t>Σ</a:t>
            </a:r>
            <a:r>
              <a:rPr lang="en-US" altLang="en-US"/>
              <a:t> = {a, b}, </a:t>
            </a:r>
            <a:r>
              <a:rPr lang="en-US" altLang="en-US" b="1"/>
              <a:t>beginning with and ending in same letters.</a:t>
            </a:r>
          </a:p>
          <a:p>
            <a:pPr>
              <a:buFont typeface="Monotype Sorts" pitchFamily="2" charset="2"/>
              <a:buNone/>
            </a:pPr>
            <a:r>
              <a:rPr lang="en-US" altLang="en-US" b="1"/>
              <a:t>	Solution:</a:t>
            </a:r>
            <a:r>
              <a:rPr lang="en-US" altLang="en-US"/>
              <a:t>The language L may be expressed by the following regular expression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		(a+b)+a(a + b)</a:t>
            </a:r>
            <a:r>
              <a:rPr lang="en-US" altLang="en-US" baseline="40000"/>
              <a:t>*</a:t>
            </a:r>
            <a:r>
              <a:rPr lang="en-US" altLang="en-US"/>
              <a:t>a + b(a + b)</a:t>
            </a:r>
            <a:r>
              <a:rPr lang="en-US" altLang="en-US" baseline="40000"/>
              <a:t>*</a:t>
            </a:r>
            <a:r>
              <a:rPr lang="en-US" altLang="en-US"/>
              <a:t>b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This language L may be accepted by the following FA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2788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BAF3-8549-4EF0-8098-9322A551E78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FA of Q1</a:t>
            </a:r>
            <a:endParaRPr lang="en-US" altLang="en-US" dirty="0"/>
          </a:p>
        </p:txBody>
      </p:sp>
      <p:sp>
        <p:nvSpPr>
          <p:cNvPr id="444427" name="Text Box 11"/>
          <p:cNvSpPr txBox="1">
            <a:spLocks noChangeArrowheads="1"/>
          </p:cNvSpPr>
          <p:nvPr/>
        </p:nvSpPr>
        <p:spPr bwMode="auto">
          <a:xfrm>
            <a:off x="9847264" y="23622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a</a:t>
            </a:r>
            <a:endParaRPr lang="en-US" altLang="en-US"/>
          </a:p>
        </p:txBody>
      </p:sp>
      <p:sp>
        <p:nvSpPr>
          <p:cNvPr id="444446" name="Text Box 30"/>
          <p:cNvSpPr txBox="1">
            <a:spLocks noChangeArrowheads="1"/>
          </p:cNvSpPr>
          <p:nvPr/>
        </p:nvSpPr>
        <p:spPr bwMode="auto">
          <a:xfrm>
            <a:off x="9845675" y="3873500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b</a:t>
            </a:r>
            <a:endParaRPr lang="en-US" altLang="en-US"/>
          </a:p>
        </p:txBody>
      </p:sp>
      <p:grpSp>
        <p:nvGrpSpPr>
          <p:cNvPr id="444508" name="Group 92"/>
          <p:cNvGrpSpPr>
            <a:grpSpLocks/>
          </p:cNvGrpSpPr>
          <p:nvPr/>
        </p:nvGrpSpPr>
        <p:grpSpPr bwMode="auto">
          <a:xfrm>
            <a:off x="2990850" y="2305051"/>
            <a:ext cx="7202488" cy="3063875"/>
            <a:chOff x="924" y="1452"/>
            <a:chExt cx="4537" cy="1930"/>
          </a:xfrm>
        </p:grpSpPr>
        <p:sp>
          <p:nvSpPr>
            <p:cNvPr id="444428" name="Text Box 12"/>
            <p:cNvSpPr txBox="1">
              <a:spLocks noChangeArrowheads="1"/>
            </p:cNvSpPr>
            <p:nvPr/>
          </p:nvSpPr>
          <p:spPr bwMode="auto">
            <a:xfrm>
              <a:off x="4269" y="2096"/>
              <a:ext cx="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b</a:t>
              </a:r>
              <a:endParaRPr lang="en-US" altLang="en-US"/>
            </a:p>
          </p:txBody>
        </p:sp>
        <p:grpSp>
          <p:nvGrpSpPr>
            <p:cNvPr id="444429" name="Group 13"/>
            <p:cNvGrpSpPr>
              <a:grpSpLocks/>
            </p:cNvGrpSpPr>
            <p:nvPr/>
          </p:nvGrpSpPr>
          <p:grpSpPr bwMode="auto">
            <a:xfrm>
              <a:off x="4931" y="1850"/>
              <a:ext cx="530" cy="387"/>
              <a:chOff x="726" y="2634"/>
              <a:chExt cx="566" cy="413"/>
            </a:xfrm>
          </p:grpSpPr>
          <p:sp>
            <p:nvSpPr>
              <p:cNvPr id="444430" name="Oval 14"/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altLang="en-US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431" name="Text Box 15"/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en-US" sz="1100">
                    <a:solidFill>
                      <a:srgbClr val="000000"/>
                    </a:solidFill>
                  </a:rPr>
                  <a:t>    </a:t>
                </a:r>
              </a:p>
              <a:p>
                <a:r>
                  <a:rPr kumimoji="1" lang="en-US" altLang="en-US" sz="1600">
                    <a:latin typeface="Tahoma" panose="020B0604030504040204" pitchFamily="34" charset="0"/>
                    <a:sym typeface="Symbol" panose="05050102010706020507" pitchFamily="18" charset="2"/>
                  </a:rPr>
                  <a:t>6+</a:t>
                </a:r>
                <a:endParaRPr lang="en-US" altLang="en-US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4432" name="Group 16"/>
            <p:cNvGrpSpPr>
              <a:grpSpLocks/>
            </p:cNvGrpSpPr>
            <p:nvPr/>
          </p:nvGrpSpPr>
          <p:grpSpPr bwMode="auto">
            <a:xfrm rot="21300000">
              <a:off x="4965" y="1524"/>
              <a:ext cx="404" cy="350"/>
              <a:chOff x="2880" y="3312"/>
              <a:chExt cx="408" cy="336"/>
            </a:xfrm>
          </p:grpSpPr>
          <p:sp>
            <p:nvSpPr>
              <p:cNvPr id="444433" name="Freeform 17"/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34" name="Freeform 18"/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35" name="Freeform 19"/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436" name="Freeform 20"/>
            <p:cNvSpPr>
              <a:spLocks/>
            </p:cNvSpPr>
            <p:nvPr/>
          </p:nvSpPr>
          <p:spPr bwMode="auto">
            <a:xfrm flipH="1" flipV="1">
              <a:off x="3735" y="2120"/>
              <a:ext cx="1267" cy="322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37" name="Text Box 21"/>
            <p:cNvSpPr txBox="1">
              <a:spLocks noChangeArrowheads="1"/>
            </p:cNvSpPr>
            <p:nvPr/>
          </p:nvSpPr>
          <p:spPr bwMode="auto">
            <a:xfrm flipH="1">
              <a:off x="4256" y="1560"/>
              <a:ext cx="2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a</a:t>
              </a:r>
              <a:endParaRPr lang="en-US" altLang="en-US"/>
            </a:p>
          </p:txBody>
        </p:sp>
        <p:sp>
          <p:nvSpPr>
            <p:cNvPr id="444447" name="Text Box 31"/>
            <p:cNvSpPr txBox="1">
              <a:spLocks noChangeArrowheads="1"/>
            </p:cNvSpPr>
            <p:nvPr/>
          </p:nvSpPr>
          <p:spPr bwMode="auto">
            <a:xfrm>
              <a:off x="4256" y="3036"/>
              <a:ext cx="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a</a:t>
              </a:r>
              <a:endParaRPr lang="en-US" altLang="en-US"/>
            </a:p>
          </p:txBody>
        </p:sp>
        <p:grpSp>
          <p:nvGrpSpPr>
            <p:cNvPr id="444448" name="Group 32"/>
            <p:cNvGrpSpPr>
              <a:grpSpLocks/>
            </p:cNvGrpSpPr>
            <p:nvPr/>
          </p:nvGrpSpPr>
          <p:grpSpPr bwMode="auto">
            <a:xfrm>
              <a:off x="4930" y="2802"/>
              <a:ext cx="530" cy="387"/>
              <a:chOff x="3491" y="3186"/>
              <a:chExt cx="530" cy="387"/>
            </a:xfrm>
          </p:grpSpPr>
          <p:sp>
            <p:nvSpPr>
              <p:cNvPr id="444449" name="Oval 33"/>
              <p:cNvSpPr>
                <a:spLocks noChangeArrowheads="1"/>
              </p:cNvSpPr>
              <p:nvPr/>
            </p:nvSpPr>
            <p:spPr bwMode="auto">
              <a:xfrm>
                <a:off x="3564" y="3195"/>
                <a:ext cx="377" cy="3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altLang="en-US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450" name="Text Box 34"/>
              <p:cNvSpPr txBox="1">
                <a:spLocks noChangeArrowheads="1"/>
              </p:cNvSpPr>
              <p:nvPr/>
            </p:nvSpPr>
            <p:spPr bwMode="auto">
              <a:xfrm>
                <a:off x="3491" y="3186"/>
                <a:ext cx="53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en-US" sz="1100">
                    <a:solidFill>
                      <a:srgbClr val="000000"/>
                    </a:solidFill>
                  </a:rPr>
                  <a:t>    </a:t>
                </a:r>
              </a:p>
              <a:p>
                <a:r>
                  <a:rPr kumimoji="1" lang="en-US" altLang="en-US" sz="1600">
                    <a:latin typeface="Tahoma" panose="020B0604030504040204" pitchFamily="34" charset="0"/>
                    <a:sym typeface="Symbol" panose="05050102010706020507" pitchFamily="18" charset="2"/>
                  </a:rPr>
                  <a:t>7+</a:t>
                </a:r>
                <a:endParaRPr lang="en-US" altLang="en-US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4451" name="Group 35"/>
            <p:cNvGrpSpPr>
              <a:grpSpLocks/>
            </p:cNvGrpSpPr>
            <p:nvPr/>
          </p:nvGrpSpPr>
          <p:grpSpPr bwMode="auto">
            <a:xfrm>
              <a:off x="4963" y="2476"/>
              <a:ext cx="404" cy="343"/>
              <a:chOff x="3524" y="2860"/>
              <a:chExt cx="404" cy="343"/>
            </a:xfrm>
          </p:grpSpPr>
          <p:sp>
            <p:nvSpPr>
              <p:cNvPr id="444452" name="Freeform 36"/>
              <p:cNvSpPr>
                <a:spLocks/>
              </p:cNvSpPr>
              <p:nvPr/>
            </p:nvSpPr>
            <p:spPr bwMode="auto">
              <a:xfrm rot="21900000">
                <a:off x="3524" y="2860"/>
                <a:ext cx="404" cy="342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53" name="Freeform 37"/>
              <p:cNvSpPr>
                <a:spLocks/>
              </p:cNvSpPr>
              <p:nvPr/>
            </p:nvSpPr>
            <p:spPr bwMode="auto">
              <a:xfrm rot="21300000">
                <a:off x="3810" y="3154"/>
                <a:ext cx="36" cy="44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54" name="Freeform 38"/>
              <p:cNvSpPr>
                <a:spLocks/>
              </p:cNvSpPr>
              <p:nvPr/>
            </p:nvSpPr>
            <p:spPr bwMode="auto">
              <a:xfrm rot="21300000">
                <a:off x="3804" y="3153"/>
                <a:ext cx="3" cy="50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455" name="Freeform 39"/>
            <p:cNvSpPr>
              <a:spLocks/>
            </p:cNvSpPr>
            <p:nvPr/>
          </p:nvSpPr>
          <p:spPr bwMode="auto">
            <a:xfrm flipH="1" flipV="1">
              <a:off x="3736" y="3060"/>
              <a:ext cx="1267" cy="322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56" name="Text Box 40"/>
            <p:cNvSpPr txBox="1">
              <a:spLocks noChangeArrowheads="1"/>
            </p:cNvSpPr>
            <p:nvPr/>
          </p:nvSpPr>
          <p:spPr bwMode="auto">
            <a:xfrm flipH="1">
              <a:off x="4255" y="2532"/>
              <a:ext cx="2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b</a:t>
              </a:r>
              <a:endParaRPr lang="en-US" altLang="en-US"/>
            </a:p>
          </p:txBody>
        </p:sp>
        <p:sp>
          <p:nvSpPr>
            <p:cNvPr id="444422" name="Text Box 6"/>
            <p:cNvSpPr txBox="1">
              <a:spLocks noChangeArrowheads="1"/>
            </p:cNvSpPr>
            <p:nvPr/>
          </p:nvSpPr>
          <p:spPr bwMode="auto">
            <a:xfrm>
              <a:off x="1469" y="2720"/>
              <a:ext cx="40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b</a:t>
              </a:r>
              <a:endParaRPr lang="en-US" altLang="en-US" sz="4400"/>
            </a:p>
          </p:txBody>
        </p:sp>
        <p:sp>
          <p:nvSpPr>
            <p:cNvPr id="444423" name="Text Box 7"/>
            <p:cNvSpPr txBox="1">
              <a:spLocks noChangeArrowheads="1"/>
            </p:cNvSpPr>
            <p:nvPr/>
          </p:nvSpPr>
          <p:spPr bwMode="auto">
            <a:xfrm>
              <a:off x="1493" y="2040"/>
              <a:ext cx="401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a</a:t>
              </a:r>
              <a:endParaRPr lang="en-US" altLang="en-US" sz="4400"/>
            </a:p>
          </p:txBody>
        </p:sp>
        <p:sp>
          <p:nvSpPr>
            <p:cNvPr id="444424" name="Freeform 8"/>
            <p:cNvSpPr>
              <a:spLocks/>
            </p:cNvSpPr>
            <p:nvPr/>
          </p:nvSpPr>
          <p:spPr bwMode="auto">
            <a:xfrm>
              <a:off x="1353" y="2096"/>
              <a:ext cx="656" cy="296"/>
            </a:xfrm>
            <a:custGeom>
              <a:avLst/>
              <a:gdLst>
                <a:gd name="T0" fmla="*/ 0 w 656"/>
                <a:gd name="T1" fmla="*/ 296 h 296"/>
                <a:gd name="T2" fmla="*/ 656 w 656"/>
                <a:gd name="T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6" h="296">
                  <a:moveTo>
                    <a:pt x="0" y="296"/>
                  </a:moveTo>
                  <a:lnTo>
                    <a:pt x="65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25" name="Freeform 9"/>
            <p:cNvSpPr>
              <a:spLocks/>
            </p:cNvSpPr>
            <p:nvPr/>
          </p:nvSpPr>
          <p:spPr bwMode="auto">
            <a:xfrm>
              <a:off x="1317" y="2624"/>
              <a:ext cx="688" cy="368"/>
            </a:xfrm>
            <a:custGeom>
              <a:avLst/>
              <a:gdLst>
                <a:gd name="T0" fmla="*/ 0 w 688"/>
                <a:gd name="T1" fmla="*/ 0 h 368"/>
                <a:gd name="T2" fmla="*/ 688 w 688"/>
                <a:gd name="T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8" h="368">
                  <a:moveTo>
                    <a:pt x="0" y="0"/>
                  </a:moveTo>
                  <a:lnTo>
                    <a:pt x="688" y="36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438" name="Group 22"/>
            <p:cNvGrpSpPr>
              <a:grpSpLocks/>
            </p:cNvGrpSpPr>
            <p:nvPr/>
          </p:nvGrpSpPr>
          <p:grpSpPr bwMode="auto">
            <a:xfrm>
              <a:off x="1933" y="1860"/>
              <a:ext cx="566" cy="413"/>
              <a:chOff x="726" y="2634"/>
              <a:chExt cx="566" cy="413"/>
            </a:xfrm>
          </p:grpSpPr>
          <p:sp>
            <p:nvSpPr>
              <p:cNvPr id="444439" name="Oval 23"/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altLang="en-US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440" name="Text Box 24"/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en-US" sz="1100">
                    <a:solidFill>
                      <a:srgbClr val="000000"/>
                    </a:solidFill>
                  </a:rPr>
                  <a:t>    </a:t>
                </a:r>
              </a:p>
              <a:p>
                <a:endParaRPr lang="en-US" altLang="en-US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4457" name="Group 41"/>
            <p:cNvGrpSpPr>
              <a:grpSpLocks/>
            </p:cNvGrpSpPr>
            <p:nvPr/>
          </p:nvGrpSpPr>
          <p:grpSpPr bwMode="auto">
            <a:xfrm>
              <a:off x="1932" y="2812"/>
              <a:ext cx="566" cy="413"/>
              <a:chOff x="1823" y="3196"/>
              <a:chExt cx="566" cy="413"/>
            </a:xfrm>
          </p:grpSpPr>
          <p:sp>
            <p:nvSpPr>
              <p:cNvPr id="444458" name="Oval 42"/>
              <p:cNvSpPr>
                <a:spLocks noChangeArrowheads="1"/>
              </p:cNvSpPr>
              <p:nvPr/>
            </p:nvSpPr>
            <p:spPr bwMode="auto">
              <a:xfrm>
                <a:off x="1901" y="3206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altLang="en-US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459" name="Text Box 43"/>
              <p:cNvSpPr txBox="1">
                <a:spLocks noChangeArrowheads="1"/>
              </p:cNvSpPr>
              <p:nvPr/>
            </p:nvSpPr>
            <p:spPr bwMode="auto">
              <a:xfrm>
                <a:off x="1823" y="3196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en-US" sz="1100">
                    <a:solidFill>
                      <a:srgbClr val="000000"/>
                    </a:solidFill>
                  </a:rPr>
                  <a:t>    </a:t>
                </a:r>
              </a:p>
              <a:p>
                <a:endParaRPr lang="en-US" altLang="en-US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4465" name="Group 49"/>
            <p:cNvGrpSpPr>
              <a:grpSpLocks/>
            </p:cNvGrpSpPr>
            <p:nvPr/>
          </p:nvGrpSpPr>
          <p:grpSpPr bwMode="auto">
            <a:xfrm>
              <a:off x="924" y="2296"/>
              <a:ext cx="530" cy="387"/>
              <a:chOff x="816" y="2680"/>
              <a:chExt cx="530" cy="387"/>
            </a:xfrm>
          </p:grpSpPr>
          <p:sp>
            <p:nvSpPr>
              <p:cNvPr id="444466" name="Oval 50"/>
              <p:cNvSpPr>
                <a:spLocks noChangeArrowheads="1"/>
              </p:cNvSpPr>
              <p:nvPr/>
            </p:nvSpPr>
            <p:spPr bwMode="auto">
              <a:xfrm>
                <a:off x="889" y="2689"/>
                <a:ext cx="377" cy="3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altLang="en-US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467" name="Text Box 51"/>
              <p:cNvSpPr txBox="1">
                <a:spLocks noChangeArrowheads="1"/>
              </p:cNvSpPr>
              <p:nvPr/>
            </p:nvSpPr>
            <p:spPr bwMode="auto">
              <a:xfrm>
                <a:off x="816" y="2680"/>
                <a:ext cx="53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en-US" sz="1100">
                    <a:solidFill>
                      <a:srgbClr val="000000"/>
                    </a:solidFill>
                  </a:rPr>
                  <a:t>    </a:t>
                </a:r>
              </a:p>
              <a:p>
                <a:r>
                  <a:rPr kumimoji="1" lang="en-US" altLang="en-US" sz="1600">
                    <a:latin typeface="Tahoma" panose="020B0604030504040204" pitchFamily="34" charset="0"/>
                    <a:sym typeface="Symbol" panose="05050102010706020507" pitchFamily="18" charset="2"/>
                  </a:rPr>
                  <a:t>1–</a:t>
                </a:r>
                <a:endParaRPr lang="en-US" altLang="en-US" sz="11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44468" name="Freeform 52"/>
            <p:cNvSpPr>
              <a:spLocks/>
            </p:cNvSpPr>
            <p:nvPr/>
          </p:nvSpPr>
          <p:spPr bwMode="auto">
            <a:xfrm>
              <a:off x="3743" y="1692"/>
              <a:ext cx="1267" cy="322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69" name="Freeform 53"/>
            <p:cNvSpPr>
              <a:spLocks/>
            </p:cNvSpPr>
            <p:nvPr/>
          </p:nvSpPr>
          <p:spPr bwMode="auto">
            <a:xfrm>
              <a:off x="3731" y="2664"/>
              <a:ext cx="1267" cy="322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471" name="Group 55"/>
            <p:cNvGrpSpPr>
              <a:grpSpLocks/>
            </p:cNvGrpSpPr>
            <p:nvPr/>
          </p:nvGrpSpPr>
          <p:grpSpPr bwMode="auto">
            <a:xfrm>
              <a:off x="3265" y="1860"/>
              <a:ext cx="566" cy="413"/>
              <a:chOff x="726" y="2634"/>
              <a:chExt cx="566" cy="413"/>
            </a:xfrm>
          </p:grpSpPr>
          <p:sp>
            <p:nvSpPr>
              <p:cNvPr id="444472" name="Oval 56"/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altLang="en-US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473" name="Text Box 57"/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en-US" sz="1100">
                    <a:solidFill>
                      <a:srgbClr val="000000"/>
                    </a:solidFill>
                  </a:rPr>
                  <a:t>    </a:t>
                </a:r>
              </a:p>
              <a:p>
                <a:r>
                  <a:rPr lang="en-US" altLang="en-US" sz="1500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grpSp>
          <p:nvGrpSpPr>
            <p:cNvPr id="444474" name="Group 58"/>
            <p:cNvGrpSpPr>
              <a:grpSpLocks/>
            </p:cNvGrpSpPr>
            <p:nvPr/>
          </p:nvGrpSpPr>
          <p:grpSpPr bwMode="auto">
            <a:xfrm rot="21300000">
              <a:off x="3277" y="1536"/>
              <a:ext cx="404" cy="350"/>
              <a:chOff x="2880" y="3312"/>
              <a:chExt cx="408" cy="336"/>
            </a:xfrm>
          </p:grpSpPr>
          <p:sp>
            <p:nvSpPr>
              <p:cNvPr id="444475" name="Freeform 59"/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76" name="Freeform 60"/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77" name="Freeform 61"/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478" name="Text Box 62"/>
            <p:cNvSpPr txBox="1">
              <a:spLocks noChangeArrowheads="1"/>
            </p:cNvSpPr>
            <p:nvPr/>
          </p:nvSpPr>
          <p:spPr bwMode="auto">
            <a:xfrm>
              <a:off x="3268" y="1488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b</a:t>
              </a:r>
              <a:endParaRPr lang="en-US" altLang="en-US"/>
            </a:p>
          </p:txBody>
        </p:sp>
        <p:grpSp>
          <p:nvGrpSpPr>
            <p:cNvPr id="444479" name="Group 63"/>
            <p:cNvGrpSpPr>
              <a:grpSpLocks/>
            </p:cNvGrpSpPr>
            <p:nvPr/>
          </p:nvGrpSpPr>
          <p:grpSpPr bwMode="auto">
            <a:xfrm>
              <a:off x="3264" y="2812"/>
              <a:ext cx="566" cy="413"/>
              <a:chOff x="1823" y="3196"/>
              <a:chExt cx="566" cy="413"/>
            </a:xfrm>
          </p:grpSpPr>
          <p:sp>
            <p:nvSpPr>
              <p:cNvPr id="444480" name="Oval 64"/>
              <p:cNvSpPr>
                <a:spLocks noChangeArrowheads="1"/>
              </p:cNvSpPr>
              <p:nvPr/>
            </p:nvSpPr>
            <p:spPr bwMode="auto">
              <a:xfrm>
                <a:off x="1901" y="3206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altLang="en-US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481" name="Text Box 65"/>
              <p:cNvSpPr txBox="1">
                <a:spLocks noChangeArrowheads="1"/>
              </p:cNvSpPr>
              <p:nvPr/>
            </p:nvSpPr>
            <p:spPr bwMode="auto">
              <a:xfrm>
                <a:off x="1823" y="3196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en-US" sz="1100">
                    <a:solidFill>
                      <a:srgbClr val="000000"/>
                    </a:solidFill>
                  </a:rPr>
                  <a:t>    </a:t>
                </a:r>
              </a:p>
              <a:p>
                <a:r>
                  <a:rPr lang="en-US" altLang="en-US" sz="1500">
                    <a:solidFill>
                      <a:srgbClr val="000000"/>
                    </a:solidFill>
                  </a:rPr>
                  <a:t>5</a:t>
                </a:r>
              </a:p>
            </p:txBody>
          </p:sp>
        </p:grpSp>
        <p:grpSp>
          <p:nvGrpSpPr>
            <p:cNvPr id="444482" name="Group 66"/>
            <p:cNvGrpSpPr>
              <a:grpSpLocks/>
            </p:cNvGrpSpPr>
            <p:nvPr/>
          </p:nvGrpSpPr>
          <p:grpSpPr bwMode="auto">
            <a:xfrm>
              <a:off x="3275" y="2488"/>
              <a:ext cx="404" cy="343"/>
              <a:chOff x="1834" y="2872"/>
              <a:chExt cx="404" cy="343"/>
            </a:xfrm>
          </p:grpSpPr>
          <p:sp>
            <p:nvSpPr>
              <p:cNvPr id="444483" name="Freeform 67"/>
              <p:cNvSpPr>
                <a:spLocks/>
              </p:cNvSpPr>
              <p:nvPr/>
            </p:nvSpPr>
            <p:spPr bwMode="auto">
              <a:xfrm rot="21900000">
                <a:off x="1834" y="2872"/>
                <a:ext cx="404" cy="342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84" name="Freeform 68"/>
              <p:cNvSpPr>
                <a:spLocks/>
              </p:cNvSpPr>
              <p:nvPr/>
            </p:nvSpPr>
            <p:spPr bwMode="auto">
              <a:xfrm rot="21300000">
                <a:off x="2120" y="3166"/>
                <a:ext cx="36" cy="44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85" name="Freeform 69"/>
              <p:cNvSpPr>
                <a:spLocks/>
              </p:cNvSpPr>
              <p:nvPr/>
            </p:nvSpPr>
            <p:spPr bwMode="auto">
              <a:xfrm rot="21300000">
                <a:off x="2114" y="3165"/>
                <a:ext cx="3" cy="50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486" name="Text Box 70"/>
            <p:cNvSpPr txBox="1">
              <a:spLocks noChangeArrowheads="1"/>
            </p:cNvSpPr>
            <p:nvPr/>
          </p:nvSpPr>
          <p:spPr bwMode="auto">
            <a:xfrm>
              <a:off x="3267" y="2440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a</a:t>
              </a:r>
              <a:endParaRPr lang="en-US" altLang="en-US"/>
            </a:p>
          </p:txBody>
        </p:sp>
        <p:sp>
          <p:nvSpPr>
            <p:cNvPr id="444488" name="Line 72"/>
            <p:cNvSpPr>
              <a:spLocks noChangeShapeType="1"/>
            </p:cNvSpPr>
            <p:nvPr/>
          </p:nvSpPr>
          <p:spPr bwMode="auto">
            <a:xfrm>
              <a:off x="2424" y="30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89" name="Line 73"/>
            <p:cNvSpPr>
              <a:spLocks noChangeShapeType="1"/>
            </p:cNvSpPr>
            <p:nvPr/>
          </p:nvSpPr>
          <p:spPr bwMode="auto">
            <a:xfrm>
              <a:off x="2424" y="206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91" name="Text Box 75"/>
            <p:cNvSpPr txBox="1">
              <a:spLocks noChangeArrowheads="1"/>
            </p:cNvSpPr>
            <p:nvPr/>
          </p:nvSpPr>
          <p:spPr bwMode="auto">
            <a:xfrm>
              <a:off x="2772" y="1836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b</a:t>
              </a:r>
              <a:endParaRPr lang="en-US" altLang="en-US"/>
            </a:p>
          </p:txBody>
        </p:sp>
        <p:sp>
          <p:nvSpPr>
            <p:cNvPr id="444492" name="Text Box 76"/>
            <p:cNvSpPr txBox="1">
              <a:spLocks noChangeArrowheads="1"/>
            </p:cNvSpPr>
            <p:nvPr/>
          </p:nvSpPr>
          <p:spPr bwMode="auto">
            <a:xfrm>
              <a:off x="2772" y="2796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a</a:t>
              </a:r>
              <a:endParaRPr lang="en-US" altLang="en-US"/>
            </a:p>
          </p:txBody>
        </p:sp>
        <p:sp>
          <p:nvSpPr>
            <p:cNvPr id="444496" name="Text Box 80"/>
            <p:cNvSpPr txBox="1">
              <a:spLocks noChangeArrowheads="1"/>
            </p:cNvSpPr>
            <p:nvPr/>
          </p:nvSpPr>
          <p:spPr bwMode="auto">
            <a:xfrm>
              <a:off x="2112" y="1944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2+</a:t>
              </a:r>
              <a:endParaRPr lang="en-US" altLang="en-US"/>
            </a:p>
          </p:txBody>
        </p:sp>
        <p:sp>
          <p:nvSpPr>
            <p:cNvPr id="444497" name="Text Box 81"/>
            <p:cNvSpPr txBox="1">
              <a:spLocks noChangeArrowheads="1"/>
            </p:cNvSpPr>
            <p:nvPr/>
          </p:nvSpPr>
          <p:spPr bwMode="auto">
            <a:xfrm>
              <a:off x="2112" y="2892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3+</a:t>
              </a:r>
              <a:endParaRPr lang="en-US" altLang="en-US"/>
            </a:p>
          </p:txBody>
        </p:sp>
        <p:grpSp>
          <p:nvGrpSpPr>
            <p:cNvPr id="444498" name="Group 82"/>
            <p:cNvGrpSpPr>
              <a:grpSpLocks/>
            </p:cNvGrpSpPr>
            <p:nvPr/>
          </p:nvGrpSpPr>
          <p:grpSpPr bwMode="auto">
            <a:xfrm rot="21300000">
              <a:off x="1956" y="1536"/>
              <a:ext cx="404" cy="350"/>
              <a:chOff x="2880" y="3312"/>
              <a:chExt cx="408" cy="336"/>
            </a:xfrm>
          </p:grpSpPr>
          <p:sp>
            <p:nvSpPr>
              <p:cNvPr id="444499" name="Freeform 83"/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00" name="Freeform 84"/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01" name="Freeform 85"/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4502" name="Group 86"/>
            <p:cNvGrpSpPr>
              <a:grpSpLocks/>
            </p:cNvGrpSpPr>
            <p:nvPr/>
          </p:nvGrpSpPr>
          <p:grpSpPr bwMode="auto">
            <a:xfrm rot="21300000">
              <a:off x="1980" y="2482"/>
              <a:ext cx="404" cy="350"/>
              <a:chOff x="2880" y="3312"/>
              <a:chExt cx="408" cy="336"/>
            </a:xfrm>
          </p:grpSpPr>
          <p:sp>
            <p:nvSpPr>
              <p:cNvPr id="444503" name="Freeform 87"/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04" name="Freeform 88"/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05" name="Freeform 89"/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506" name="Text Box 90"/>
            <p:cNvSpPr txBox="1">
              <a:spLocks noChangeArrowheads="1"/>
            </p:cNvSpPr>
            <p:nvPr/>
          </p:nvSpPr>
          <p:spPr bwMode="auto">
            <a:xfrm>
              <a:off x="2095" y="1452"/>
              <a:ext cx="401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a</a:t>
              </a:r>
              <a:endParaRPr lang="en-US" altLang="en-US" sz="4400"/>
            </a:p>
          </p:txBody>
        </p:sp>
        <p:sp>
          <p:nvSpPr>
            <p:cNvPr id="444507" name="Text Box 91"/>
            <p:cNvSpPr txBox="1">
              <a:spLocks noChangeArrowheads="1"/>
            </p:cNvSpPr>
            <p:nvPr/>
          </p:nvSpPr>
          <p:spPr bwMode="auto">
            <a:xfrm>
              <a:off x="2107" y="2388"/>
              <a:ext cx="40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b</a:t>
              </a:r>
              <a:endParaRPr lang="en-US" altLang="en-US" sz="4400"/>
            </a:p>
          </p:txBody>
        </p:sp>
      </p:grpSp>
    </p:spTree>
    <p:extLst>
      <p:ext uri="{BB962C8B-B14F-4D97-AF65-F5344CB8AC3E}">
        <p14:creationId xmlns:p14="http://schemas.microsoft.com/office/powerpoint/2010/main" val="8923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F3FF-158A-4849-BA03-C297B2C9D1D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solidFill>
                  <a:srgbClr val="FF0000"/>
                </a:solidFill>
              </a:rPr>
              <a:t>Q2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8178800" cy="4171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 dirty="0">
                <a:solidFill>
                  <a:srgbClr val="FF0000"/>
                </a:solidFill>
                <a:sym typeface="Math1" pitchFamily="2" charset="2"/>
              </a:rPr>
              <a:t>  </a:t>
            </a:r>
            <a:r>
              <a:rPr lang="en-US" altLang="en-US" dirty="0">
                <a:solidFill>
                  <a:srgbClr val="FF0000"/>
                </a:solidFill>
                <a:sym typeface="Math1" pitchFamily="2" charset="2"/>
              </a:rPr>
              <a:t>Using the technique discussed by Martin,</a:t>
            </a:r>
            <a:r>
              <a:rPr lang="en-US" altLang="en-US" dirty="0">
                <a:solidFill>
                  <a:srgbClr val="FF0000"/>
                </a:solidFill>
              </a:rPr>
              <a:t> build an FA accepting the following language </a:t>
            </a:r>
          </a:p>
          <a:p>
            <a:pPr>
              <a:buNone/>
            </a:pPr>
            <a:r>
              <a:rPr lang="en-US" altLang="en-US" dirty="0">
                <a:solidFill>
                  <a:srgbClr val="FF0000"/>
                </a:solidFill>
              </a:rPr>
              <a:t>	L = {w </a:t>
            </a:r>
            <a:r>
              <a:rPr lang="en-US" altLang="en-US" dirty="0" smtClean="0">
                <a:solidFill>
                  <a:srgbClr val="FF0000"/>
                </a:solidFill>
                <a:cs typeface="Tahoma" panose="020B0604030504040204" pitchFamily="34" charset="0"/>
                <a:sym typeface="Math1" pitchFamily="2" charset="2"/>
              </a:rPr>
              <a:t>belongs to </a:t>
            </a:r>
            <a:r>
              <a:rPr lang="en-US" altLang="en-US" dirty="0">
                <a:solidFill>
                  <a:srgbClr val="FF0000"/>
                </a:solidFill>
                <a:sym typeface="Math1" pitchFamily="2" charset="2"/>
              </a:rPr>
              <a:t>{</a:t>
            </a:r>
            <a:r>
              <a:rPr lang="en-US" altLang="en-US" dirty="0" err="1">
                <a:solidFill>
                  <a:srgbClr val="FF0000"/>
                </a:solidFill>
                <a:sym typeface="Math1" pitchFamily="2" charset="2"/>
              </a:rPr>
              <a:t>a,b</a:t>
            </a:r>
            <a:r>
              <a:rPr lang="en-US" altLang="en-US" dirty="0">
                <a:solidFill>
                  <a:srgbClr val="FF0000"/>
                </a:solidFill>
                <a:sym typeface="Math1" pitchFamily="2" charset="2"/>
              </a:rPr>
              <a:t>}</a:t>
            </a:r>
            <a:r>
              <a:rPr lang="en-US" altLang="en-US" baseline="40000" dirty="0">
                <a:solidFill>
                  <a:srgbClr val="FF0000"/>
                </a:solidFill>
                <a:sym typeface="Math1" pitchFamily="2" charset="2"/>
              </a:rPr>
              <a:t>*</a:t>
            </a:r>
            <a:r>
              <a:rPr lang="en-US" altLang="en-US" dirty="0">
                <a:solidFill>
                  <a:srgbClr val="FF0000"/>
                </a:solidFill>
                <a:sym typeface="Math1" pitchFamily="2" charset="2"/>
              </a:rPr>
              <a:t>: length(w) </a:t>
            </a:r>
            <a:r>
              <a:rPr lang="en-US" dirty="0" smtClean="0">
                <a:solidFill>
                  <a:srgbClr val="FF0000"/>
                </a:solidFill>
              </a:rPr>
              <a:t>&gt;=</a:t>
            </a:r>
            <a:r>
              <a:rPr lang="en-US" altLang="en-US" dirty="0" smtClean="0">
                <a:solidFill>
                  <a:srgbClr val="FF0000"/>
                </a:solidFill>
                <a:sym typeface="Math1" pitchFamily="2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Math1" pitchFamily="2" charset="2"/>
              </a:rPr>
              <a:t>2 and second letter of w, from right is a}.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 b="1" dirty="0" err="1"/>
              <a:t>Solution:</a:t>
            </a:r>
            <a:r>
              <a:rPr lang="en-US" altLang="en-US" sz="3200" dirty="0" err="1"/>
              <a:t>The</a:t>
            </a:r>
            <a:r>
              <a:rPr lang="en-US" altLang="en-US" sz="3200" dirty="0"/>
              <a:t> language L may be expressed by the regular expression   			      	 (</a:t>
            </a:r>
            <a:r>
              <a:rPr lang="en-US" altLang="en-US" sz="3200" dirty="0" err="1"/>
              <a:t>a+b</a:t>
            </a:r>
            <a:r>
              <a:rPr lang="en-US" altLang="en-US" sz="3200" dirty="0"/>
              <a:t>)</a:t>
            </a:r>
            <a:r>
              <a:rPr lang="en-US" altLang="en-US" sz="3200" baseline="40000" dirty="0"/>
              <a:t>*</a:t>
            </a:r>
            <a:r>
              <a:rPr lang="en-US" altLang="en-US" sz="3200" dirty="0"/>
              <a:t>(</a:t>
            </a:r>
            <a:r>
              <a:rPr lang="en-US" altLang="en-US" sz="3200" dirty="0" err="1"/>
              <a:t>aa+ab</a:t>
            </a:r>
            <a:r>
              <a:rPr lang="en-US" altLang="en-US" sz="3200" dirty="0"/>
              <a:t>)</a:t>
            </a:r>
            <a:r>
              <a:rPr lang="en-US" altLang="en-US" sz="3200" baseline="40000" dirty="0"/>
              <a:t>			</a:t>
            </a:r>
            <a:r>
              <a:rPr lang="en-US" altLang="en-US" sz="3200" dirty="0"/>
              <a:t>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 dirty="0"/>
              <a:t>	This language may be accepted by the following FA</a:t>
            </a:r>
            <a:r>
              <a:rPr lang="en-US" altLang="en-US" sz="3200" baseline="40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824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A71D-B924-46AD-B914-DDD10F20CE7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FA of Q2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09900" y="704851"/>
            <a:ext cx="7124701" cy="6153150"/>
            <a:chOff x="3009900" y="704851"/>
            <a:chExt cx="7124701" cy="6153150"/>
          </a:xfrm>
        </p:grpSpPr>
        <p:sp>
          <p:nvSpPr>
            <p:cNvPr id="585731" name="Text Box 3"/>
            <p:cNvSpPr txBox="1">
              <a:spLocks noChangeArrowheads="1"/>
            </p:cNvSpPr>
            <p:nvPr/>
          </p:nvSpPr>
          <p:spPr bwMode="auto">
            <a:xfrm>
              <a:off x="8382001" y="704851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a</a:t>
              </a:r>
              <a:endParaRPr lang="en-US" altLang="en-US" sz="4400"/>
            </a:p>
          </p:txBody>
        </p:sp>
        <p:sp>
          <p:nvSpPr>
            <p:cNvPr id="585732" name="Text Box 4"/>
            <p:cNvSpPr txBox="1">
              <a:spLocks noChangeArrowheads="1"/>
            </p:cNvSpPr>
            <p:nvPr/>
          </p:nvSpPr>
          <p:spPr bwMode="auto">
            <a:xfrm>
              <a:off x="9236076" y="2990851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a</a:t>
              </a:r>
              <a:endParaRPr lang="en-US" altLang="en-US" sz="4400"/>
            </a:p>
          </p:txBody>
        </p:sp>
        <p:sp>
          <p:nvSpPr>
            <p:cNvPr id="585734" name="Oval 6"/>
            <p:cNvSpPr>
              <a:spLocks noChangeArrowheads="1"/>
            </p:cNvSpPr>
            <p:nvPr/>
          </p:nvSpPr>
          <p:spPr bwMode="auto">
            <a:xfrm>
              <a:off x="3473451" y="3792539"/>
              <a:ext cx="593725" cy="5937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35" name="Text Box 7"/>
            <p:cNvSpPr txBox="1">
              <a:spLocks noChangeArrowheads="1"/>
            </p:cNvSpPr>
            <p:nvPr/>
          </p:nvSpPr>
          <p:spPr bwMode="auto">
            <a:xfrm>
              <a:off x="3416301" y="3668714"/>
              <a:ext cx="898525" cy="623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1100">
                  <a:solidFill>
                    <a:srgbClr val="000000"/>
                  </a:solidFill>
                </a:rPr>
                <a:t> </a:t>
              </a:r>
            </a:p>
            <a:p>
              <a:pPr algn="l"/>
              <a:r>
                <a:rPr lang="en-US" altLang="en-US" sz="1100">
                  <a:solidFill>
                    <a:srgbClr val="000000"/>
                  </a:solidFill>
                </a:rPr>
                <a:t>      </a:t>
              </a:r>
              <a:endParaRPr lang="en-US" altLang="en-US" sz="4400"/>
            </a:p>
          </p:txBody>
        </p:sp>
        <p:sp>
          <p:nvSpPr>
            <p:cNvPr id="585737" name="Oval 9"/>
            <p:cNvSpPr>
              <a:spLocks noChangeArrowheads="1"/>
            </p:cNvSpPr>
            <p:nvPr/>
          </p:nvSpPr>
          <p:spPr bwMode="auto">
            <a:xfrm>
              <a:off x="5156201" y="5216526"/>
              <a:ext cx="593725" cy="5937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38" name="Text Box 10"/>
            <p:cNvSpPr txBox="1">
              <a:spLocks noChangeArrowheads="1"/>
            </p:cNvSpPr>
            <p:nvPr/>
          </p:nvSpPr>
          <p:spPr bwMode="auto">
            <a:xfrm>
              <a:off x="5099051" y="5092700"/>
              <a:ext cx="898525" cy="62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1100">
                  <a:solidFill>
                    <a:srgbClr val="000000"/>
                  </a:solidFill>
                </a:rPr>
                <a:t> </a:t>
              </a:r>
            </a:p>
            <a:p>
              <a:pPr algn="l"/>
              <a:r>
                <a:rPr lang="en-US" altLang="en-US" sz="1100">
                  <a:solidFill>
                    <a:srgbClr val="000000"/>
                  </a:solidFill>
                </a:rPr>
                <a:t>      </a:t>
              </a:r>
              <a:endParaRPr lang="en-US" altLang="en-US" sz="4400"/>
            </a:p>
          </p:txBody>
        </p:sp>
        <p:sp>
          <p:nvSpPr>
            <p:cNvPr id="585740" name="Oval 12"/>
            <p:cNvSpPr>
              <a:spLocks noChangeArrowheads="1"/>
            </p:cNvSpPr>
            <p:nvPr/>
          </p:nvSpPr>
          <p:spPr bwMode="auto">
            <a:xfrm>
              <a:off x="5156201" y="2352676"/>
              <a:ext cx="593725" cy="5937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41" name="Text Box 13"/>
            <p:cNvSpPr txBox="1">
              <a:spLocks noChangeArrowheads="1"/>
            </p:cNvSpPr>
            <p:nvPr/>
          </p:nvSpPr>
          <p:spPr bwMode="auto">
            <a:xfrm>
              <a:off x="5099051" y="2228850"/>
              <a:ext cx="898525" cy="62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1100">
                  <a:solidFill>
                    <a:srgbClr val="000000"/>
                  </a:solidFill>
                </a:rPr>
                <a:t> </a:t>
              </a:r>
            </a:p>
            <a:p>
              <a:pPr algn="l"/>
              <a:r>
                <a:rPr lang="en-US" altLang="en-US" sz="1100">
                  <a:solidFill>
                    <a:srgbClr val="000000"/>
                  </a:solidFill>
                </a:rPr>
                <a:t>      </a:t>
              </a:r>
              <a:endParaRPr lang="en-US" altLang="en-US" sz="4400"/>
            </a:p>
          </p:txBody>
        </p:sp>
        <p:sp>
          <p:nvSpPr>
            <p:cNvPr id="585743" name="Oval 15"/>
            <p:cNvSpPr>
              <a:spLocks noChangeArrowheads="1"/>
            </p:cNvSpPr>
            <p:nvPr/>
          </p:nvSpPr>
          <p:spPr bwMode="auto">
            <a:xfrm>
              <a:off x="8169276" y="1425576"/>
              <a:ext cx="593725" cy="5937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44" name="Text Box 16"/>
            <p:cNvSpPr txBox="1">
              <a:spLocks noChangeArrowheads="1"/>
            </p:cNvSpPr>
            <p:nvPr/>
          </p:nvSpPr>
          <p:spPr bwMode="auto">
            <a:xfrm>
              <a:off x="8112126" y="1301750"/>
              <a:ext cx="898525" cy="62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altLang="en-US" sz="4400"/>
            </a:p>
          </p:txBody>
        </p:sp>
        <p:sp>
          <p:nvSpPr>
            <p:cNvPr id="585745" name="Freeform 17"/>
            <p:cNvSpPr>
              <a:spLocks/>
            </p:cNvSpPr>
            <p:nvPr/>
          </p:nvSpPr>
          <p:spPr bwMode="auto">
            <a:xfrm>
              <a:off x="5772150" y="1752600"/>
              <a:ext cx="2381250" cy="781050"/>
            </a:xfrm>
            <a:custGeom>
              <a:avLst/>
              <a:gdLst>
                <a:gd name="T0" fmla="*/ 0 w 1500"/>
                <a:gd name="T1" fmla="*/ 492 h 492"/>
                <a:gd name="T2" fmla="*/ 1500 w 1500"/>
                <a:gd name="T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00" h="492">
                  <a:moveTo>
                    <a:pt x="0" y="492"/>
                  </a:moveTo>
                  <a:lnTo>
                    <a:pt x="150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46" name="Freeform 18"/>
            <p:cNvSpPr>
              <a:spLocks/>
            </p:cNvSpPr>
            <p:nvPr/>
          </p:nvSpPr>
          <p:spPr bwMode="auto">
            <a:xfrm>
              <a:off x="5762625" y="2752725"/>
              <a:ext cx="2400300" cy="781050"/>
            </a:xfrm>
            <a:custGeom>
              <a:avLst/>
              <a:gdLst>
                <a:gd name="T0" fmla="*/ 0 w 1512"/>
                <a:gd name="T1" fmla="*/ 0 h 492"/>
                <a:gd name="T2" fmla="*/ 1512 w 1512"/>
                <a:gd name="T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12" h="492">
                  <a:moveTo>
                    <a:pt x="0" y="0"/>
                  </a:moveTo>
                  <a:lnTo>
                    <a:pt x="1512" y="49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48" name="Oval 20"/>
            <p:cNvSpPr>
              <a:spLocks noChangeArrowheads="1"/>
            </p:cNvSpPr>
            <p:nvPr/>
          </p:nvSpPr>
          <p:spPr bwMode="auto">
            <a:xfrm>
              <a:off x="8169276" y="4321176"/>
              <a:ext cx="593725" cy="5937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49" name="Text Box 21"/>
            <p:cNvSpPr txBox="1">
              <a:spLocks noChangeArrowheads="1"/>
            </p:cNvSpPr>
            <p:nvPr/>
          </p:nvSpPr>
          <p:spPr bwMode="auto">
            <a:xfrm>
              <a:off x="8112126" y="4197350"/>
              <a:ext cx="898525" cy="62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altLang="en-US" sz="4400"/>
            </a:p>
          </p:txBody>
        </p:sp>
        <p:sp>
          <p:nvSpPr>
            <p:cNvPr id="585750" name="Text Box 22"/>
            <p:cNvSpPr txBox="1">
              <a:spLocks noChangeArrowheads="1"/>
            </p:cNvSpPr>
            <p:nvPr/>
          </p:nvSpPr>
          <p:spPr bwMode="auto">
            <a:xfrm>
              <a:off x="6981826" y="5734051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b</a:t>
              </a:r>
              <a:endParaRPr lang="en-US" altLang="en-US" sz="4400"/>
            </a:p>
          </p:txBody>
        </p:sp>
        <p:sp>
          <p:nvSpPr>
            <p:cNvPr id="585751" name="Freeform 23"/>
            <p:cNvSpPr>
              <a:spLocks/>
            </p:cNvSpPr>
            <p:nvPr/>
          </p:nvSpPr>
          <p:spPr bwMode="auto">
            <a:xfrm>
              <a:off x="5772150" y="4648200"/>
              <a:ext cx="2381250" cy="781050"/>
            </a:xfrm>
            <a:custGeom>
              <a:avLst/>
              <a:gdLst>
                <a:gd name="T0" fmla="*/ 0 w 1500"/>
                <a:gd name="T1" fmla="*/ 492 h 492"/>
                <a:gd name="T2" fmla="*/ 1500 w 1500"/>
                <a:gd name="T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00" h="492">
                  <a:moveTo>
                    <a:pt x="0" y="492"/>
                  </a:moveTo>
                  <a:lnTo>
                    <a:pt x="150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52" name="Text Box 24"/>
            <p:cNvSpPr txBox="1">
              <a:spLocks noChangeArrowheads="1"/>
            </p:cNvSpPr>
            <p:nvPr/>
          </p:nvSpPr>
          <p:spPr bwMode="auto">
            <a:xfrm>
              <a:off x="6988176" y="4629151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a</a:t>
              </a:r>
              <a:endParaRPr lang="en-US" altLang="en-US" sz="4400"/>
            </a:p>
          </p:txBody>
        </p:sp>
        <p:sp>
          <p:nvSpPr>
            <p:cNvPr id="585753" name="Freeform 25"/>
            <p:cNvSpPr>
              <a:spLocks/>
            </p:cNvSpPr>
            <p:nvPr/>
          </p:nvSpPr>
          <p:spPr bwMode="auto">
            <a:xfrm>
              <a:off x="5762625" y="5648325"/>
              <a:ext cx="2400300" cy="781050"/>
            </a:xfrm>
            <a:custGeom>
              <a:avLst/>
              <a:gdLst>
                <a:gd name="T0" fmla="*/ 0 w 1512"/>
                <a:gd name="T1" fmla="*/ 0 h 492"/>
                <a:gd name="T2" fmla="*/ 1512 w 1512"/>
                <a:gd name="T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12" h="492">
                  <a:moveTo>
                    <a:pt x="0" y="0"/>
                  </a:moveTo>
                  <a:lnTo>
                    <a:pt x="1512" y="49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55" name="Oval 27"/>
            <p:cNvSpPr>
              <a:spLocks noChangeArrowheads="1"/>
            </p:cNvSpPr>
            <p:nvPr/>
          </p:nvSpPr>
          <p:spPr bwMode="auto">
            <a:xfrm>
              <a:off x="8172451" y="6149976"/>
              <a:ext cx="593725" cy="5937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56" name="Text Box 28"/>
            <p:cNvSpPr txBox="1">
              <a:spLocks noChangeArrowheads="1"/>
            </p:cNvSpPr>
            <p:nvPr/>
          </p:nvSpPr>
          <p:spPr bwMode="auto">
            <a:xfrm>
              <a:off x="8229601" y="6083300"/>
              <a:ext cx="898525" cy="62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altLang="en-US" sz="2100"/>
            </a:p>
          </p:txBody>
        </p:sp>
        <p:sp>
          <p:nvSpPr>
            <p:cNvPr id="585757" name="Line 29"/>
            <p:cNvSpPr>
              <a:spLocks noChangeShapeType="1"/>
            </p:cNvSpPr>
            <p:nvPr/>
          </p:nvSpPr>
          <p:spPr bwMode="auto">
            <a:xfrm flipV="1">
              <a:off x="4016375" y="2838450"/>
              <a:ext cx="1219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758" name="Line 30"/>
            <p:cNvSpPr>
              <a:spLocks noChangeShapeType="1"/>
            </p:cNvSpPr>
            <p:nvPr/>
          </p:nvSpPr>
          <p:spPr bwMode="auto">
            <a:xfrm>
              <a:off x="3990975" y="4286250"/>
              <a:ext cx="1219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759" name="Text Box 31"/>
            <p:cNvSpPr txBox="1">
              <a:spLocks noChangeArrowheads="1"/>
            </p:cNvSpPr>
            <p:nvPr/>
          </p:nvSpPr>
          <p:spPr bwMode="auto">
            <a:xfrm>
              <a:off x="5289551" y="5299076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b</a:t>
              </a:r>
              <a:endParaRPr lang="en-US" altLang="en-US" sz="4400"/>
            </a:p>
          </p:txBody>
        </p:sp>
        <p:sp>
          <p:nvSpPr>
            <p:cNvPr id="585760" name="Text Box 32"/>
            <p:cNvSpPr txBox="1">
              <a:spLocks noChangeArrowheads="1"/>
            </p:cNvSpPr>
            <p:nvPr/>
          </p:nvSpPr>
          <p:spPr bwMode="auto">
            <a:xfrm>
              <a:off x="3584576" y="3813176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kumimoji="1" lang="el-GR" altLang="en-US">
                  <a:latin typeface="Tahoma" panose="020B0604030504040204" pitchFamily="34" charset="0"/>
                </a:rPr>
                <a:t>Λ</a:t>
              </a:r>
              <a:endParaRPr kumimoji="1"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585761" name="Freeform 33"/>
            <p:cNvSpPr>
              <a:spLocks/>
            </p:cNvSpPr>
            <p:nvPr/>
          </p:nvSpPr>
          <p:spPr bwMode="auto">
            <a:xfrm rot="5400000">
              <a:off x="8112125" y="5372100"/>
              <a:ext cx="1295400" cy="304800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62" name="Freeform 34"/>
            <p:cNvSpPr>
              <a:spLocks/>
            </p:cNvSpPr>
            <p:nvPr/>
          </p:nvSpPr>
          <p:spPr bwMode="auto">
            <a:xfrm rot="5400000">
              <a:off x="8131175" y="2476500"/>
              <a:ext cx="1295400" cy="304800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63" name="Text Box 35"/>
            <p:cNvSpPr txBox="1">
              <a:spLocks noChangeArrowheads="1"/>
            </p:cNvSpPr>
            <p:nvPr/>
          </p:nvSpPr>
          <p:spPr bwMode="auto">
            <a:xfrm>
              <a:off x="8588376" y="5295901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a</a:t>
              </a:r>
              <a:endParaRPr lang="en-US" altLang="en-US" sz="4400"/>
            </a:p>
          </p:txBody>
        </p:sp>
        <p:sp>
          <p:nvSpPr>
            <p:cNvPr id="585764" name="Text Box 36"/>
            <p:cNvSpPr txBox="1">
              <a:spLocks noChangeArrowheads="1"/>
            </p:cNvSpPr>
            <p:nvPr/>
          </p:nvSpPr>
          <p:spPr bwMode="auto">
            <a:xfrm>
              <a:off x="8604251" y="2346326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b</a:t>
              </a:r>
              <a:endParaRPr lang="en-US" altLang="en-US" sz="4400"/>
            </a:p>
          </p:txBody>
        </p:sp>
        <p:sp>
          <p:nvSpPr>
            <p:cNvPr id="585765" name="Text Box 37"/>
            <p:cNvSpPr txBox="1">
              <a:spLocks noChangeArrowheads="1"/>
            </p:cNvSpPr>
            <p:nvPr/>
          </p:nvSpPr>
          <p:spPr bwMode="auto">
            <a:xfrm>
              <a:off x="5308601" y="2438401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a</a:t>
              </a:r>
              <a:endParaRPr lang="en-US" altLang="en-US" sz="4400"/>
            </a:p>
          </p:txBody>
        </p:sp>
        <p:sp>
          <p:nvSpPr>
            <p:cNvPr id="585767" name="Oval 39"/>
            <p:cNvSpPr>
              <a:spLocks noChangeArrowheads="1"/>
            </p:cNvSpPr>
            <p:nvPr/>
          </p:nvSpPr>
          <p:spPr bwMode="auto">
            <a:xfrm>
              <a:off x="8188326" y="3209926"/>
              <a:ext cx="593725" cy="5937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68" name="Text Box 40"/>
            <p:cNvSpPr txBox="1">
              <a:spLocks noChangeArrowheads="1"/>
            </p:cNvSpPr>
            <p:nvPr/>
          </p:nvSpPr>
          <p:spPr bwMode="auto">
            <a:xfrm>
              <a:off x="8131176" y="3086100"/>
              <a:ext cx="898525" cy="62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en-US" altLang="en-US" sz="4400"/>
            </a:p>
          </p:txBody>
        </p:sp>
        <p:sp>
          <p:nvSpPr>
            <p:cNvPr id="585769" name="Text Box 41"/>
            <p:cNvSpPr txBox="1">
              <a:spLocks noChangeArrowheads="1"/>
            </p:cNvSpPr>
            <p:nvPr/>
          </p:nvSpPr>
          <p:spPr bwMode="auto">
            <a:xfrm>
              <a:off x="4397376" y="3070226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a</a:t>
              </a:r>
              <a:endParaRPr lang="en-US" altLang="en-US" sz="4400"/>
            </a:p>
          </p:txBody>
        </p:sp>
        <p:sp>
          <p:nvSpPr>
            <p:cNvPr id="585770" name="Text Box 42"/>
            <p:cNvSpPr txBox="1">
              <a:spLocks noChangeArrowheads="1"/>
            </p:cNvSpPr>
            <p:nvPr/>
          </p:nvSpPr>
          <p:spPr bwMode="auto">
            <a:xfrm>
              <a:off x="6794501" y="1790701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a</a:t>
              </a:r>
              <a:endParaRPr lang="en-US" altLang="en-US" sz="4400"/>
            </a:p>
          </p:txBody>
        </p:sp>
        <p:sp>
          <p:nvSpPr>
            <p:cNvPr id="585771" name="Text Box 43"/>
            <p:cNvSpPr txBox="1">
              <a:spLocks noChangeArrowheads="1"/>
            </p:cNvSpPr>
            <p:nvPr/>
          </p:nvSpPr>
          <p:spPr bwMode="auto">
            <a:xfrm>
              <a:off x="6851651" y="2803526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b</a:t>
              </a:r>
              <a:endParaRPr lang="en-US" altLang="en-US" sz="4400"/>
            </a:p>
          </p:txBody>
        </p:sp>
        <p:sp>
          <p:nvSpPr>
            <p:cNvPr id="585772" name="Text Box 44"/>
            <p:cNvSpPr txBox="1">
              <a:spLocks noChangeArrowheads="1"/>
            </p:cNvSpPr>
            <p:nvPr/>
          </p:nvSpPr>
          <p:spPr bwMode="auto">
            <a:xfrm>
              <a:off x="4473576" y="4479926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b</a:t>
              </a:r>
              <a:endParaRPr lang="en-US" altLang="en-US" sz="4400"/>
            </a:p>
          </p:txBody>
        </p:sp>
        <p:sp>
          <p:nvSpPr>
            <p:cNvPr id="585774" name="Freeform 46"/>
            <p:cNvSpPr>
              <a:spLocks/>
            </p:cNvSpPr>
            <p:nvPr/>
          </p:nvSpPr>
          <p:spPr bwMode="auto">
            <a:xfrm rot="300000">
              <a:off x="8110538" y="838200"/>
              <a:ext cx="685800" cy="57943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75" name="Freeform 47"/>
            <p:cNvSpPr>
              <a:spLocks/>
            </p:cNvSpPr>
            <p:nvPr/>
          </p:nvSpPr>
          <p:spPr bwMode="auto">
            <a:xfrm rot="21300000">
              <a:off x="8596314" y="1338263"/>
              <a:ext cx="60325" cy="7461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76" name="Freeform 48"/>
            <p:cNvSpPr>
              <a:spLocks/>
            </p:cNvSpPr>
            <p:nvPr/>
          </p:nvSpPr>
          <p:spPr bwMode="auto">
            <a:xfrm rot="21300000">
              <a:off x="8586788" y="1336675"/>
              <a:ext cx="4762" cy="8413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77" name="Freeform 49"/>
            <p:cNvSpPr>
              <a:spLocks/>
            </p:cNvSpPr>
            <p:nvPr/>
          </p:nvSpPr>
          <p:spPr bwMode="auto">
            <a:xfrm rot="5400000">
              <a:off x="7864475" y="4552950"/>
              <a:ext cx="2514600" cy="914400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78" name="Freeform 50"/>
            <p:cNvSpPr>
              <a:spLocks/>
            </p:cNvSpPr>
            <p:nvPr/>
          </p:nvSpPr>
          <p:spPr bwMode="auto">
            <a:xfrm rot="5400000">
              <a:off x="7864475" y="2724150"/>
              <a:ext cx="2514600" cy="914400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80" name="Freeform 52"/>
            <p:cNvSpPr>
              <a:spLocks/>
            </p:cNvSpPr>
            <p:nvPr/>
          </p:nvSpPr>
          <p:spPr bwMode="auto">
            <a:xfrm rot="300000">
              <a:off x="8034338" y="5603875"/>
              <a:ext cx="685800" cy="57943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81" name="Freeform 53"/>
            <p:cNvSpPr>
              <a:spLocks/>
            </p:cNvSpPr>
            <p:nvPr/>
          </p:nvSpPr>
          <p:spPr bwMode="auto">
            <a:xfrm rot="21300000">
              <a:off x="8520114" y="6103938"/>
              <a:ext cx="60325" cy="7461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82" name="Freeform 54"/>
            <p:cNvSpPr>
              <a:spLocks/>
            </p:cNvSpPr>
            <p:nvPr/>
          </p:nvSpPr>
          <p:spPr bwMode="auto">
            <a:xfrm rot="21300000">
              <a:off x="8510588" y="6102350"/>
              <a:ext cx="4762" cy="8413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83" name="Text Box 55"/>
            <p:cNvSpPr txBox="1">
              <a:spLocks noChangeArrowheads="1"/>
            </p:cNvSpPr>
            <p:nvPr/>
          </p:nvSpPr>
          <p:spPr bwMode="auto">
            <a:xfrm>
              <a:off x="8074026" y="5603876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b</a:t>
              </a:r>
              <a:endParaRPr lang="en-US" altLang="en-US" sz="4400"/>
            </a:p>
          </p:txBody>
        </p:sp>
        <p:sp>
          <p:nvSpPr>
            <p:cNvPr id="585784" name="Freeform 56"/>
            <p:cNvSpPr>
              <a:spLocks/>
            </p:cNvSpPr>
            <p:nvPr/>
          </p:nvSpPr>
          <p:spPr bwMode="auto">
            <a:xfrm rot="5400000">
              <a:off x="8397875" y="3905250"/>
              <a:ext cx="533400" cy="304800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85" name="Text Box 57"/>
            <p:cNvSpPr txBox="1">
              <a:spLocks noChangeArrowheads="1"/>
            </p:cNvSpPr>
            <p:nvPr/>
          </p:nvSpPr>
          <p:spPr bwMode="auto">
            <a:xfrm>
              <a:off x="9045576" y="4895851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b</a:t>
              </a:r>
              <a:endParaRPr lang="en-US" altLang="en-US" sz="4400"/>
            </a:p>
          </p:txBody>
        </p:sp>
        <p:sp>
          <p:nvSpPr>
            <p:cNvPr id="585786" name="Text Box 58"/>
            <p:cNvSpPr txBox="1">
              <a:spLocks noChangeArrowheads="1"/>
            </p:cNvSpPr>
            <p:nvPr/>
          </p:nvSpPr>
          <p:spPr bwMode="auto">
            <a:xfrm>
              <a:off x="8661401" y="3851276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a</a:t>
              </a:r>
              <a:endParaRPr lang="en-US" altLang="en-US" sz="4400"/>
            </a:p>
          </p:txBody>
        </p:sp>
        <p:sp>
          <p:nvSpPr>
            <p:cNvPr id="585787" name="Freeform 59"/>
            <p:cNvSpPr>
              <a:spLocks/>
            </p:cNvSpPr>
            <p:nvPr/>
          </p:nvSpPr>
          <p:spPr bwMode="auto">
            <a:xfrm rot="16200000">
              <a:off x="8074025" y="3924300"/>
              <a:ext cx="533400" cy="304800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88" name="Text Box 60"/>
            <p:cNvSpPr txBox="1">
              <a:spLocks noChangeArrowheads="1"/>
            </p:cNvSpPr>
            <p:nvPr/>
          </p:nvSpPr>
          <p:spPr bwMode="auto">
            <a:xfrm>
              <a:off x="8051801" y="3851276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b</a:t>
              </a:r>
              <a:endParaRPr lang="en-US" altLang="en-US" sz="4400"/>
            </a:p>
          </p:txBody>
        </p:sp>
        <p:sp>
          <p:nvSpPr>
            <p:cNvPr id="585790" name="Oval 62"/>
            <p:cNvSpPr>
              <a:spLocks noChangeArrowheads="1"/>
            </p:cNvSpPr>
            <p:nvPr/>
          </p:nvSpPr>
          <p:spPr bwMode="auto">
            <a:xfrm>
              <a:off x="8269288" y="3292476"/>
              <a:ext cx="442912" cy="4413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91" name="Text Box 63"/>
            <p:cNvSpPr txBox="1">
              <a:spLocks noChangeArrowheads="1"/>
            </p:cNvSpPr>
            <p:nvPr/>
          </p:nvSpPr>
          <p:spPr bwMode="auto">
            <a:xfrm>
              <a:off x="8226426" y="3200400"/>
              <a:ext cx="66992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1100">
                  <a:solidFill>
                    <a:srgbClr val="000000"/>
                  </a:solidFill>
                </a:rPr>
                <a:t> </a:t>
              </a:r>
            </a:p>
            <a:p>
              <a:pPr algn="l"/>
              <a:r>
                <a:rPr lang="en-US" altLang="en-US" sz="1100">
                  <a:solidFill>
                    <a:srgbClr val="000000"/>
                  </a:solidFill>
                </a:rPr>
                <a:t>      </a:t>
              </a:r>
              <a:endParaRPr lang="en-US" altLang="en-US" sz="4400"/>
            </a:p>
          </p:txBody>
        </p:sp>
        <p:sp>
          <p:nvSpPr>
            <p:cNvPr id="585792" name="Text Box 64"/>
            <p:cNvSpPr txBox="1">
              <a:spLocks noChangeArrowheads="1"/>
            </p:cNvSpPr>
            <p:nvPr/>
          </p:nvSpPr>
          <p:spPr bwMode="auto">
            <a:xfrm>
              <a:off x="8283576" y="3298826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ab</a:t>
              </a:r>
              <a:endParaRPr lang="en-US" altLang="en-US" sz="4400"/>
            </a:p>
          </p:txBody>
        </p:sp>
        <p:sp>
          <p:nvSpPr>
            <p:cNvPr id="585793" name="Text Box 65"/>
            <p:cNvSpPr txBox="1">
              <a:spLocks noChangeArrowheads="1"/>
            </p:cNvSpPr>
            <p:nvPr/>
          </p:nvSpPr>
          <p:spPr bwMode="auto">
            <a:xfrm>
              <a:off x="8245476" y="4403726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ba</a:t>
              </a:r>
              <a:endParaRPr lang="en-US" altLang="en-US" sz="4400"/>
            </a:p>
          </p:txBody>
        </p:sp>
        <p:sp>
          <p:nvSpPr>
            <p:cNvPr id="585794" name="Text Box 66"/>
            <p:cNvSpPr txBox="1">
              <a:spLocks noChangeArrowheads="1"/>
            </p:cNvSpPr>
            <p:nvPr/>
          </p:nvSpPr>
          <p:spPr bwMode="auto">
            <a:xfrm>
              <a:off x="8264526" y="6232526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bb</a:t>
              </a:r>
              <a:endParaRPr lang="en-US" altLang="en-US" sz="4400"/>
            </a:p>
          </p:txBody>
        </p:sp>
        <p:sp>
          <p:nvSpPr>
            <p:cNvPr id="585796" name="Oval 68"/>
            <p:cNvSpPr>
              <a:spLocks noChangeArrowheads="1"/>
            </p:cNvSpPr>
            <p:nvPr/>
          </p:nvSpPr>
          <p:spPr bwMode="auto">
            <a:xfrm>
              <a:off x="8253413" y="1501776"/>
              <a:ext cx="442912" cy="4413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797" name="Text Box 69"/>
            <p:cNvSpPr txBox="1">
              <a:spLocks noChangeArrowheads="1"/>
            </p:cNvSpPr>
            <p:nvPr/>
          </p:nvSpPr>
          <p:spPr bwMode="auto">
            <a:xfrm>
              <a:off x="8210551" y="1409700"/>
              <a:ext cx="66992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1100">
                  <a:solidFill>
                    <a:srgbClr val="000000"/>
                  </a:solidFill>
                </a:rPr>
                <a:t> </a:t>
              </a:r>
            </a:p>
            <a:p>
              <a:pPr algn="l"/>
              <a:r>
                <a:rPr lang="en-US" altLang="en-US" sz="1100">
                  <a:solidFill>
                    <a:srgbClr val="000000"/>
                  </a:solidFill>
                </a:rPr>
                <a:t>      </a:t>
              </a:r>
              <a:endParaRPr lang="en-US" altLang="en-US" sz="4400"/>
            </a:p>
          </p:txBody>
        </p:sp>
        <p:sp>
          <p:nvSpPr>
            <p:cNvPr id="585798" name="Text Box 70"/>
            <p:cNvSpPr txBox="1">
              <a:spLocks noChangeArrowheads="1"/>
            </p:cNvSpPr>
            <p:nvPr/>
          </p:nvSpPr>
          <p:spPr bwMode="auto">
            <a:xfrm>
              <a:off x="8283576" y="1485901"/>
              <a:ext cx="898525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aa</a:t>
              </a:r>
              <a:endParaRPr lang="en-US" altLang="en-US" sz="4400"/>
            </a:p>
          </p:txBody>
        </p:sp>
        <p:sp>
          <p:nvSpPr>
            <p:cNvPr id="585799" name="Line 71"/>
            <p:cNvSpPr>
              <a:spLocks noChangeShapeType="1"/>
            </p:cNvSpPr>
            <p:nvPr/>
          </p:nvSpPr>
          <p:spPr bwMode="auto">
            <a:xfrm>
              <a:off x="3009900" y="40767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96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74E1-66B1-466E-B62C-81C55023613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Q3</a:t>
            </a:r>
            <a:endParaRPr lang="en-US" altLang="en-US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3981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Math1" pitchFamily="2" charset="2"/>
              </a:rPr>
              <a:t>Using the technique discussed by Martin,</a:t>
            </a:r>
            <a:r>
              <a:rPr lang="en-US" altLang="en-US" dirty="0"/>
              <a:t> build an FA accepting the following language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L = {w </a:t>
            </a:r>
            <a:r>
              <a:rPr lang="en-US" altLang="en-US" dirty="0" smtClean="0">
                <a:cs typeface="Tahoma" panose="020B0604030504040204" pitchFamily="34" charset="0"/>
                <a:sym typeface="Math1" pitchFamily="2" charset="2"/>
              </a:rPr>
              <a:t>belongs to </a:t>
            </a:r>
            <a:r>
              <a:rPr lang="en-US" altLang="en-US" dirty="0">
                <a:sym typeface="Math1" pitchFamily="2" charset="2"/>
              </a:rPr>
              <a:t>{</a:t>
            </a:r>
            <a:r>
              <a:rPr lang="en-US" altLang="en-US" dirty="0" err="1">
                <a:sym typeface="Math1" pitchFamily="2" charset="2"/>
              </a:rPr>
              <a:t>a,b</a:t>
            </a:r>
            <a:r>
              <a:rPr lang="en-US" altLang="en-US" dirty="0">
                <a:sym typeface="Math1" pitchFamily="2" charset="2"/>
              </a:rPr>
              <a:t>}</a:t>
            </a:r>
            <a:r>
              <a:rPr lang="en-US" altLang="en-US" baseline="40000" dirty="0"/>
              <a:t>*</a:t>
            </a:r>
            <a:r>
              <a:rPr lang="en-US" altLang="en-US" dirty="0">
                <a:sym typeface="Math1" pitchFamily="2" charset="2"/>
              </a:rPr>
              <a:t>: w neither ends in </a:t>
            </a:r>
            <a:r>
              <a:rPr lang="en-US" altLang="en-US" b="1" dirty="0">
                <a:sym typeface="Math1" pitchFamily="2" charset="2"/>
              </a:rPr>
              <a:t>ab </a:t>
            </a:r>
            <a:r>
              <a:rPr lang="en-US" altLang="en-US" dirty="0">
                <a:sym typeface="Math1" pitchFamily="2" charset="2"/>
              </a:rPr>
              <a:t>nor</a:t>
            </a:r>
            <a:r>
              <a:rPr lang="en-US" altLang="en-US" b="1" dirty="0">
                <a:sym typeface="Math1" pitchFamily="2" charset="2"/>
              </a:rPr>
              <a:t> </a:t>
            </a:r>
            <a:r>
              <a:rPr lang="en-US" altLang="en-US" dirty="0">
                <a:sym typeface="Math1" pitchFamily="2" charset="2"/>
              </a:rPr>
              <a:t>in</a:t>
            </a:r>
            <a:r>
              <a:rPr lang="en-US" altLang="en-US" b="1" dirty="0">
                <a:sym typeface="Math1" pitchFamily="2" charset="2"/>
              </a:rPr>
              <a:t> </a:t>
            </a:r>
            <a:r>
              <a:rPr lang="en-US" altLang="en-US" b="1" dirty="0" err="1">
                <a:sym typeface="Math1" pitchFamily="2" charset="2"/>
              </a:rPr>
              <a:t>ba</a:t>
            </a:r>
            <a:r>
              <a:rPr lang="en-US" altLang="en-US" dirty="0">
                <a:sym typeface="Math1" pitchFamily="2" charset="2"/>
              </a:rPr>
              <a:t>}.</a:t>
            </a:r>
          </a:p>
          <a:p>
            <a:pPr>
              <a:lnSpc>
                <a:spcPct val="90000"/>
              </a:lnSpc>
            </a:pPr>
            <a:r>
              <a:rPr lang="en-US" altLang="en-US" b="1" dirty="0" err="1"/>
              <a:t>Solution:</a:t>
            </a:r>
            <a:r>
              <a:rPr lang="en-US" altLang="en-US" dirty="0" err="1"/>
              <a:t>The</a:t>
            </a:r>
            <a:r>
              <a:rPr lang="en-US" altLang="en-US" dirty="0"/>
              <a:t> language L may be expressed by the regular expression   			                                                                                                         	</a:t>
            </a:r>
            <a:r>
              <a:rPr lang="el-GR" altLang="en-US" dirty="0"/>
              <a:t>Λ</a:t>
            </a:r>
            <a:r>
              <a:rPr lang="en-US" altLang="en-US" dirty="0"/>
              <a:t> + a + b + (</a:t>
            </a:r>
            <a:r>
              <a:rPr lang="en-US" altLang="en-US" dirty="0" err="1"/>
              <a:t>a+b</a:t>
            </a:r>
            <a:r>
              <a:rPr lang="en-US" altLang="en-US" dirty="0"/>
              <a:t>)</a:t>
            </a:r>
            <a:r>
              <a:rPr lang="en-US" altLang="en-US" baseline="40000" dirty="0"/>
              <a:t>*</a:t>
            </a:r>
            <a:r>
              <a:rPr lang="en-US" altLang="en-US" dirty="0"/>
              <a:t>(</a:t>
            </a:r>
            <a:r>
              <a:rPr lang="en-US" altLang="en-US" dirty="0" err="1"/>
              <a:t>aa+bb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This language may be accepted by the following FA</a:t>
            </a:r>
            <a:r>
              <a:rPr lang="en-US" altLang="en-US" baseline="40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95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B6B4-C1E0-4246-9DF1-53194E3C769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FA of Q3</a:t>
            </a:r>
            <a:endParaRPr lang="en-US" altLang="en-US" dirty="0"/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8042276" y="7048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8896351" y="29908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782" name="Oval 6"/>
          <p:cNvSpPr>
            <a:spLocks noChangeArrowheads="1"/>
          </p:cNvSpPr>
          <p:nvPr/>
        </p:nvSpPr>
        <p:spPr bwMode="auto">
          <a:xfrm>
            <a:off x="3133726" y="3792539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783" name="Text Box 7"/>
          <p:cNvSpPr txBox="1">
            <a:spLocks noChangeArrowheads="1"/>
          </p:cNvSpPr>
          <p:nvPr/>
        </p:nvSpPr>
        <p:spPr bwMode="auto">
          <a:xfrm>
            <a:off x="3076576" y="3668714"/>
            <a:ext cx="8985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785" name="Oval 9"/>
          <p:cNvSpPr>
            <a:spLocks noChangeArrowheads="1"/>
          </p:cNvSpPr>
          <p:nvPr/>
        </p:nvSpPr>
        <p:spPr bwMode="auto">
          <a:xfrm>
            <a:off x="4816476" y="521652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786" name="Text Box 10"/>
          <p:cNvSpPr txBox="1">
            <a:spLocks noChangeArrowheads="1"/>
          </p:cNvSpPr>
          <p:nvPr/>
        </p:nvSpPr>
        <p:spPr bwMode="auto">
          <a:xfrm>
            <a:off x="4759326" y="509270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788" name="Oval 12"/>
          <p:cNvSpPr>
            <a:spLocks noChangeArrowheads="1"/>
          </p:cNvSpPr>
          <p:nvPr/>
        </p:nvSpPr>
        <p:spPr bwMode="auto">
          <a:xfrm>
            <a:off x="4816476" y="235267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789" name="Text Box 13"/>
          <p:cNvSpPr txBox="1">
            <a:spLocks noChangeArrowheads="1"/>
          </p:cNvSpPr>
          <p:nvPr/>
        </p:nvSpPr>
        <p:spPr bwMode="auto">
          <a:xfrm>
            <a:off x="4759326" y="222885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791" name="Oval 15"/>
          <p:cNvSpPr>
            <a:spLocks noChangeArrowheads="1"/>
          </p:cNvSpPr>
          <p:nvPr/>
        </p:nvSpPr>
        <p:spPr bwMode="auto">
          <a:xfrm>
            <a:off x="7829551" y="142557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792" name="Text Box 16"/>
          <p:cNvSpPr txBox="1">
            <a:spLocks noChangeArrowheads="1"/>
          </p:cNvSpPr>
          <p:nvPr/>
        </p:nvSpPr>
        <p:spPr bwMode="auto">
          <a:xfrm>
            <a:off x="7772401" y="130175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 sz="4400"/>
          </a:p>
        </p:txBody>
      </p:sp>
      <p:sp>
        <p:nvSpPr>
          <p:cNvPr id="587793" name="Freeform 17"/>
          <p:cNvSpPr>
            <a:spLocks/>
          </p:cNvSpPr>
          <p:nvPr/>
        </p:nvSpPr>
        <p:spPr bwMode="auto">
          <a:xfrm>
            <a:off x="5432425" y="1752600"/>
            <a:ext cx="2381250" cy="781050"/>
          </a:xfrm>
          <a:custGeom>
            <a:avLst/>
            <a:gdLst>
              <a:gd name="T0" fmla="*/ 0 w 1500"/>
              <a:gd name="T1" fmla="*/ 492 h 492"/>
              <a:gd name="T2" fmla="*/ 1500 w 1500"/>
              <a:gd name="T3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0" h="492">
                <a:moveTo>
                  <a:pt x="0" y="492"/>
                </a:moveTo>
                <a:lnTo>
                  <a:pt x="150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794" name="Freeform 18"/>
          <p:cNvSpPr>
            <a:spLocks/>
          </p:cNvSpPr>
          <p:nvPr/>
        </p:nvSpPr>
        <p:spPr bwMode="auto">
          <a:xfrm>
            <a:off x="5422900" y="2752725"/>
            <a:ext cx="2400300" cy="781050"/>
          </a:xfrm>
          <a:custGeom>
            <a:avLst/>
            <a:gdLst>
              <a:gd name="T0" fmla="*/ 0 w 1512"/>
              <a:gd name="T1" fmla="*/ 0 h 492"/>
              <a:gd name="T2" fmla="*/ 1512 w 1512"/>
              <a:gd name="T3" fmla="*/ 492 h 4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12" h="492">
                <a:moveTo>
                  <a:pt x="0" y="0"/>
                </a:moveTo>
                <a:lnTo>
                  <a:pt x="1512" y="49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796" name="Oval 20"/>
          <p:cNvSpPr>
            <a:spLocks noChangeArrowheads="1"/>
          </p:cNvSpPr>
          <p:nvPr/>
        </p:nvSpPr>
        <p:spPr bwMode="auto">
          <a:xfrm>
            <a:off x="7829551" y="432117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797" name="Text Box 21"/>
          <p:cNvSpPr txBox="1">
            <a:spLocks noChangeArrowheads="1"/>
          </p:cNvSpPr>
          <p:nvPr/>
        </p:nvSpPr>
        <p:spPr bwMode="auto">
          <a:xfrm>
            <a:off x="7772401" y="419735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 sz="4400"/>
          </a:p>
        </p:txBody>
      </p:sp>
      <p:sp>
        <p:nvSpPr>
          <p:cNvPr id="587798" name="Text Box 22"/>
          <p:cNvSpPr txBox="1">
            <a:spLocks noChangeArrowheads="1"/>
          </p:cNvSpPr>
          <p:nvPr/>
        </p:nvSpPr>
        <p:spPr bwMode="auto">
          <a:xfrm>
            <a:off x="6642101" y="57340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799" name="Freeform 23"/>
          <p:cNvSpPr>
            <a:spLocks/>
          </p:cNvSpPr>
          <p:nvPr/>
        </p:nvSpPr>
        <p:spPr bwMode="auto">
          <a:xfrm>
            <a:off x="5432425" y="4648200"/>
            <a:ext cx="2381250" cy="781050"/>
          </a:xfrm>
          <a:custGeom>
            <a:avLst/>
            <a:gdLst>
              <a:gd name="T0" fmla="*/ 0 w 1500"/>
              <a:gd name="T1" fmla="*/ 492 h 492"/>
              <a:gd name="T2" fmla="*/ 1500 w 1500"/>
              <a:gd name="T3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0" h="492">
                <a:moveTo>
                  <a:pt x="0" y="492"/>
                </a:moveTo>
                <a:lnTo>
                  <a:pt x="150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6648451" y="46291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801" name="Freeform 25"/>
          <p:cNvSpPr>
            <a:spLocks/>
          </p:cNvSpPr>
          <p:nvPr/>
        </p:nvSpPr>
        <p:spPr bwMode="auto">
          <a:xfrm>
            <a:off x="5422900" y="5648325"/>
            <a:ext cx="2400300" cy="781050"/>
          </a:xfrm>
          <a:custGeom>
            <a:avLst/>
            <a:gdLst>
              <a:gd name="T0" fmla="*/ 0 w 1512"/>
              <a:gd name="T1" fmla="*/ 0 h 492"/>
              <a:gd name="T2" fmla="*/ 1512 w 1512"/>
              <a:gd name="T3" fmla="*/ 492 h 4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12" h="492">
                <a:moveTo>
                  <a:pt x="0" y="0"/>
                </a:moveTo>
                <a:lnTo>
                  <a:pt x="1512" y="49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03" name="Oval 27"/>
          <p:cNvSpPr>
            <a:spLocks noChangeArrowheads="1"/>
          </p:cNvSpPr>
          <p:nvPr/>
        </p:nvSpPr>
        <p:spPr bwMode="auto">
          <a:xfrm>
            <a:off x="7832726" y="614997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7889876" y="608330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 sz="2100"/>
          </a:p>
        </p:txBody>
      </p:sp>
      <p:sp>
        <p:nvSpPr>
          <p:cNvPr id="587805" name="Line 29"/>
          <p:cNvSpPr>
            <a:spLocks noChangeShapeType="1"/>
          </p:cNvSpPr>
          <p:nvPr/>
        </p:nvSpPr>
        <p:spPr bwMode="auto">
          <a:xfrm flipV="1">
            <a:off x="3676650" y="283845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6" name="Line 30"/>
          <p:cNvSpPr>
            <a:spLocks noChangeShapeType="1"/>
          </p:cNvSpPr>
          <p:nvPr/>
        </p:nvSpPr>
        <p:spPr bwMode="auto">
          <a:xfrm>
            <a:off x="3651250" y="428625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7" name="Freeform 31"/>
          <p:cNvSpPr>
            <a:spLocks/>
          </p:cNvSpPr>
          <p:nvPr/>
        </p:nvSpPr>
        <p:spPr bwMode="auto">
          <a:xfrm rot="5400000">
            <a:off x="7772400" y="5372100"/>
            <a:ext cx="1295400" cy="3048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08" name="Freeform 32"/>
          <p:cNvSpPr>
            <a:spLocks/>
          </p:cNvSpPr>
          <p:nvPr/>
        </p:nvSpPr>
        <p:spPr bwMode="auto">
          <a:xfrm rot="5400000">
            <a:off x="7791450" y="2476500"/>
            <a:ext cx="1295400" cy="3048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09" name="Text Box 33"/>
          <p:cNvSpPr txBox="1">
            <a:spLocks noChangeArrowheads="1"/>
          </p:cNvSpPr>
          <p:nvPr/>
        </p:nvSpPr>
        <p:spPr bwMode="auto">
          <a:xfrm>
            <a:off x="8248651" y="529590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810" name="Text Box 34"/>
          <p:cNvSpPr txBox="1">
            <a:spLocks noChangeArrowheads="1"/>
          </p:cNvSpPr>
          <p:nvPr/>
        </p:nvSpPr>
        <p:spPr bwMode="auto">
          <a:xfrm>
            <a:off x="8264526" y="23463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812" name="Oval 36"/>
          <p:cNvSpPr>
            <a:spLocks noChangeArrowheads="1"/>
          </p:cNvSpPr>
          <p:nvPr/>
        </p:nvSpPr>
        <p:spPr bwMode="auto">
          <a:xfrm>
            <a:off x="7848601" y="320992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813" name="Text Box 37"/>
          <p:cNvSpPr txBox="1">
            <a:spLocks noChangeArrowheads="1"/>
          </p:cNvSpPr>
          <p:nvPr/>
        </p:nvSpPr>
        <p:spPr bwMode="auto">
          <a:xfrm>
            <a:off x="7791451" y="308610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 sz="4400"/>
          </a:p>
        </p:txBody>
      </p:sp>
      <p:sp>
        <p:nvSpPr>
          <p:cNvPr id="587814" name="Text Box 38"/>
          <p:cNvSpPr txBox="1">
            <a:spLocks noChangeArrowheads="1"/>
          </p:cNvSpPr>
          <p:nvPr/>
        </p:nvSpPr>
        <p:spPr bwMode="auto">
          <a:xfrm>
            <a:off x="4057651" y="30702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815" name="Text Box 39"/>
          <p:cNvSpPr txBox="1">
            <a:spLocks noChangeArrowheads="1"/>
          </p:cNvSpPr>
          <p:nvPr/>
        </p:nvSpPr>
        <p:spPr bwMode="auto">
          <a:xfrm>
            <a:off x="6454776" y="179070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816" name="Text Box 40"/>
          <p:cNvSpPr txBox="1">
            <a:spLocks noChangeArrowheads="1"/>
          </p:cNvSpPr>
          <p:nvPr/>
        </p:nvSpPr>
        <p:spPr bwMode="auto">
          <a:xfrm>
            <a:off x="6511926" y="28035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817" name="Text Box 41"/>
          <p:cNvSpPr txBox="1">
            <a:spLocks noChangeArrowheads="1"/>
          </p:cNvSpPr>
          <p:nvPr/>
        </p:nvSpPr>
        <p:spPr bwMode="auto">
          <a:xfrm>
            <a:off x="4133851" y="44799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819" name="Freeform 43"/>
          <p:cNvSpPr>
            <a:spLocks/>
          </p:cNvSpPr>
          <p:nvPr/>
        </p:nvSpPr>
        <p:spPr bwMode="auto">
          <a:xfrm rot="300000">
            <a:off x="7770813" y="838200"/>
            <a:ext cx="685800" cy="579438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0" name="Freeform 44"/>
          <p:cNvSpPr>
            <a:spLocks/>
          </p:cNvSpPr>
          <p:nvPr/>
        </p:nvSpPr>
        <p:spPr bwMode="auto">
          <a:xfrm rot="21300000">
            <a:off x="8256589" y="1338263"/>
            <a:ext cx="60325" cy="74612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1" name="Freeform 45"/>
          <p:cNvSpPr>
            <a:spLocks/>
          </p:cNvSpPr>
          <p:nvPr/>
        </p:nvSpPr>
        <p:spPr bwMode="auto">
          <a:xfrm rot="21300000">
            <a:off x="8247063" y="1336675"/>
            <a:ext cx="4762" cy="84138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2" name="Freeform 46"/>
          <p:cNvSpPr>
            <a:spLocks/>
          </p:cNvSpPr>
          <p:nvPr/>
        </p:nvSpPr>
        <p:spPr bwMode="auto">
          <a:xfrm rot="5400000">
            <a:off x="7524750" y="4552950"/>
            <a:ext cx="2514600" cy="9144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3" name="Freeform 47"/>
          <p:cNvSpPr>
            <a:spLocks/>
          </p:cNvSpPr>
          <p:nvPr/>
        </p:nvSpPr>
        <p:spPr bwMode="auto">
          <a:xfrm rot="5400000">
            <a:off x="7524750" y="2724150"/>
            <a:ext cx="2514600" cy="9144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5" name="Freeform 49"/>
          <p:cNvSpPr>
            <a:spLocks/>
          </p:cNvSpPr>
          <p:nvPr/>
        </p:nvSpPr>
        <p:spPr bwMode="auto">
          <a:xfrm rot="300000">
            <a:off x="7694613" y="5603875"/>
            <a:ext cx="685800" cy="579438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6" name="Freeform 50"/>
          <p:cNvSpPr>
            <a:spLocks/>
          </p:cNvSpPr>
          <p:nvPr/>
        </p:nvSpPr>
        <p:spPr bwMode="auto">
          <a:xfrm rot="21300000">
            <a:off x="8180389" y="6103938"/>
            <a:ext cx="60325" cy="74612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7" name="Freeform 51"/>
          <p:cNvSpPr>
            <a:spLocks/>
          </p:cNvSpPr>
          <p:nvPr/>
        </p:nvSpPr>
        <p:spPr bwMode="auto">
          <a:xfrm rot="21300000">
            <a:off x="8170863" y="6102350"/>
            <a:ext cx="4762" cy="84138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8" name="Text Box 52"/>
          <p:cNvSpPr txBox="1">
            <a:spLocks noChangeArrowheads="1"/>
          </p:cNvSpPr>
          <p:nvPr/>
        </p:nvSpPr>
        <p:spPr bwMode="auto">
          <a:xfrm>
            <a:off x="7734301" y="560387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829" name="Freeform 53"/>
          <p:cNvSpPr>
            <a:spLocks/>
          </p:cNvSpPr>
          <p:nvPr/>
        </p:nvSpPr>
        <p:spPr bwMode="auto">
          <a:xfrm rot="5400000">
            <a:off x="8058150" y="3905250"/>
            <a:ext cx="533400" cy="3048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30" name="Text Box 54"/>
          <p:cNvSpPr txBox="1">
            <a:spLocks noChangeArrowheads="1"/>
          </p:cNvSpPr>
          <p:nvPr/>
        </p:nvSpPr>
        <p:spPr bwMode="auto">
          <a:xfrm>
            <a:off x="8705851" y="48958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831" name="Text Box 55"/>
          <p:cNvSpPr txBox="1">
            <a:spLocks noChangeArrowheads="1"/>
          </p:cNvSpPr>
          <p:nvPr/>
        </p:nvSpPr>
        <p:spPr bwMode="auto">
          <a:xfrm>
            <a:off x="8321676" y="385127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832" name="Freeform 56"/>
          <p:cNvSpPr>
            <a:spLocks/>
          </p:cNvSpPr>
          <p:nvPr/>
        </p:nvSpPr>
        <p:spPr bwMode="auto">
          <a:xfrm rot="16200000">
            <a:off x="7734300" y="3924300"/>
            <a:ext cx="533400" cy="3048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33" name="Text Box 57"/>
          <p:cNvSpPr txBox="1">
            <a:spLocks noChangeArrowheads="1"/>
          </p:cNvSpPr>
          <p:nvPr/>
        </p:nvSpPr>
        <p:spPr bwMode="auto">
          <a:xfrm>
            <a:off x="7712076" y="385127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835" name="Oval 59"/>
          <p:cNvSpPr>
            <a:spLocks noChangeArrowheads="1"/>
          </p:cNvSpPr>
          <p:nvPr/>
        </p:nvSpPr>
        <p:spPr bwMode="auto">
          <a:xfrm>
            <a:off x="7910513" y="1501776"/>
            <a:ext cx="442912" cy="441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836" name="Text Box 60"/>
          <p:cNvSpPr txBox="1">
            <a:spLocks noChangeArrowheads="1"/>
          </p:cNvSpPr>
          <p:nvPr/>
        </p:nvSpPr>
        <p:spPr bwMode="auto">
          <a:xfrm>
            <a:off x="7867651" y="1409700"/>
            <a:ext cx="669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837" name="Text Box 61"/>
          <p:cNvSpPr txBox="1">
            <a:spLocks noChangeArrowheads="1"/>
          </p:cNvSpPr>
          <p:nvPr/>
        </p:nvSpPr>
        <p:spPr bwMode="auto">
          <a:xfrm>
            <a:off x="7943851" y="32988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ab</a:t>
            </a:r>
            <a:endParaRPr lang="en-US" altLang="en-US" sz="4400"/>
          </a:p>
        </p:txBody>
      </p:sp>
      <p:sp>
        <p:nvSpPr>
          <p:cNvPr id="587838" name="Text Box 62"/>
          <p:cNvSpPr txBox="1">
            <a:spLocks noChangeArrowheads="1"/>
          </p:cNvSpPr>
          <p:nvPr/>
        </p:nvSpPr>
        <p:spPr bwMode="auto">
          <a:xfrm>
            <a:off x="7905751" y="44037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ba</a:t>
            </a:r>
            <a:endParaRPr lang="en-US" altLang="en-US" sz="4400"/>
          </a:p>
        </p:txBody>
      </p:sp>
      <p:sp>
        <p:nvSpPr>
          <p:cNvPr id="587840" name="Oval 64"/>
          <p:cNvSpPr>
            <a:spLocks noChangeArrowheads="1"/>
          </p:cNvSpPr>
          <p:nvPr/>
        </p:nvSpPr>
        <p:spPr bwMode="auto">
          <a:xfrm>
            <a:off x="7910513" y="6226176"/>
            <a:ext cx="442912" cy="441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841" name="Text Box 65"/>
          <p:cNvSpPr txBox="1">
            <a:spLocks noChangeArrowheads="1"/>
          </p:cNvSpPr>
          <p:nvPr/>
        </p:nvSpPr>
        <p:spPr bwMode="auto">
          <a:xfrm>
            <a:off x="7867651" y="6134100"/>
            <a:ext cx="669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843" name="Oval 67"/>
          <p:cNvSpPr>
            <a:spLocks noChangeArrowheads="1"/>
          </p:cNvSpPr>
          <p:nvPr/>
        </p:nvSpPr>
        <p:spPr bwMode="auto">
          <a:xfrm>
            <a:off x="4900613" y="5292726"/>
            <a:ext cx="442912" cy="441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844" name="Text Box 68"/>
          <p:cNvSpPr txBox="1">
            <a:spLocks noChangeArrowheads="1"/>
          </p:cNvSpPr>
          <p:nvPr/>
        </p:nvSpPr>
        <p:spPr bwMode="auto">
          <a:xfrm>
            <a:off x="4857751" y="5200650"/>
            <a:ext cx="669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846" name="Oval 70"/>
          <p:cNvSpPr>
            <a:spLocks noChangeArrowheads="1"/>
          </p:cNvSpPr>
          <p:nvPr/>
        </p:nvSpPr>
        <p:spPr bwMode="auto">
          <a:xfrm>
            <a:off x="4900613" y="2435226"/>
            <a:ext cx="442912" cy="441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847" name="Text Box 71"/>
          <p:cNvSpPr txBox="1">
            <a:spLocks noChangeArrowheads="1"/>
          </p:cNvSpPr>
          <p:nvPr/>
        </p:nvSpPr>
        <p:spPr bwMode="auto">
          <a:xfrm>
            <a:off x="4857751" y="2343150"/>
            <a:ext cx="669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849" name="Oval 73"/>
          <p:cNvSpPr>
            <a:spLocks noChangeArrowheads="1"/>
          </p:cNvSpPr>
          <p:nvPr/>
        </p:nvSpPr>
        <p:spPr bwMode="auto">
          <a:xfrm>
            <a:off x="3224213" y="3863976"/>
            <a:ext cx="442912" cy="441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850" name="Text Box 74"/>
          <p:cNvSpPr txBox="1">
            <a:spLocks noChangeArrowheads="1"/>
          </p:cNvSpPr>
          <p:nvPr/>
        </p:nvSpPr>
        <p:spPr bwMode="auto">
          <a:xfrm>
            <a:off x="3181351" y="3771900"/>
            <a:ext cx="669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851" name="Text Box 75"/>
          <p:cNvSpPr txBox="1">
            <a:spLocks noChangeArrowheads="1"/>
          </p:cNvSpPr>
          <p:nvPr/>
        </p:nvSpPr>
        <p:spPr bwMode="auto">
          <a:xfrm>
            <a:off x="4968876" y="529907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852" name="Text Box 76"/>
          <p:cNvSpPr txBox="1">
            <a:spLocks noChangeArrowheads="1"/>
          </p:cNvSpPr>
          <p:nvPr/>
        </p:nvSpPr>
        <p:spPr bwMode="auto">
          <a:xfrm>
            <a:off x="4987926" y="24193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853" name="Rectangle 77"/>
          <p:cNvSpPr>
            <a:spLocks noChangeArrowheads="1"/>
          </p:cNvSpPr>
          <p:nvPr/>
        </p:nvSpPr>
        <p:spPr bwMode="auto">
          <a:xfrm>
            <a:off x="3252788" y="3857625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l-GR" altLang="en-US">
                <a:latin typeface="Tahoma" panose="020B0604030504040204" pitchFamily="34" charset="0"/>
              </a:rPr>
              <a:t>Λ</a:t>
            </a:r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587854" name="Text Box 78"/>
          <p:cNvSpPr txBox="1">
            <a:spLocks noChangeArrowheads="1"/>
          </p:cNvSpPr>
          <p:nvPr/>
        </p:nvSpPr>
        <p:spPr bwMode="auto">
          <a:xfrm>
            <a:off x="7921626" y="62293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bb</a:t>
            </a:r>
            <a:endParaRPr lang="en-US" altLang="en-US" sz="4400"/>
          </a:p>
        </p:txBody>
      </p:sp>
      <p:sp>
        <p:nvSpPr>
          <p:cNvPr id="587855" name="Text Box 79"/>
          <p:cNvSpPr txBox="1">
            <a:spLocks noChangeArrowheads="1"/>
          </p:cNvSpPr>
          <p:nvPr/>
        </p:nvSpPr>
        <p:spPr bwMode="auto">
          <a:xfrm>
            <a:off x="7924801" y="148590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aa</a:t>
            </a:r>
            <a:endParaRPr lang="en-US" altLang="en-US" sz="4400"/>
          </a:p>
        </p:txBody>
      </p:sp>
      <p:sp>
        <p:nvSpPr>
          <p:cNvPr id="587856" name="Line 80"/>
          <p:cNvSpPr>
            <a:spLocks noChangeShapeType="1"/>
          </p:cNvSpPr>
          <p:nvPr/>
        </p:nvSpPr>
        <p:spPr bwMode="auto">
          <a:xfrm>
            <a:off x="276225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0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31942-3D2C-46DF-A2AB-71775AD6541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Q4</a:t>
            </a:r>
            <a:endParaRPr lang="en-US" altLang="en-US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Build a TG accepting the language L of strings, defined over </a:t>
            </a:r>
            <a:r>
              <a:rPr lang="el-GR" altLang="en-US" sz="3000" dirty="0"/>
              <a:t>Σ</a:t>
            </a:r>
            <a:r>
              <a:rPr lang="en-US" altLang="en-US" sz="3000" dirty="0"/>
              <a:t>={a, b},</a:t>
            </a:r>
            <a:r>
              <a:rPr lang="en-US" altLang="en-US" dirty="0"/>
              <a:t> </a:t>
            </a:r>
            <a:r>
              <a:rPr lang="en-US" altLang="en-US" b="1" dirty="0"/>
              <a:t>ending in b. </a:t>
            </a:r>
          </a:p>
          <a:p>
            <a:r>
              <a:rPr lang="en-US" altLang="en-US" b="1" u="sng" dirty="0"/>
              <a:t>Solution</a:t>
            </a:r>
            <a:r>
              <a:rPr lang="en-US" altLang="en-US" b="1" dirty="0"/>
              <a:t> </a:t>
            </a:r>
            <a:r>
              <a:rPr lang="en-US" altLang="en-US" dirty="0"/>
              <a:t>The language L may be expressed by RE (a + b)</a:t>
            </a:r>
            <a:r>
              <a:rPr lang="en-US" altLang="en-US" baseline="40000" dirty="0"/>
              <a:t>*</a:t>
            </a:r>
            <a:r>
              <a:rPr lang="en-US" altLang="en-US" dirty="0"/>
              <a:t>b, may be accepted by the following TG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3371851" y="5021263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/>
          </a:p>
        </p:txBody>
      </p:sp>
      <p:sp>
        <p:nvSpPr>
          <p:cNvPr id="582661" name="Line 5"/>
          <p:cNvSpPr>
            <a:spLocks noChangeShapeType="1"/>
          </p:cNvSpPr>
          <p:nvPr/>
        </p:nvSpPr>
        <p:spPr bwMode="auto">
          <a:xfrm>
            <a:off x="3757614" y="5395913"/>
            <a:ext cx="3767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5499101" y="5027613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b</a:t>
            </a:r>
            <a:endParaRPr lang="en-US" altLang="en-US"/>
          </a:p>
        </p:txBody>
      </p:sp>
      <p:grpSp>
        <p:nvGrpSpPr>
          <p:cNvPr id="582663" name="Group 7"/>
          <p:cNvGrpSpPr>
            <a:grpSpLocks/>
          </p:cNvGrpSpPr>
          <p:nvPr/>
        </p:nvGrpSpPr>
        <p:grpSpPr bwMode="auto">
          <a:xfrm>
            <a:off x="2971801" y="5049839"/>
            <a:ext cx="898525" cy="655637"/>
            <a:chOff x="726" y="2634"/>
            <a:chExt cx="566" cy="413"/>
          </a:xfrm>
        </p:grpSpPr>
        <p:sp>
          <p:nvSpPr>
            <p:cNvPr id="582664" name="Oval 8"/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582665" name="Text Box 9"/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1100" dirty="0">
                  <a:solidFill>
                    <a:srgbClr val="000000"/>
                  </a:solidFill>
                </a:rPr>
                <a:t>    </a:t>
              </a:r>
            </a:p>
            <a:p>
              <a:r>
                <a:rPr kumimoji="1" lang="en-US" altLang="en-US" sz="1600" dirty="0" smtClean="0">
                  <a:latin typeface="Tahoma" panose="020B0604030504040204" pitchFamily="34" charset="0"/>
                  <a:sym typeface="Symbol" panose="05050102010706020507" pitchFamily="18" charset="2"/>
                </a:rPr>
                <a:t>    ––</a:t>
              </a:r>
              <a:endParaRPr lang="en-US" alt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82666" name="Group 10"/>
          <p:cNvGrpSpPr>
            <a:grpSpLocks/>
          </p:cNvGrpSpPr>
          <p:nvPr/>
        </p:nvGrpSpPr>
        <p:grpSpPr bwMode="auto">
          <a:xfrm>
            <a:off x="7413626" y="5059364"/>
            <a:ext cx="898525" cy="655637"/>
            <a:chOff x="726" y="2634"/>
            <a:chExt cx="566" cy="413"/>
          </a:xfrm>
        </p:grpSpPr>
        <p:sp>
          <p:nvSpPr>
            <p:cNvPr id="582667" name="Oval 11"/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582668" name="Text Box 12"/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1100" dirty="0">
                  <a:solidFill>
                    <a:srgbClr val="000000"/>
                  </a:solidFill>
                </a:rPr>
                <a:t>    </a:t>
              </a:r>
            </a:p>
            <a:p>
              <a:r>
                <a:rPr kumimoji="1" lang="en-US" altLang="en-US" sz="1600" dirty="0" smtClean="0">
                  <a:latin typeface="Tahoma" panose="020B0604030504040204" pitchFamily="34" charset="0"/>
                  <a:sym typeface="Symbol" panose="05050102010706020507" pitchFamily="18" charset="2"/>
                </a:rPr>
                <a:t>    +</a:t>
              </a:r>
              <a:endParaRPr lang="en-US" alt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82669" name="Group 13"/>
          <p:cNvGrpSpPr>
            <a:grpSpLocks/>
          </p:cNvGrpSpPr>
          <p:nvPr/>
        </p:nvGrpSpPr>
        <p:grpSpPr bwMode="auto">
          <a:xfrm rot="21300000">
            <a:off x="2971800" y="4495801"/>
            <a:ext cx="685800" cy="593725"/>
            <a:chOff x="2880" y="3312"/>
            <a:chExt cx="408" cy="336"/>
          </a:xfrm>
        </p:grpSpPr>
        <p:sp>
          <p:nvSpPr>
            <p:cNvPr id="582670" name="Freeform 14"/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671" name="Freeform 15"/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672" name="Freeform 16"/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2673" name="Text Box 17"/>
          <p:cNvSpPr txBox="1">
            <a:spLocks noChangeArrowheads="1"/>
          </p:cNvSpPr>
          <p:nvPr/>
        </p:nvSpPr>
        <p:spPr bwMode="auto">
          <a:xfrm>
            <a:off x="3200401" y="4267200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a,b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65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71DF-5145-4EC0-9252-2E76C14BC08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Q5</a:t>
            </a:r>
            <a:endParaRPr lang="en-US" altLang="en-US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	Build a TG accepting the language L of strings, defined over </a:t>
            </a:r>
            <a:r>
              <a:rPr lang="el-GR" altLang="en-US" sz="3000"/>
              <a:t>Σ</a:t>
            </a:r>
            <a:r>
              <a:rPr lang="en-US" altLang="en-US" sz="3000"/>
              <a:t>={a, b},</a:t>
            </a:r>
            <a:r>
              <a:rPr lang="en-US" altLang="en-US"/>
              <a:t> </a:t>
            </a:r>
            <a:r>
              <a:rPr lang="en-US" altLang="en-US" b="1"/>
              <a:t>beginning with and ending in the same letters</a:t>
            </a: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	</a:t>
            </a:r>
            <a:r>
              <a:rPr lang="en-US" altLang="en-US" b="1"/>
              <a:t>Solution</a:t>
            </a:r>
            <a:r>
              <a:rPr lang="en-US" altLang="en-US"/>
              <a:t>:The language L may be expressed by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 a+b+a(a + b)</a:t>
            </a:r>
            <a:r>
              <a:rPr lang="en-US" altLang="en-US" baseline="40000"/>
              <a:t>*</a:t>
            </a:r>
            <a:r>
              <a:rPr lang="en-US" altLang="en-US"/>
              <a:t>a + b(a + b)</a:t>
            </a:r>
            <a:r>
              <a:rPr lang="en-US" altLang="en-US" baseline="40000"/>
              <a:t>*</a:t>
            </a:r>
            <a:r>
              <a:rPr lang="en-US" altLang="en-US"/>
              <a:t>b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  The language L may be accepted by the    following TG</a:t>
            </a:r>
          </a:p>
        </p:txBody>
      </p:sp>
    </p:spTree>
    <p:extLst>
      <p:ext uri="{BB962C8B-B14F-4D97-AF65-F5344CB8AC3E}">
        <p14:creationId xmlns:p14="http://schemas.microsoft.com/office/powerpoint/2010/main" val="31022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268</Words>
  <Application>Microsoft Office PowerPoint</Application>
  <PresentationFormat>Widescreen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Math1</vt:lpstr>
      <vt:lpstr>Monotype Sorts</vt:lpstr>
      <vt:lpstr>Symbol</vt:lpstr>
      <vt:lpstr>Tahoma</vt:lpstr>
      <vt:lpstr>Office Theme</vt:lpstr>
      <vt:lpstr>Assignment – 2 Answers</vt:lpstr>
      <vt:lpstr>Q1 </vt:lpstr>
      <vt:lpstr>FA of Q1</vt:lpstr>
      <vt:lpstr>Q2</vt:lpstr>
      <vt:lpstr>FA of Q2</vt:lpstr>
      <vt:lpstr>Q3</vt:lpstr>
      <vt:lpstr>FA of Q3</vt:lpstr>
      <vt:lpstr>Q4</vt:lpstr>
      <vt:lpstr>Q5</vt:lpstr>
      <vt:lpstr>FA of Q5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bambi</dc:creator>
  <cp:lastModifiedBy>bambi</cp:lastModifiedBy>
  <cp:revision>12</cp:revision>
  <dcterms:created xsi:type="dcterms:W3CDTF">2023-10-22T21:23:37Z</dcterms:created>
  <dcterms:modified xsi:type="dcterms:W3CDTF">2023-10-25T08:06:37Z</dcterms:modified>
</cp:coreProperties>
</file>