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85" r:id="rId3"/>
    <p:sldId id="286" r:id="rId4"/>
    <p:sldId id="28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5" r:id="rId14"/>
    <p:sldId id="276" r:id="rId15"/>
    <p:sldId id="277" r:id="rId16"/>
    <p:sldId id="278" r:id="rId17"/>
    <p:sldId id="279" r:id="rId18"/>
    <p:sldId id="28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79038-4ADC-44DE-874A-1C187E21BBC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BE57-4938-4DF9-8C80-D444B3F4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BE57-4938-4DF9-8C80-D444B3F41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335F2-0C9B-44D4-8F7D-00A260D43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4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A5A72-DB51-4ABF-BCE4-637126E71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09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D3451-6E9F-4545-A27B-F87EFA789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9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D36A9-5DB5-4663-A26B-D744C16E2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2F6D4-66F9-40A7-A83C-FF4602A147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9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E437A-6D34-42E3-88B7-899F839459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7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E84CB-0A39-4C8D-85EB-5FEBFDE68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3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0E285-FC42-4AD6-AB6F-8263FA7AF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96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68B9F-651C-4A23-A4AD-94B695885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16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B0DE1-ADF8-48CA-AA7F-537552F82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3A050-60C8-4134-8596-54F8483BB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10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7CD7F8-3B54-4D64-90A0-9D6A85EF46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Recap lecture 35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Regular grammar, null productions and examples, nullable productions and examples, unit productions and example, Chomsky Normal Form (Definition)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Now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A|B are unit productions to be eliminated as shown below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gives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(using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gives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(using </a:t>
                </a: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new resultant CFG takes the form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BAB|AAB|ABB|ABA|AA|AB|BA|BB|a|b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Introduce the nonterminal C where C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so that </a:t>
                </a: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  <a:blipFill>
                <a:blip r:embed="rId2"/>
                <a:stretch>
                  <a:fillRect t="-2963" r="-28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8229600" cy="43434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BAB|AAB|ABB|ABA|AA|AB|BA|BB|a|b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endParaRPr lang="en-US" altLang="en-US" sz="3000" dirty="0"/>
              </a:p>
              <a:p>
                <a:pPr>
                  <a:buFontTx/>
                  <a:buNone/>
                </a:pP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</a:t>
                </a:r>
              </a:p>
              <a:p>
                <a:pPr>
                  <a:buFontTx/>
                  <a:buNone/>
                </a:pP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</a:t>
                </a:r>
              </a:p>
              <a:p>
                <a:pPr>
                  <a:buFontTx/>
                  <a:buNone/>
                </a:pPr>
                <a:r>
                  <a:rPr lang="en-US" altLang="en-US" sz="3000" dirty="0"/>
                  <a:t>C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 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CC|BC|AC|CB|CA|AA|C|BA|BB|a|b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is the CFG in CNF.</a:t>
                </a:r>
              </a:p>
              <a:p>
                <a:pPr>
                  <a:buFontTx/>
                  <a:buNone/>
                </a:pP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8229600" cy="4343400"/>
              </a:xfrm>
              <a:blipFill>
                <a:blip r:embed="rId2"/>
                <a:stretch>
                  <a:fillRect l="-2074" t="-168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400" dirty="0" smtClean="0">
                    <a:sym typeface="Math1" pitchFamily="2" charset="2"/>
                  </a:rPr>
                  <a:t>	Convert the following CFG to be in CNF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S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ABAB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A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a|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4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4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B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b|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4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4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222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most derivation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</a:t>
            </a:r>
            <a:r>
              <a:rPr lang="en-US" altLang="en-US" sz="3000" b="1" u="sng"/>
              <a:t>Definition</a:t>
            </a:r>
            <a:r>
              <a:rPr lang="en-US" altLang="en-US" sz="3000"/>
              <a:t>: The derivation of a word w, generated by a CFG, such that at each step, a production is applied to the left most nonterminal in the working string, is said to be </a:t>
            </a:r>
            <a:r>
              <a:rPr lang="en-US" altLang="en-US" sz="3000" b="1" i="1"/>
              <a:t>left most derivation</a:t>
            </a:r>
            <a:r>
              <a:rPr lang="en-US" altLang="en-US" sz="30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It is to be noted that the nonterminal that occurs first from the left in the working string, is said to be </a:t>
            </a:r>
            <a:r>
              <a:rPr lang="en-US" altLang="en-US" sz="3000" b="1" i="1"/>
              <a:t>left most nonterminal</a:t>
            </a:r>
            <a:r>
              <a:rPr lang="en-US" altLang="en-US" sz="3000"/>
              <a:t>. Following is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/>
                  <a:t>	Consider the following CFG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/>
                  <a:t>	</a:t>
                </a:r>
                <a:r>
                  <a:rPr lang="en-US" altLang="en-US" sz="3400" dirty="0">
                    <a:sym typeface="Math1" pitchFamily="2" charset="2"/>
                  </a:rPr>
                  <a:t>S</a:t>
                </a:r>
                <a:r>
                  <a:rPr lang="en-US" altLang="en-US" sz="36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XY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X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 smtClean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XX|a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 err="1">
                    <a:sym typeface="Math1" pitchFamily="2" charset="2"/>
                  </a:rPr>
                  <a:t>Y</a:t>
                </a:r>
                <a:r>
                  <a:rPr lang="en-US" altLang="en-US" sz="36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400" dirty="0" err="1">
                    <a:sym typeface="Math1" pitchFamily="2" charset="2"/>
                  </a:rPr>
                  <a:t>YY|b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then following are the two left most derivations of </a:t>
                </a:r>
                <a:r>
                  <a:rPr lang="en-US" altLang="en-US" sz="3400" dirty="0" err="1">
                    <a:sym typeface="Math1" pitchFamily="2" charset="2"/>
                  </a:rPr>
                  <a:t>aaabb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</a:p>
            </p:txBody>
          </p:sp>
        </mc:Choice>
        <mc:Fallback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3048000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   </a:t>
                </a:r>
                <a:r>
                  <a:rPr lang="en-US" altLang="en-US" sz="3000" dirty="0">
                    <a:sym typeface="Math1" pitchFamily="2" charset="2"/>
                  </a:rPr>
                  <a:t>S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Y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   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XY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aaab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aaabb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3048000" cy="4572000"/>
              </a:xfrm>
              <a:blipFill>
                <a:blip r:embed="rId2"/>
                <a:stretch>
                  <a:fillRect t="-2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4"/>
              <p:cNvSpPr>
                <a:spLocks noChangeArrowheads="1"/>
              </p:cNvSpPr>
              <p:nvPr/>
            </p:nvSpPr>
            <p:spPr bwMode="auto">
              <a:xfrm>
                <a:off x="4876800" y="1981200"/>
                <a:ext cx="3048000" cy="457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800" dirty="0"/>
                  <a:t>	   </a:t>
                </a:r>
                <a:r>
                  <a:rPr lang="en-US" altLang="en-US" sz="3000" dirty="0">
                    <a:sym typeface="Math1" pitchFamily="2" charset="2"/>
                  </a:rPr>
                  <a:t>S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    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XY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XXY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aaab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aaabb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2355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1981200"/>
                <a:ext cx="3048000" cy="4572000"/>
              </a:xfrm>
              <a:prstGeom prst="rect">
                <a:avLst/>
              </a:prstGeom>
              <a:blipFill>
                <a:blip r:embed="rId3"/>
                <a:stretch>
                  <a:fillRect t="-2667" b="-32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en-US" b="1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Any word that can be generated by a certain CFG has also a left most derivation.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It is to be noted that the above theorem can be stated for right most derivation as well.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</a:t>
                </a:r>
                <a:r>
                  <a:rPr lang="en-US" altLang="en-US" sz="2800" b="1" u="sng" dirty="0"/>
                  <a:t>Example</a:t>
                </a:r>
                <a:r>
                  <a:rPr lang="en-US" altLang="en-US" sz="2800" dirty="0"/>
                  <a:t>: Consider the following CFG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 </a:t>
                </a:r>
                <a:r>
                  <a:rPr lang="en-US" altLang="en-US" sz="3000" dirty="0">
                    <a:sym typeface="Math1" pitchFamily="2" charset="2"/>
                  </a:rPr>
                  <a:t>S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YX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X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XX|b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YY|a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are the left most and right most derivations of </a:t>
                </a:r>
                <a:r>
                  <a:rPr lang="en-US" altLang="en-US" sz="3000" dirty="0" err="1">
                    <a:sym typeface="Math1" pitchFamily="2" charset="2"/>
                  </a:rPr>
                  <a:t>abbbb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519" r="-235" b="-1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47800"/>
                <a:ext cx="2895600" cy="4876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   </a:t>
                </a:r>
                <a:r>
                  <a:rPr lang="en-US" altLang="en-US" sz="3000" dirty="0">
                    <a:sym typeface="Math1" pitchFamily="2" charset="2"/>
                  </a:rPr>
                  <a:t>S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Y</a:t>
                </a:r>
                <a:r>
                  <a:rPr lang="en-US" altLang="en-US" sz="3000" dirty="0">
                    <a:sym typeface="Math1" pitchFamily="2" charset="2"/>
                  </a:rPr>
                  <a:t>X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   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abbb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abbbb</a:t>
                </a:r>
                <a:endParaRPr lang="en-US" altLang="en-US" sz="2800" dirty="0"/>
              </a:p>
            </p:txBody>
          </p:sp>
        </mc:Choice>
        <mc:Fallback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47800"/>
                <a:ext cx="2895600" cy="4876800"/>
              </a:xfr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>
                <a:off x="4724400" y="1447800"/>
                <a:ext cx="2895600" cy="4876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800" dirty="0"/>
                  <a:t>	   </a:t>
                </a:r>
                <a:r>
                  <a:rPr lang="en-US" altLang="en-US" sz="3000" dirty="0">
                    <a:sym typeface="Math1" pitchFamily="2" charset="2"/>
                  </a:rPr>
                  <a:t>S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    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YX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YX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YX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bb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bbb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r>
                  <a:rPr lang="en-US" altLang="en-US" sz="3000" dirty="0" err="1">
                    <a:sym typeface="Math1" pitchFamily="2" charset="2"/>
                  </a:rPr>
                  <a:t>bbbb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abbbb</a:t>
                </a:r>
                <a:endParaRPr lang="en-US" altLang="en-US" sz="2800" dirty="0"/>
              </a:p>
            </p:txBody>
          </p:sp>
        </mc:Choice>
        <mc:Fallback>
          <p:sp>
            <p:nvSpPr>
              <p:cNvPr id="2560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447800"/>
                <a:ext cx="2895600" cy="4876800"/>
              </a:xfrm>
              <a:prstGeom prst="rect">
                <a:avLst/>
              </a:prstGeom>
              <a:blipFill>
                <a:blip r:embed="rId3"/>
                <a:stretch>
                  <a:fillRect t="-2500" r="-1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Up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Chomsky Normal Form, Theorem regarding CNF, examples of converting CFG to be in </a:t>
            </a:r>
            <a:r>
              <a:rPr lang="en-US" altLang="en-US"/>
              <a:t>CNF</a:t>
            </a:r>
            <a:r>
              <a:rPr lang="en-US" altLang="en-US" smtClean="0"/>
              <a:t>, </a:t>
            </a:r>
            <a:r>
              <a:rPr lang="en-US" altLang="en-US" dirty="0"/>
              <a:t>Left most and Right most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27" y="32288"/>
            <a:ext cx="7772400" cy="1143000"/>
          </a:xfrm>
        </p:spPr>
        <p:txBody>
          <a:bodyPr/>
          <a:lstStyle/>
          <a:p>
            <a:r>
              <a:rPr lang="en-US" altLang="en-US" dirty="0"/>
              <a:t>Chomsky Normal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95400"/>
                <a:ext cx="7772400" cy="41148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2500" b="1" dirty="0" smtClean="0">
                    <a:sym typeface="Math1" pitchFamily="2" charset="2"/>
                  </a:rPr>
                  <a:t>	</a:t>
                </a:r>
                <a:r>
                  <a:rPr lang="en-US" altLang="en-US" sz="2500" b="1" u="sng" dirty="0">
                    <a:sym typeface="Math1" pitchFamily="2" charset="2"/>
                  </a:rPr>
                  <a:t>Chomsky Normal Form (CNF)</a:t>
                </a:r>
                <a:r>
                  <a:rPr lang="en-US" altLang="en-US" sz="2500" dirty="0"/>
                  <a:t>: If a CFG has only productions of the form </a:t>
                </a:r>
              </a:p>
              <a:p>
                <a:pPr>
                  <a:buFontTx/>
                  <a:buNone/>
                </a:pPr>
                <a:r>
                  <a:rPr lang="en-US" altLang="en-US" sz="25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25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string of two </a:t>
                </a:r>
                <a:r>
                  <a:rPr lang="en-US" altLang="en-US" sz="2500" dirty="0" err="1">
                    <a:sym typeface="Math1" pitchFamily="2" charset="2"/>
                  </a:rPr>
                  <a:t>nonterminals</a:t>
                </a:r>
                <a:r>
                  <a:rPr lang="en-US" altLang="en-US" sz="2500" dirty="0">
                    <a:sym typeface="Math1" pitchFamily="2" charset="2"/>
                  </a:rPr>
                  <a:t> 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e.g. A 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BC (only two non-terminals allowed at R.H.S)</a:t>
                </a:r>
                <a:endParaRPr lang="en-US" altLang="en-US" sz="25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or </a:t>
                </a: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nonterminal </a:t>
                </a:r>
                <a14:m>
                  <m:oMath xmlns:m="http://schemas.openxmlformats.org/officeDocument/2006/math">
                    <m:r>
                      <a:rPr lang="en-US" altLang="en-US" sz="25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one terminal </a:t>
                </a:r>
                <a:r>
                  <a:rPr lang="en-US" altLang="en-US" sz="2500" dirty="0" smtClean="0">
                    <a:sym typeface="Math1" pitchFamily="2" charset="2"/>
                  </a:rPr>
                  <a:t>(only one terminal allowed at R.H.S)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e.g.  </a:t>
                </a:r>
                <a:r>
                  <a:rPr lang="en-US" altLang="en-US" sz="2500" dirty="0">
                    <a:sym typeface="Math1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a</a:t>
                </a:r>
                <a:endParaRPr lang="en-US" altLang="en-US" sz="25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then the CFG is said to be in Chomsky Normal Form (CNF). 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Means such grammar which contains combination of terminal and non-terminal on the R.H.S are not allowed in CNF.</a:t>
                </a:r>
                <a:endParaRPr lang="en-US" altLang="en-US" sz="25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95400"/>
                <a:ext cx="7772400" cy="4114800"/>
              </a:xfrm>
              <a:blipFill>
                <a:blip r:embed="rId2"/>
                <a:stretch>
                  <a:fillRect l="-1333" t="-1333" r="-157" b="-38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27" y="32288"/>
            <a:ext cx="7772400" cy="1143000"/>
          </a:xfrm>
        </p:spPr>
        <p:txBody>
          <a:bodyPr/>
          <a:lstStyle/>
          <a:p>
            <a:r>
              <a:rPr lang="en-US" altLang="en-US" dirty="0"/>
              <a:t>Chomsky Normal Form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000" b="1" dirty="0" smtClean="0">
                <a:sym typeface="Math1" pitchFamily="2" charset="2"/>
              </a:rPr>
              <a:t>Advantages: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000" dirty="0" smtClean="0">
                <a:sym typeface="Math1" pitchFamily="2" charset="2"/>
              </a:rPr>
              <a:t>Length of each production is restricted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000" dirty="0" smtClean="0">
                <a:sym typeface="Math1" pitchFamily="2" charset="2"/>
              </a:rPr>
              <a:t>Derivation tree or parse tree obtained from CNF is always Binary Tree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000" dirty="0" smtClean="0">
                <a:sym typeface="Math1" pitchFamily="2" charset="2"/>
              </a:rPr>
              <a:t>The no. of steps required to derive a string of length |W| is (2|W|-1)</a:t>
            </a:r>
          </a:p>
          <a:p>
            <a:pPr marL="457200" indent="-457200">
              <a:buFontTx/>
              <a:buAutoNum type="arabicPeriod"/>
            </a:pPr>
            <a:endParaRPr lang="en-US" altLang="en-US" sz="2500" dirty="0"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59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27" y="32288"/>
            <a:ext cx="7772400" cy="1143000"/>
          </a:xfrm>
        </p:spPr>
        <p:txBody>
          <a:bodyPr/>
          <a:lstStyle/>
          <a:p>
            <a:r>
              <a:rPr lang="en-US" altLang="en-US" sz="3800" dirty="0" smtClean="0"/>
              <a:t>Example: Chomsky </a:t>
            </a:r>
            <a:r>
              <a:rPr lang="en-US" altLang="en-US" sz="3800" dirty="0"/>
              <a:t>Normal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95400"/>
                <a:ext cx="14478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D 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a</a:t>
                </a: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b</a:t>
                </a: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F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c</a:t>
                </a: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G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BC</a:t>
                </a: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DE</a:t>
                </a: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FG</a:t>
                </a: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endParaRPr lang="en-US" altLang="en-US" sz="2500" dirty="0" smtClean="0">
                  <a:sym typeface="Math1" pitchFamily="2" charset="2"/>
                </a:endParaRPr>
              </a:p>
              <a:p>
                <a:pPr marL="0" indent="0">
                  <a:buNone/>
                </a:pP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endParaRPr lang="en-US" altLang="en-US" sz="25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95400"/>
                <a:ext cx="1447800" cy="4114800"/>
              </a:xfrm>
              <a:blipFill>
                <a:blip r:embed="rId3"/>
                <a:stretch>
                  <a:fillRect l="-717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14600" y="2362200"/>
            <a:ext cx="277992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en-US" dirty="0" smtClean="0">
                <a:sym typeface="Math1" pitchFamily="2" charset="2"/>
              </a:rPr>
              <a:t>Derive string </a:t>
            </a:r>
            <a:r>
              <a:rPr lang="en-US" altLang="en-US" dirty="0" err="1" smtClean="0">
                <a:sym typeface="Math1" pitchFamily="2" charset="2"/>
              </a:rPr>
              <a:t>abcd</a:t>
            </a:r>
            <a:endParaRPr lang="en-US" altLang="en-US" dirty="0" smtClean="0">
              <a:sym typeface="Math1" pitchFamily="2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Math1" pitchFamily="2" charset="2"/>
              </a:rPr>
              <a:t>Third point from the </a:t>
            </a:r>
          </a:p>
          <a:p>
            <a:pPr marL="0" indent="0">
              <a:buNone/>
            </a:pPr>
            <a:r>
              <a:rPr lang="en-US" altLang="en-US" dirty="0" smtClean="0">
                <a:sym typeface="Math1" pitchFamily="2" charset="2"/>
              </a:rPr>
              <a:t>Advantage:</a:t>
            </a:r>
          </a:p>
          <a:p>
            <a:pPr marL="0" indent="0">
              <a:buNone/>
            </a:pPr>
            <a:r>
              <a:rPr lang="en-US" altLang="en-US" dirty="0" smtClean="0">
                <a:sym typeface="Math1" pitchFamily="2" charset="2"/>
              </a:rPr>
              <a:t>|w| = 2|w| -1</a:t>
            </a:r>
          </a:p>
          <a:p>
            <a:pPr marL="0" indent="0">
              <a:buNone/>
            </a:pPr>
            <a:r>
              <a:rPr lang="en-US" altLang="en-US" dirty="0">
                <a:sym typeface="Math1" pitchFamily="2" charset="2"/>
              </a:rPr>
              <a:t> </a:t>
            </a:r>
            <a:r>
              <a:rPr lang="en-US" altLang="en-US" dirty="0" smtClean="0">
                <a:sym typeface="Math1" pitchFamily="2" charset="2"/>
              </a:rPr>
              <a:t>    =  2*4 – 1</a:t>
            </a:r>
          </a:p>
          <a:p>
            <a:pPr marL="0" indent="0">
              <a:buNone/>
            </a:pPr>
            <a:r>
              <a:rPr lang="en-US" altLang="en-US" dirty="0">
                <a:sym typeface="Math1" pitchFamily="2" charset="2"/>
              </a:rPr>
              <a:t> </a:t>
            </a:r>
            <a:r>
              <a:rPr lang="en-US" altLang="en-US" dirty="0" smtClean="0">
                <a:sym typeface="Math1" pitchFamily="2" charset="2"/>
              </a:rPr>
              <a:t>    = 8 – 1</a:t>
            </a:r>
          </a:p>
          <a:p>
            <a:pPr marL="0" indent="0">
              <a:buNone/>
            </a:pPr>
            <a:r>
              <a:rPr lang="en-US" altLang="en-US" dirty="0">
                <a:sym typeface="Math1" pitchFamily="2" charset="2"/>
              </a:rPr>
              <a:t> </a:t>
            </a:r>
            <a:r>
              <a:rPr lang="en-US" altLang="en-US" dirty="0" smtClean="0">
                <a:sym typeface="Math1" pitchFamily="2" charset="2"/>
              </a:rPr>
              <a:t>    = 7 </a:t>
            </a:r>
            <a:endParaRPr lang="en-US" altLang="en-US" dirty="0">
              <a:sym typeface="Math1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410200" y="1307078"/>
                <a:ext cx="34290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Lets Derive string </a:t>
                </a:r>
                <a:r>
                  <a:rPr lang="en-US" altLang="en-US" dirty="0" err="1" smtClean="0">
                    <a:sym typeface="Math1" pitchFamily="2" charset="2"/>
                  </a:rPr>
                  <a:t>abcd</a:t>
                </a:r>
                <a:endParaRPr lang="en-US" altLang="en-US" dirty="0" smtClean="0">
                  <a:sym typeface="Math1" pitchFamily="2" charset="2"/>
                </a:endParaRP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BC</a:t>
                </a:r>
              </a:p>
              <a:p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DEC</a:t>
                </a:r>
                <a:endParaRPr lang="en-US" altLang="en-US" dirty="0">
                  <a:sym typeface="Math1" pitchFamily="2" charset="2"/>
                </a:endParaRP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aEC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abC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abFG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abcG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abcd</a:t>
                </a:r>
                <a:endParaRPr lang="en-US" altLang="en-US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307078"/>
                <a:ext cx="3429000" cy="3046988"/>
              </a:xfrm>
              <a:prstGeom prst="rect">
                <a:avLst/>
              </a:prstGeom>
              <a:blipFill>
                <a:blip r:embed="rId4"/>
                <a:stretch>
                  <a:fillRect l="-2847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3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It is to be noted that any CFG can be converted to be in CNF, if the null productions and unit productions are removed. Also if a CFG contains nullable productions as well, then the corresponding new production are also to be added. Which leads the following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400"/>
              <a:t>	 All NONNULL words of the CFL can be generated by the corresponding CFG which is in CNF </a:t>
            </a:r>
            <a:r>
              <a:rPr lang="en-US" altLang="en-US" sz="3400" i="1"/>
              <a:t>i.e.</a:t>
            </a:r>
            <a:r>
              <a:rPr lang="en-US" altLang="en-US" sz="3400"/>
              <a:t> the grammar in CNF will generate the same language except the null string.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400">
                <a:sym typeface="Math1" pitchFamily="2" charset="2"/>
              </a:rPr>
              <a:t>	Following is an example showing that a CFG in CNF generates all nonnull words of corresponding CFL.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aSa|bSb|a|b|aa|bb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To convert the above CFG to be in CNF, introduce the new productions as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a,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b, then the new CFG will be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ASA|BSB|AA|BB|a|b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A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B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b </a:t>
                </a:r>
              </a:p>
            </p:txBody>
          </p:sp>
        </mc:Choice>
        <mc:Fallback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6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Introduce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R</a:t>
                </a:r>
                <a:r>
                  <a:rPr lang="en-US" altLang="en-US" sz="3000" baseline="-30000" dirty="0">
                    <a:sym typeface="Math1" pitchFamily="2" charset="2"/>
                  </a:rPr>
                  <a:t>1</a:t>
                </a:r>
                <a:r>
                  <a:rPr lang="en-US" altLang="en-US" sz="3000" dirty="0">
                    <a:sym typeface="Math1" pitchFamily="2" charset="2"/>
                  </a:rPr>
                  <a:t> and R</a:t>
                </a:r>
                <a:r>
                  <a:rPr lang="en-US" altLang="en-US" sz="3000" baseline="-30000" dirty="0">
                    <a:sym typeface="Math1" pitchFamily="2" charset="2"/>
                  </a:rPr>
                  <a:t>2</a:t>
                </a:r>
                <a:r>
                  <a:rPr lang="en-US" altLang="en-US" sz="3000" dirty="0">
                    <a:sym typeface="Math1" pitchFamily="2" charset="2"/>
                  </a:rPr>
                  <a:t> so that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</a:t>
                </a:r>
                <a:r>
                  <a:rPr lang="en-US" altLang="en-US" sz="3000" baseline="-30000" dirty="0">
                    <a:sym typeface="Math1" pitchFamily="2" charset="2"/>
                  </a:rPr>
                  <a:t>1</a:t>
                </a:r>
                <a:r>
                  <a:rPr lang="en-US" altLang="en-US" sz="3000" dirty="0">
                    <a:sym typeface="Math1" pitchFamily="2" charset="2"/>
                  </a:rPr>
                  <a:t>|BR</a:t>
                </a:r>
                <a:r>
                  <a:rPr lang="en-US" altLang="en-US" sz="3000" baseline="-30000" dirty="0">
                    <a:sym typeface="Math1" pitchFamily="2" charset="2"/>
                  </a:rPr>
                  <a:t>2</a:t>
                </a:r>
                <a:r>
                  <a:rPr lang="en-US" altLang="en-US" sz="3000" dirty="0">
                    <a:sym typeface="Math1" pitchFamily="2" charset="2"/>
                  </a:rPr>
                  <a:t>|AA|BB|a|b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R</a:t>
                </a:r>
                <a:r>
                  <a:rPr lang="en-US" altLang="en-US" sz="3000" baseline="-30000" dirty="0">
                    <a:sym typeface="Math1" pitchFamily="2" charset="2"/>
                  </a:rPr>
                  <a:t>1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R</a:t>
                </a:r>
                <a:r>
                  <a:rPr lang="en-US" altLang="en-US" sz="3000" baseline="-30000" dirty="0">
                    <a:sym typeface="Math1" pitchFamily="2" charset="2"/>
                  </a:rPr>
                  <a:t>2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SB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which is in CNF.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It may be observed that the above CFG which is in  CNF generates the NONNULLPALINDROME, which does not contain the null string.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114800"/>
              </a:xfrm>
              <a:blipFill>
                <a:blip r:embed="rId2"/>
                <a:stretch>
                  <a:fillRect t="-2963" b="-3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192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ABAB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Here 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ABAB is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 and </a:t>
                </a:r>
                <a:r>
                  <a:rPr lang="en-US" altLang="en-US" sz="3000" dirty="0" smtClean="0">
                    <a:sym typeface="Math1" pitchFamily="2" charset="2"/>
                  </a:rPr>
                  <a:t>  A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are null productions. </a:t>
                </a:r>
                <a:r>
                  <a:rPr lang="en-US" altLang="en-US" sz="3000" dirty="0"/>
                  <a:t>Removing the null productions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>
                    <a:sym typeface="Math1" pitchFamily="2" charset="2"/>
                  </a:rPr>
                  <a:t>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and introducing the new productions as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BAB|AAB|ABB|ABA|AA|AB|BA|BB|A|B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34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19200"/>
                <a:ext cx="7772400" cy="4114800"/>
              </a:xfrm>
              <a:blipFill>
                <a:blip r:embed="rId2"/>
                <a:stretch>
                  <a:fillRect t="-2963" r="-1176" b="-20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202</Words>
  <Application>Microsoft Office PowerPoint</Application>
  <PresentationFormat>On-screen Show (4:3)</PresentationFormat>
  <Paragraphs>151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Math1</vt:lpstr>
      <vt:lpstr>Times New Roman</vt:lpstr>
      <vt:lpstr>Default Design</vt:lpstr>
      <vt:lpstr>Recap lecture 35</vt:lpstr>
      <vt:lpstr>Chomsky Normal Form</vt:lpstr>
      <vt:lpstr>Chomsky Normal Form</vt:lpstr>
      <vt:lpstr>Example: Chomsky Normal Form</vt:lpstr>
      <vt:lpstr>Note</vt:lpstr>
      <vt:lpstr>Theorem</vt:lpstr>
      <vt:lpstr>Example</vt:lpstr>
      <vt:lpstr>Example continued …</vt:lpstr>
      <vt:lpstr>Example</vt:lpstr>
      <vt:lpstr>Example continued …</vt:lpstr>
      <vt:lpstr>Example continued …</vt:lpstr>
      <vt:lpstr>Task</vt:lpstr>
      <vt:lpstr>Left most derivation</vt:lpstr>
      <vt:lpstr>Example</vt:lpstr>
      <vt:lpstr>Example continued …</vt:lpstr>
      <vt:lpstr>Theorem</vt:lpstr>
      <vt:lpstr>Example continued …</vt:lpstr>
      <vt:lpstr>Summing Up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Vitual University</dc:creator>
  <cp:lastModifiedBy>Bamboat</cp:lastModifiedBy>
  <cp:revision>15</cp:revision>
  <dcterms:created xsi:type="dcterms:W3CDTF">2003-06-26T15:27:59Z</dcterms:created>
  <dcterms:modified xsi:type="dcterms:W3CDTF">2023-12-18T08:15:21Z</dcterms:modified>
</cp:coreProperties>
</file>