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57" r:id="rId5"/>
    <p:sldId id="258" r:id="rId6"/>
    <p:sldId id="260" r:id="rId7"/>
    <p:sldId id="261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4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3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8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3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8D76-AF4F-4450-9FA9-10DE3F5A1EE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A58C0-54CC-4434-B944-A19DC5381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1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3046D839-30CA-46FE-9F1D-87E8E35BBB45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/>
              <a:t>10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TASK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2600" dirty="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/>
              <a:t>  </a:t>
            </a:r>
            <a:r>
              <a:rPr lang="el-GR" altLang="en-US" sz="2600" dirty="0"/>
              <a:t>Σ</a:t>
            </a:r>
            <a:r>
              <a:rPr lang="en-US" altLang="en-US" sz="2600" dirty="0"/>
              <a:t>={a, b} of </a:t>
            </a:r>
            <a:r>
              <a:rPr lang="en-US" altLang="en-US" sz="3000" b="1" dirty="0"/>
              <a:t>words ending in b</a:t>
            </a:r>
            <a:r>
              <a:rPr lang="en-US" altLang="en-US" sz="2600" dirty="0"/>
              <a:t>, then its regular expression may </a:t>
            </a:r>
            <a:r>
              <a:rPr lang="en-US" altLang="en-US" sz="2600" dirty="0" smtClean="0"/>
              <a:t>be? 			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b</a:t>
            </a:r>
            <a:r>
              <a:rPr lang="en-US" altLang="en-US" sz="2600" dirty="0" smtClean="0"/>
              <a:t>.</a:t>
            </a:r>
          </a:p>
          <a:p>
            <a:pPr lvl="1">
              <a:buFont typeface="Monotype Sorts" pitchFamily="2" charset="2"/>
              <a:buNone/>
            </a:pPr>
            <a:endParaRPr lang="en-US" altLang="en-US" sz="2600" dirty="0"/>
          </a:p>
          <a:p>
            <a:pPr lvl="1"/>
            <a:r>
              <a:rPr lang="en-US" altLang="en-US" sz="2600" dirty="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/>
              <a:t>  </a:t>
            </a:r>
            <a:r>
              <a:rPr lang="el-GR" altLang="en-US" sz="2600" dirty="0"/>
              <a:t>Σ</a:t>
            </a:r>
            <a:r>
              <a:rPr lang="en-US" altLang="en-US" sz="2600" dirty="0"/>
              <a:t>={a, b} of </a:t>
            </a:r>
            <a:r>
              <a:rPr lang="en-US" altLang="en-US" sz="3000" b="1" dirty="0"/>
              <a:t>words not ending in a</a:t>
            </a:r>
            <a:r>
              <a:rPr lang="en-US" altLang="en-US" sz="2600" dirty="0"/>
              <a:t>, then its regular expression may </a:t>
            </a:r>
            <a:r>
              <a:rPr lang="en-US" altLang="en-US" sz="2600" dirty="0" smtClean="0"/>
              <a:t>be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/>
              <a:t>	</a:t>
            </a:r>
            <a:r>
              <a:rPr lang="en-US" altLang="en-US" sz="2600" dirty="0" smtClean="0"/>
              <a:t>			 </a:t>
            </a:r>
            <a:r>
              <a:rPr lang="en-US" altLang="en-US" sz="2600" dirty="0"/>
              <a:t>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b + </a:t>
            </a:r>
            <a:r>
              <a:rPr lang="el-GR" altLang="en-US" sz="2800" dirty="0"/>
              <a:t>Λ</a:t>
            </a:r>
            <a:r>
              <a:rPr lang="en-US" altLang="en-US" sz="2600" dirty="0" smtClean="0"/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 smtClean="0"/>
              <a:t> </a:t>
            </a:r>
            <a:r>
              <a:rPr lang="en-US" altLang="en-US" sz="2600" dirty="0"/>
              <a:t>It is to be noted that this language may also be expressed by ((</a:t>
            </a:r>
            <a:r>
              <a:rPr lang="en-US" altLang="en-US" sz="2600" dirty="0" err="1"/>
              <a:t>a+b</a:t>
            </a:r>
            <a:r>
              <a:rPr lang="en-US" altLang="en-US" sz="2600" dirty="0"/>
              <a:t>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b)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135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A0E1-737E-48C6-9214-54FF8D45F96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171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 dirty="0" smtClean="0"/>
              <a:t>Q1)</a:t>
            </a:r>
            <a:endParaRPr lang="en-US" altLang="en-US" sz="2600" dirty="0"/>
          </a:p>
          <a:p>
            <a:pPr marL="533400" indent="-533400">
              <a:buFont typeface="Monotype Sorts" pitchFamily="2" charset="2"/>
              <a:buAutoNum type="arabicParenR"/>
            </a:pPr>
            <a:r>
              <a:rPr lang="en-US" altLang="en-US" sz="2600" dirty="0"/>
              <a:t>Let S={ab, bb} and T={ab, bb, </a:t>
            </a:r>
            <a:r>
              <a:rPr lang="en-US" altLang="en-US" sz="2600" dirty="0" err="1"/>
              <a:t>bbbb</a:t>
            </a:r>
            <a:r>
              <a:rPr lang="en-US" altLang="en-US" sz="2600" dirty="0"/>
              <a:t>} Show</a:t>
            </a:r>
          </a:p>
          <a:p>
            <a:pPr marL="533400" indent="-533400">
              <a:buNone/>
            </a:pPr>
            <a:r>
              <a:rPr lang="en-US" altLang="en-US" sz="2600" dirty="0"/>
              <a:t>	 that S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 = T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 [Hint S</a:t>
            </a:r>
            <a:r>
              <a:rPr lang="en-US" altLang="en-US" sz="2600" baseline="40000" dirty="0"/>
              <a:t>* </a:t>
            </a:r>
            <a:r>
              <a:rPr lang="en-US" altLang="en-US" sz="2600" dirty="0">
                <a:sym typeface="Symbol" panose="05050102010706020507" pitchFamily="18" charset="2"/>
              </a:rPr>
              <a:t></a:t>
            </a:r>
            <a:r>
              <a:rPr lang="en-US" altLang="en-US" sz="2600" dirty="0"/>
              <a:t> T</a:t>
            </a:r>
            <a:r>
              <a:rPr lang="en-US" altLang="en-US" sz="2600" baseline="40000" dirty="0"/>
              <a:t>* </a:t>
            </a:r>
            <a:r>
              <a:rPr lang="en-US" altLang="en-US" sz="2600" dirty="0"/>
              <a:t>and T</a:t>
            </a:r>
            <a:r>
              <a:rPr lang="en-US" altLang="en-US" sz="2600" baseline="40000" dirty="0"/>
              <a:t>* </a:t>
            </a:r>
            <a:r>
              <a:rPr lang="en-US" altLang="en-US" sz="2600" dirty="0">
                <a:sym typeface="Symbol" panose="05050102010706020507" pitchFamily="18" charset="2"/>
              </a:rPr>
              <a:t></a:t>
            </a:r>
            <a:r>
              <a:rPr lang="en-US" altLang="en-US" sz="2600" dirty="0"/>
              <a:t> S</a:t>
            </a:r>
            <a:r>
              <a:rPr lang="en-US" altLang="en-US" sz="2600" baseline="40000" dirty="0"/>
              <a:t>*</a:t>
            </a:r>
            <a:r>
              <a:rPr lang="en-US" altLang="en-US" sz="2600" dirty="0"/>
              <a:t>] </a:t>
            </a:r>
            <a:endParaRPr lang="en-US" altLang="en-US" sz="2600" dirty="0" smtClean="0"/>
          </a:p>
          <a:p>
            <a:pPr marL="533400" indent="-533400">
              <a:buNone/>
            </a:pPr>
            <a:r>
              <a:rPr lang="en-US" altLang="en-US" sz="2600" dirty="0" err="1" smtClean="0"/>
              <a:t>Ans</a:t>
            </a:r>
            <a:r>
              <a:rPr lang="en-US" altLang="en-US" sz="2600" dirty="0" smtClean="0"/>
              <a:t>:</a:t>
            </a:r>
          </a:p>
          <a:p>
            <a:pPr marL="533400" indent="-533400">
              <a:buNone/>
            </a:pPr>
            <a:r>
              <a:rPr lang="en-US" altLang="en-US" sz="2600" dirty="0"/>
              <a:t>	</a:t>
            </a:r>
            <a:r>
              <a:rPr lang="en-US" altLang="en-US" sz="2600" dirty="0" smtClean="0"/>
              <a:t>All of the members of set </a:t>
            </a:r>
            <a:r>
              <a:rPr lang="en-US" altLang="en-US" sz="2600" dirty="0"/>
              <a:t>S</a:t>
            </a:r>
            <a:r>
              <a:rPr lang="en-US" altLang="en-US" sz="2600" baseline="40000" dirty="0"/>
              <a:t>*</a:t>
            </a:r>
            <a:r>
              <a:rPr lang="en-US" altLang="en-US" sz="2600" dirty="0" smtClean="0"/>
              <a:t> are members of set </a:t>
            </a:r>
            <a:r>
              <a:rPr lang="en-US" altLang="en-US" sz="2600" dirty="0"/>
              <a:t>T</a:t>
            </a:r>
            <a:r>
              <a:rPr lang="en-US" altLang="en-US" sz="2600" baseline="40000" dirty="0"/>
              <a:t>*</a:t>
            </a:r>
            <a:r>
              <a:rPr lang="en-US" altLang="en-US" sz="2600" dirty="0" smtClean="0"/>
              <a:t>  but all members of set </a:t>
            </a:r>
            <a:r>
              <a:rPr lang="en-US" altLang="en-US" sz="2600" dirty="0"/>
              <a:t>T</a:t>
            </a:r>
            <a:r>
              <a:rPr lang="en-US" altLang="en-US" sz="2600" baseline="40000" dirty="0"/>
              <a:t>*</a:t>
            </a:r>
            <a:r>
              <a:rPr lang="en-US" altLang="en-US" sz="2600" dirty="0" smtClean="0"/>
              <a:t> is not members of set </a:t>
            </a:r>
            <a:r>
              <a:rPr lang="en-US" altLang="en-US" sz="2600" dirty="0"/>
              <a:t>S</a:t>
            </a:r>
            <a:r>
              <a:rPr lang="en-US" altLang="en-US" sz="2600" baseline="40000" dirty="0"/>
              <a:t>*</a:t>
            </a:r>
            <a:endParaRPr lang="en-US" altLang="en-US" sz="2600" dirty="0" smtClean="0"/>
          </a:p>
          <a:p>
            <a:pPr marL="533400" indent="-533400">
              <a:buNone/>
            </a:pPr>
            <a:r>
              <a:rPr lang="en-US" altLang="en-US" sz="2600" dirty="0"/>
              <a:t>Hence S</a:t>
            </a:r>
            <a:r>
              <a:rPr lang="en-US" altLang="en-US" sz="2600" baseline="40000" dirty="0"/>
              <a:t>* </a:t>
            </a:r>
            <a:r>
              <a:rPr lang="en-US" altLang="en-US" sz="2600" dirty="0" smtClean="0"/>
              <a:t>is not equal </a:t>
            </a:r>
            <a:r>
              <a:rPr lang="en-US" altLang="en-US" sz="2600" dirty="0"/>
              <a:t>to T</a:t>
            </a:r>
            <a:r>
              <a:rPr lang="en-US" altLang="en-US" sz="2600" baseline="40000" dirty="0"/>
              <a:t>*</a:t>
            </a:r>
            <a:endParaRPr lang="en-US" altLang="en-US" sz="2600" dirty="0" smtClean="0"/>
          </a:p>
          <a:p>
            <a:pPr marL="533400" indent="-533400">
              <a:buNone/>
            </a:pPr>
            <a:endParaRPr lang="ru-RU" altLang="en-US" sz="2600" dirty="0"/>
          </a:p>
          <a:p>
            <a:pPr marL="533400" indent="-533400">
              <a:buNone/>
            </a:pPr>
            <a:endParaRPr lang="en-US" alt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5899640" y="5311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symbol "⊆" means "is a subset of".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symbol "⊂" means "is a proper subset of".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en-US" dirty="0"/>
              <a:t>2)</a:t>
            </a:r>
            <a:endParaRPr lang="en-US" altLang="en-US" b="1" dirty="0"/>
          </a:p>
          <a:p>
            <a:pPr marL="533400" indent="-533400">
              <a:buNone/>
            </a:pPr>
            <a:r>
              <a:rPr lang="en-US" altLang="en-US" dirty="0" smtClean="0"/>
              <a:t> Let </a:t>
            </a:r>
            <a:r>
              <a:rPr lang="en-US" altLang="en-US" dirty="0"/>
              <a:t>S={ab, bb} and T={ab, bb, </a:t>
            </a:r>
            <a:r>
              <a:rPr lang="en-US" altLang="en-US" dirty="0" err="1"/>
              <a:t>bbb</a:t>
            </a:r>
            <a:r>
              <a:rPr lang="en-US" altLang="en-US" dirty="0"/>
              <a:t>} Show that    S</a:t>
            </a:r>
            <a:r>
              <a:rPr lang="en-US" altLang="en-US" baseline="40000" dirty="0"/>
              <a:t>*</a:t>
            </a:r>
            <a:r>
              <a:rPr lang="en-US" altLang="en-US" dirty="0"/>
              <a:t> ≠ T</a:t>
            </a:r>
            <a:r>
              <a:rPr lang="en-US" altLang="en-US" baseline="40000" dirty="0"/>
              <a:t>* </a:t>
            </a:r>
            <a:r>
              <a:rPr lang="en-US" altLang="en-US" dirty="0"/>
              <a:t>But S</a:t>
            </a:r>
            <a:r>
              <a:rPr lang="en-US" altLang="en-US" baseline="40000" dirty="0"/>
              <a:t>* </a:t>
            </a:r>
            <a:r>
              <a:rPr lang="en-US" altLang="en-US" dirty="0">
                <a:sym typeface="Symbol" panose="05050102010706020507" pitchFamily="18" charset="2"/>
              </a:rPr>
              <a:t></a:t>
            </a:r>
            <a:r>
              <a:rPr lang="en-US" altLang="en-US" dirty="0"/>
              <a:t> T</a:t>
            </a:r>
            <a:r>
              <a:rPr lang="en-US" altLang="en-US" baseline="40000" dirty="0"/>
              <a:t>*</a:t>
            </a:r>
          </a:p>
          <a:p>
            <a:pPr marL="533400" indent="-533400"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Solution: </a:t>
            </a:r>
            <a:r>
              <a:rPr lang="en-US" altLang="en-US" dirty="0"/>
              <a:t>Since S</a:t>
            </a:r>
            <a:r>
              <a:rPr lang="en-US" altLang="en-US" baseline="40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</a:t>
            </a:r>
            <a:r>
              <a:rPr lang="en-US" altLang="en-US" dirty="0"/>
              <a:t> T , so every string belonging to S</a:t>
            </a:r>
            <a:r>
              <a:rPr lang="en-US" altLang="en-US" baseline="40000" dirty="0"/>
              <a:t>* </a:t>
            </a:r>
            <a:r>
              <a:rPr lang="en-US" altLang="en-US" dirty="0"/>
              <a:t>, also belongs to T</a:t>
            </a:r>
            <a:r>
              <a:rPr lang="en-US" altLang="en-US" baseline="40000" dirty="0"/>
              <a:t>* </a:t>
            </a:r>
            <a:r>
              <a:rPr lang="en-US" altLang="en-US" dirty="0"/>
              <a:t>but </a:t>
            </a:r>
            <a:r>
              <a:rPr lang="en-US" altLang="en-US" dirty="0" err="1"/>
              <a:t>bbb</a:t>
            </a:r>
            <a:r>
              <a:rPr lang="en-US" altLang="en-US" dirty="0"/>
              <a:t> is a string belongs to T</a:t>
            </a:r>
            <a:r>
              <a:rPr lang="en-US" altLang="en-US" baseline="40000" dirty="0"/>
              <a:t>*</a:t>
            </a:r>
            <a:r>
              <a:rPr lang="en-US" altLang="en-US" dirty="0"/>
              <a:t> but does not belong to S</a:t>
            </a:r>
            <a:r>
              <a:rPr lang="en-US" altLang="en-US" baseline="40000" dirty="0"/>
              <a:t>*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5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D1E87-2FE3-42E0-B6CA-2D8BBA27B06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altLang="en-US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229600" cy="4591050"/>
          </a:xfrm>
        </p:spPr>
        <p:txBody>
          <a:bodyPr/>
          <a:lstStyle/>
          <a:p>
            <a:r>
              <a:rPr lang="en-US" altLang="en-US" sz="2400" dirty="0"/>
              <a:t>3) Let S={a, bb, </a:t>
            </a:r>
            <a:r>
              <a:rPr lang="en-US" altLang="en-US" sz="2400" dirty="0" err="1"/>
              <a:t>bab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abaab</a:t>
            </a:r>
            <a:r>
              <a:rPr lang="en-US" altLang="en-US" sz="2400" dirty="0"/>
              <a:t>} be a set of strings. Are </a:t>
            </a:r>
            <a:r>
              <a:rPr lang="en-US" altLang="en-US" sz="2400" dirty="0" err="1"/>
              <a:t>abbabaabab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baabbbabbaabb</a:t>
            </a:r>
            <a:r>
              <a:rPr lang="en-US" altLang="en-US" sz="2400" dirty="0"/>
              <a:t> in S</a:t>
            </a:r>
            <a:r>
              <a:rPr lang="en-US" altLang="en-US" sz="2400" baseline="40000" dirty="0"/>
              <a:t>*</a:t>
            </a:r>
            <a:r>
              <a:rPr lang="en-US" altLang="en-US" sz="2400" dirty="0"/>
              <a:t>? Does any word in S</a:t>
            </a:r>
            <a:r>
              <a:rPr lang="en-US" altLang="en-US" sz="2400" baseline="40000" dirty="0"/>
              <a:t>*</a:t>
            </a:r>
            <a:r>
              <a:rPr lang="en-US" altLang="en-US" sz="2400" dirty="0"/>
              <a:t> have odd  number of b’s?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b="1" dirty="0"/>
              <a:t>	Solution: </a:t>
            </a:r>
            <a:r>
              <a:rPr lang="en-US" altLang="en-US" sz="2400" dirty="0"/>
              <a:t>since </a:t>
            </a:r>
            <a:r>
              <a:rPr lang="en-US" altLang="en-US" sz="2400" dirty="0" err="1"/>
              <a:t>abbabaabab</a:t>
            </a:r>
            <a:r>
              <a:rPr lang="en-US" altLang="en-US" sz="2400" dirty="0"/>
              <a:t> can be grouped as (a)(bb)(</a:t>
            </a:r>
            <a:r>
              <a:rPr lang="en-US" altLang="en-US" sz="2400" dirty="0" err="1"/>
              <a:t>abaab</a:t>
            </a:r>
            <a:r>
              <a:rPr lang="en-US" altLang="en-US" sz="2400" dirty="0"/>
              <a:t>)ab , which shows that the last member of the group does not belong to S, so </a:t>
            </a:r>
            <a:r>
              <a:rPr lang="en-US" altLang="en-US" sz="2400" dirty="0" err="1"/>
              <a:t>abbabaabab</a:t>
            </a:r>
            <a:r>
              <a:rPr lang="en-US" altLang="en-US" sz="2400" dirty="0"/>
              <a:t> is not in S</a:t>
            </a:r>
            <a:r>
              <a:rPr lang="en-US" altLang="en-US" sz="2400" baseline="40000" dirty="0"/>
              <a:t>*</a:t>
            </a:r>
            <a:r>
              <a:rPr lang="en-US" altLang="en-US" sz="2400" dirty="0"/>
              <a:t>, while </a:t>
            </a:r>
            <a:r>
              <a:rPr lang="en-US" altLang="en-US" sz="2400" dirty="0" err="1"/>
              <a:t>baabbbabbaabb</a:t>
            </a:r>
            <a:r>
              <a:rPr lang="en-US" altLang="en-US" sz="2400" dirty="0"/>
              <a:t> can not be grouped as members of S, hence </a:t>
            </a:r>
            <a:r>
              <a:rPr lang="en-US" altLang="en-US" sz="2400" dirty="0" err="1"/>
              <a:t>baabbbabbaabb</a:t>
            </a:r>
            <a:r>
              <a:rPr lang="en-US" altLang="en-US" sz="2400" dirty="0"/>
              <a:t> is not in S</a:t>
            </a:r>
            <a:r>
              <a:rPr lang="en-US" altLang="en-US" sz="2400" baseline="40000" dirty="0"/>
              <a:t>*</a:t>
            </a:r>
            <a:r>
              <a:rPr lang="en-US" altLang="en-US" sz="2400" dirty="0"/>
              <a:t>. Since each string in S has even number of b’s so there is no </a:t>
            </a:r>
            <a:r>
              <a:rPr lang="en-US" altLang="en-US" sz="2400" dirty="0" err="1"/>
              <a:t>possiblity</a:t>
            </a:r>
            <a:r>
              <a:rPr lang="en-US" altLang="en-US" sz="2400" dirty="0"/>
              <a:t> of any string with odd number of b’s to be in S</a:t>
            </a:r>
            <a:r>
              <a:rPr lang="en-US" altLang="en-US" sz="2400" baseline="40000" dirty="0"/>
              <a:t>*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59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02B38-DD8C-4F73-B63C-76C8C32B9DD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altLang="en-US" dirty="0"/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>
              <a:buNone/>
            </a:pPr>
            <a:r>
              <a:rPr lang="en-US" altLang="en-US" sz="3000" dirty="0" smtClean="0"/>
              <a:t>Q2)Is </a:t>
            </a:r>
            <a:r>
              <a:rPr lang="en-US" altLang="en-US" sz="3000" dirty="0"/>
              <a:t>there any case when S</a:t>
            </a:r>
            <a:r>
              <a:rPr lang="en-US" altLang="en-US" sz="3000" baseline="40000" dirty="0"/>
              <a:t>+ </a:t>
            </a:r>
            <a:r>
              <a:rPr lang="en-US" altLang="en-US" sz="3000" dirty="0"/>
              <a:t>contains </a:t>
            </a:r>
            <a:r>
              <a:rPr lang="el-GR" altLang="en-US" sz="3000" dirty="0"/>
              <a:t>Λ</a:t>
            </a:r>
            <a:r>
              <a:rPr lang="en-US" altLang="en-US" sz="3000" dirty="0"/>
              <a:t>? If yes then justify your answer. </a:t>
            </a:r>
          </a:p>
          <a:p>
            <a:pPr marL="577850" indent="-577850">
              <a:spcBef>
                <a:spcPct val="0"/>
              </a:spcBef>
              <a:buNone/>
            </a:pPr>
            <a:r>
              <a:rPr lang="en-US" altLang="en-US" sz="3200" b="1" dirty="0"/>
              <a:t>Solution</a:t>
            </a:r>
            <a:r>
              <a:rPr lang="en-US" altLang="en-US" sz="3000" dirty="0"/>
              <a:t>: consider S={</a:t>
            </a:r>
            <a:r>
              <a:rPr lang="el-GR" altLang="en-US" sz="3000" dirty="0"/>
              <a:t>Λ</a:t>
            </a:r>
            <a:r>
              <a:rPr lang="en-US" altLang="en-US" sz="3000" dirty="0"/>
              <a:t>,a} then </a:t>
            </a:r>
          </a:p>
          <a:p>
            <a:pPr marL="577850" indent="-577850">
              <a:spcBef>
                <a:spcPct val="0"/>
              </a:spcBef>
              <a:buNone/>
            </a:pPr>
            <a:r>
              <a:rPr lang="en-US" altLang="en-US" sz="3000" dirty="0"/>
              <a:t>	S</a:t>
            </a:r>
            <a:r>
              <a:rPr lang="en-US" altLang="en-US" sz="3000" baseline="40000" dirty="0"/>
              <a:t>+ </a:t>
            </a:r>
            <a:r>
              <a:rPr lang="en-US" altLang="en-US" sz="3000" dirty="0"/>
              <a:t>={</a:t>
            </a:r>
            <a:r>
              <a:rPr lang="el-GR" altLang="en-US" sz="3000" dirty="0"/>
              <a:t>Λ</a:t>
            </a:r>
            <a:r>
              <a:rPr lang="en-US" altLang="en-US" sz="3000" dirty="0"/>
              <a:t>, a, aa, </a:t>
            </a:r>
            <a:r>
              <a:rPr lang="en-US" altLang="en-US" sz="3000" dirty="0" err="1"/>
              <a:t>aaa</a:t>
            </a:r>
            <a:r>
              <a:rPr lang="en-US" altLang="en-US" sz="3000" dirty="0"/>
              <a:t>, …} </a:t>
            </a:r>
          </a:p>
          <a:p>
            <a:pPr marL="577850" indent="-577850">
              <a:spcBef>
                <a:spcPct val="0"/>
              </a:spcBef>
              <a:buNone/>
            </a:pPr>
            <a:r>
              <a:rPr lang="en-US" altLang="en-US" sz="3000" dirty="0"/>
              <a:t>	Here </a:t>
            </a:r>
            <a:r>
              <a:rPr lang="el-GR" altLang="en-US" sz="3000" dirty="0"/>
              <a:t>Λ</a:t>
            </a:r>
            <a:r>
              <a:rPr lang="en-US" altLang="en-US" sz="3000" dirty="0"/>
              <a:t> is in S</a:t>
            </a:r>
            <a:r>
              <a:rPr lang="en-US" altLang="en-US" sz="3000" baseline="40000" dirty="0"/>
              <a:t>+ </a:t>
            </a:r>
            <a:r>
              <a:rPr lang="en-US" altLang="en-US" sz="3000" dirty="0"/>
              <a:t> as member of S. Thus </a:t>
            </a:r>
            <a:r>
              <a:rPr lang="el-GR" altLang="en-US" sz="3000" dirty="0"/>
              <a:t>Λ</a:t>
            </a:r>
            <a:r>
              <a:rPr lang="en-US" altLang="en-US" sz="3000" dirty="0"/>
              <a:t> will be in S</a:t>
            </a:r>
            <a:r>
              <a:rPr lang="en-US" altLang="en-US" sz="3000" baseline="40000" dirty="0"/>
              <a:t>+ </a:t>
            </a:r>
            <a:r>
              <a:rPr lang="en-US" altLang="en-US" sz="3000" dirty="0"/>
              <a:t>, in this case.</a:t>
            </a:r>
          </a:p>
        </p:txBody>
      </p:sp>
    </p:spTree>
    <p:extLst>
      <p:ext uri="{BB962C8B-B14F-4D97-AF65-F5344CB8AC3E}">
        <p14:creationId xmlns:p14="http://schemas.microsoft.com/office/powerpoint/2010/main" val="318223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AB19-43E0-44A2-8391-BB94E6781B9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500" dirty="0"/>
              <a:t>Q2) </a:t>
            </a:r>
            <a:r>
              <a:rPr lang="en-US" dirty="0"/>
              <a:t>Prove that for any set of strings S</a:t>
            </a:r>
            <a:r>
              <a:rPr lang="en-US" altLang="en-US" sz="3500" dirty="0" smtClean="0"/>
              <a:t>…</a:t>
            </a:r>
            <a:endParaRPr lang="en-US" altLang="en-US" sz="3500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7850" indent="-577850">
              <a:buNone/>
            </a:pPr>
            <a:r>
              <a:rPr lang="en-US" altLang="en-US" sz="3000" dirty="0" err="1" smtClean="0"/>
              <a:t>i</a:t>
            </a:r>
            <a:r>
              <a:rPr lang="en-US" altLang="en-US" sz="3000" dirty="0" smtClean="0"/>
              <a:t>)</a:t>
            </a:r>
            <a:r>
              <a:rPr lang="en-US" altLang="en-US" sz="3000" dirty="0"/>
              <a:t>	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=S</a:t>
            </a:r>
            <a:r>
              <a:rPr lang="en-US" altLang="en-US" sz="3000" baseline="40000" dirty="0"/>
              <a:t>+</a:t>
            </a:r>
          </a:p>
          <a:p>
            <a:pPr marL="577850" indent="-577850">
              <a:buNone/>
            </a:pPr>
            <a:r>
              <a:rPr lang="en-US" altLang="en-US" sz="3000" b="1" dirty="0"/>
              <a:t>Solution</a:t>
            </a:r>
            <a:r>
              <a:rPr lang="en-US" altLang="en-US" sz="3000" dirty="0"/>
              <a:t>: since S</a:t>
            </a:r>
            <a:r>
              <a:rPr lang="en-US" altLang="en-US" sz="3000" baseline="40000" dirty="0"/>
              <a:t>+ </a:t>
            </a:r>
            <a:r>
              <a:rPr lang="en-US" altLang="en-US" sz="3000" dirty="0"/>
              <a:t> generates all possible strings that can be obtained by concatenating the strings of  S, so 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 generates all possible strings that can be obtained by concatenating the strings of  S</a:t>
            </a:r>
            <a:r>
              <a:rPr lang="en-US" altLang="en-US" sz="3000" baseline="40000" dirty="0"/>
              <a:t>+ </a:t>
            </a:r>
            <a:r>
              <a:rPr lang="en-US" altLang="en-US" sz="3000" dirty="0"/>
              <a:t>, will not generate any new string. </a:t>
            </a:r>
          </a:p>
          <a:p>
            <a:pPr marL="577850" indent="-577850">
              <a:buNone/>
            </a:pPr>
            <a:r>
              <a:rPr lang="en-US" altLang="en-US" sz="3000" dirty="0"/>
              <a:t>	Hence 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=S</a:t>
            </a:r>
            <a:r>
              <a:rPr lang="en-US" altLang="en-US" sz="3000" baseline="40000" dirty="0"/>
              <a:t>+</a:t>
            </a:r>
          </a:p>
          <a:p>
            <a:pPr marL="577850" indent="-57785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49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3609-5078-411F-8478-DAB6982A1E8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Q2) continued…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/>
              <a:t>ii)   Is </a:t>
            </a:r>
            <a:r>
              <a:rPr lang="en-US" altLang="en-US" sz="3000" dirty="0"/>
              <a:t>(S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=(S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</a:p>
          <a:p>
            <a:pPr marL="577850" indent="-577850">
              <a:buNone/>
            </a:pPr>
            <a:r>
              <a:rPr lang="en-US" altLang="en-US" sz="3000" dirty="0"/>
              <a:t>	</a:t>
            </a:r>
            <a:r>
              <a:rPr lang="en-US" altLang="en-US" sz="3000" b="1" dirty="0"/>
              <a:t>Solution</a:t>
            </a:r>
            <a:r>
              <a:rPr lang="en-US" altLang="en-US" sz="3000" dirty="0"/>
              <a:t>: since </a:t>
            </a:r>
            <a:r>
              <a:rPr lang="el-GR" altLang="en-US" sz="3000" dirty="0"/>
              <a:t>Λ</a:t>
            </a:r>
            <a:r>
              <a:rPr lang="en-US" altLang="en-US" sz="3000" dirty="0"/>
              <a:t> belongs to S</a:t>
            </a:r>
            <a:r>
              <a:rPr lang="en-US" altLang="en-US" sz="3000" baseline="40000" dirty="0"/>
              <a:t>* </a:t>
            </a:r>
            <a:r>
              <a:rPr lang="en-US" altLang="en-US" sz="3000" dirty="0"/>
              <a:t>,so </a:t>
            </a:r>
            <a:r>
              <a:rPr lang="el-GR" altLang="en-US" sz="3000" dirty="0"/>
              <a:t>Λ</a:t>
            </a:r>
            <a:r>
              <a:rPr lang="en-US" altLang="en-US" sz="3000" dirty="0"/>
              <a:t> will belong to (S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 as member of S</a:t>
            </a:r>
            <a:r>
              <a:rPr lang="en-US" altLang="en-US" sz="3000" baseline="40000" dirty="0"/>
              <a:t>* </a:t>
            </a:r>
            <a:r>
              <a:rPr lang="en-US" altLang="en-US" sz="3000" dirty="0"/>
              <a:t>.Moreover </a:t>
            </a:r>
            <a:r>
              <a:rPr lang="el-GR" altLang="en-US" sz="3000" dirty="0"/>
              <a:t>Λ</a:t>
            </a:r>
            <a:r>
              <a:rPr lang="en-US" altLang="en-US" sz="3000" dirty="0"/>
              <a:t> may not belong to 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, in general, while </a:t>
            </a:r>
            <a:r>
              <a:rPr lang="el-GR" altLang="en-US" sz="3000" dirty="0"/>
              <a:t>Λ</a:t>
            </a:r>
            <a:r>
              <a:rPr lang="en-US" altLang="en-US" sz="3000" dirty="0"/>
              <a:t> will automatically belong to 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. </a:t>
            </a:r>
          </a:p>
          <a:p>
            <a:pPr marL="577850" indent="-577850">
              <a:buNone/>
            </a:pPr>
            <a:r>
              <a:rPr lang="en-US" altLang="en-US" sz="3000" dirty="0"/>
              <a:t>	Hence (S</a:t>
            </a:r>
            <a:r>
              <a:rPr lang="en-US" altLang="en-US" sz="3000" baseline="40000" dirty="0"/>
              <a:t>*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=(S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40000" dirty="0"/>
              <a:t>*</a:t>
            </a:r>
          </a:p>
          <a:p>
            <a:pPr marL="577850" indent="-577850">
              <a:buNone/>
            </a:pPr>
            <a:endParaRPr lang="en-US" altLang="en-US" sz="3000" baseline="40000" dirty="0"/>
          </a:p>
          <a:p>
            <a:pPr marL="577850" indent="-57785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58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E9F4B-DA0F-444F-8F48-48488915BC2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000" dirty="0" smtClean="0"/>
              <a:t>iii. 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=(S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)</a:t>
            </a:r>
            <a:r>
              <a:rPr lang="en-US" altLang="en-US" sz="3000" baseline="30000" dirty="0"/>
              <a:t>*</a:t>
            </a:r>
          </a:p>
          <a:p>
            <a:pPr marL="577850" indent="-577850">
              <a:buNone/>
            </a:pPr>
            <a:r>
              <a:rPr lang="en-US" altLang="en-US" sz="3000" b="1" dirty="0"/>
              <a:t>Solution</a:t>
            </a:r>
            <a:r>
              <a:rPr lang="en-US" altLang="en-US" sz="3000" dirty="0"/>
              <a:t>: In general </a:t>
            </a:r>
            <a:r>
              <a:rPr lang="el-GR" altLang="en-US" sz="3000" dirty="0"/>
              <a:t>Λ</a:t>
            </a:r>
            <a:r>
              <a:rPr lang="en-US" altLang="en-US" sz="3000" dirty="0"/>
              <a:t> is not in  S</a:t>
            </a:r>
            <a:r>
              <a:rPr lang="en-US" altLang="en-US" sz="3000" baseline="40000" dirty="0"/>
              <a:t>+ </a:t>
            </a:r>
            <a:r>
              <a:rPr lang="en-US" altLang="en-US" sz="3000" dirty="0"/>
              <a:t>, while </a:t>
            </a:r>
            <a:r>
              <a:rPr lang="el-GR" altLang="en-US" sz="3000" dirty="0"/>
              <a:t>Λ</a:t>
            </a:r>
            <a:r>
              <a:rPr lang="en-US" altLang="en-US" sz="3000" dirty="0"/>
              <a:t> does belong to S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. Obviously </a:t>
            </a:r>
            <a:r>
              <a:rPr lang="el-GR" altLang="en-US" sz="3000" dirty="0"/>
              <a:t>Λ</a:t>
            </a:r>
            <a:r>
              <a:rPr lang="en-US" altLang="en-US" sz="3000" dirty="0"/>
              <a:t> will now be in 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, while (S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)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 and S</a:t>
            </a:r>
            <a:r>
              <a:rPr lang="en-US" altLang="en-US" sz="3000" baseline="30000" dirty="0"/>
              <a:t>* </a:t>
            </a:r>
            <a:r>
              <a:rPr lang="en-US" altLang="en-US" sz="3000" dirty="0"/>
              <a:t> generate the same set of strings. Hence (S</a:t>
            </a:r>
            <a:r>
              <a:rPr lang="en-US" altLang="en-US" sz="3000" baseline="40000" dirty="0"/>
              <a:t>+</a:t>
            </a:r>
            <a:r>
              <a:rPr lang="en-US" altLang="en-US" sz="3000" dirty="0"/>
              <a:t>)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=(S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)</a:t>
            </a:r>
            <a:r>
              <a:rPr lang="en-US" altLang="en-US" sz="3000" baseline="30000" dirty="0"/>
              <a:t>*</a:t>
            </a:r>
            <a:r>
              <a:rPr lang="en-US" altLang="en-US" sz="3000" dirty="0"/>
              <a:t>.</a:t>
            </a:r>
          </a:p>
          <a:p>
            <a:pPr marL="577850" indent="-57785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49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1975A557-0278-44C9-8502-8143BCCAC1CE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r"/>
              <a:t>9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altLang="en-US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z="2800" dirty="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800" dirty="0"/>
              <a:t>  </a:t>
            </a:r>
            <a:r>
              <a:rPr lang="el-GR" altLang="en-US" sz="2800" dirty="0"/>
              <a:t>Σ</a:t>
            </a:r>
            <a:r>
              <a:rPr lang="en-US" altLang="en-US" sz="2800" dirty="0"/>
              <a:t>={a, b} of </a:t>
            </a:r>
            <a:r>
              <a:rPr lang="en-US" altLang="en-US" sz="2800" b="1" dirty="0"/>
              <a:t>words beginning with a</a:t>
            </a:r>
            <a:r>
              <a:rPr lang="en-US" altLang="en-US" sz="2800" dirty="0"/>
              <a:t>, then its regular expression may be  </a:t>
            </a:r>
            <a:endParaRPr lang="en-US" altLang="en-US" sz="2800" dirty="0" smtClean="0"/>
          </a:p>
          <a:p>
            <a:pPr lvl="1">
              <a:buFont typeface="Monotype Sorts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	a(</a:t>
            </a:r>
            <a:r>
              <a:rPr lang="en-US" altLang="en-US" sz="2800" dirty="0" err="1" smtClean="0"/>
              <a:t>a+b</a:t>
            </a:r>
            <a:r>
              <a:rPr lang="en-US" altLang="en-US" sz="2800" dirty="0"/>
              <a:t>)</a:t>
            </a:r>
            <a:r>
              <a:rPr lang="en-US" altLang="en-US" sz="2800" baseline="40000" dirty="0"/>
              <a:t>*</a:t>
            </a:r>
            <a:endParaRPr lang="en-US" altLang="en-US" sz="2800" dirty="0"/>
          </a:p>
          <a:p>
            <a:pPr lvl="1">
              <a:buFont typeface="Monotype Sorts" pitchFamily="2" charset="2"/>
              <a:buNone/>
            </a:pPr>
            <a:endParaRPr lang="en-US" altLang="en-US" sz="2800" dirty="0"/>
          </a:p>
          <a:p>
            <a:pPr lvl="1"/>
            <a:r>
              <a:rPr lang="en-US" altLang="en-US" sz="2800" dirty="0"/>
              <a:t>Consider the language, defined over 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800" dirty="0"/>
              <a:t>  </a:t>
            </a:r>
            <a:r>
              <a:rPr lang="el-GR" altLang="en-US" sz="2800" dirty="0"/>
              <a:t>Σ</a:t>
            </a:r>
            <a:r>
              <a:rPr lang="en-US" altLang="en-US" sz="2800" dirty="0"/>
              <a:t>={a, b} of </a:t>
            </a:r>
            <a:r>
              <a:rPr lang="en-US" altLang="en-US" sz="2800" b="1" dirty="0"/>
              <a:t>words beginning and ending in same letter</a:t>
            </a:r>
            <a:r>
              <a:rPr lang="en-US" altLang="en-US" sz="2800" dirty="0"/>
              <a:t>, then its regular expression may be  </a:t>
            </a:r>
            <a:endParaRPr lang="en-US" altLang="en-US" sz="2800" dirty="0" smtClean="0"/>
          </a:p>
          <a:p>
            <a:pPr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				</a:t>
            </a:r>
            <a:r>
              <a:rPr lang="en-US" altLang="en-US" dirty="0"/>
              <a:t>a (a + b)</a:t>
            </a:r>
            <a:r>
              <a:rPr lang="en-US" altLang="en-US" baseline="40000" dirty="0"/>
              <a:t>*</a:t>
            </a:r>
            <a:r>
              <a:rPr lang="en-US" altLang="en-US" dirty="0"/>
              <a:t> a + b (a + b)</a:t>
            </a:r>
            <a:r>
              <a:rPr lang="en-US" altLang="en-US" baseline="40000" dirty="0"/>
              <a:t>*</a:t>
            </a:r>
            <a:r>
              <a:rPr lang="en-US" altLang="en-US" dirty="0"/>
              <a:t> b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082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275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Monotype Sorts</vt:lpstr>
      <vt:lpstr>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Q2) Prove that for any set of strings S…</vt:lpstr>
      <vt:lpstr>Q2) continued…</vt:lpstr>
      <vt:lpstr>PowerPoint Presentation</vt:lpstr>
      <vt:lpstr>PowerPoint Presentation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bambi</dc:creator>
  <cp:lastModifiedBy>bambi</cp:lastModifiedBy>
  <cp:revision>25</cp:revision>
  <dcterms:created xsi:type="dcterms:W3CDTF">2023-09-21T18:28:09Z</dcterms:created>
  <dcterms:modified xsi:type="dcterms:W3CDTF">2023-10-16T18:33:52Z</dcterms:modified>
</cp:coreProperties>
</file>