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67" r:id="rId9"/>
    <p:sldId id="268" r:id="rId10"/>
    <p:sldId id="269" r:id="rId11"/>
    <p:sldId id="271" r:id="rId12"/>
    <p:sldId id="272" r:id="rId13"/>
    <p:sldId id="273" r:id="rId14"/>
    <p:sldId id="275" r:id="rId15"/>
    <p:sldId id="276" r:id="rId16"/>
    <p:sldId id="277" r:id="rId17"/>
    <p:sldId id="278" r:id="rId18"/>
    <p:sldId id="279" r:id="rId19"/>
    <p:sldId id="281" r:id="rId20"/>
    <p:sldId id="282" r:id="rId21"/>
    <p:sldId id="284"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5" d="100"/>
          <a:sy n="65"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2C335F2-0C9B-44D4-8F7D-00A260D43750}" type="slidenum">
              <a:rPr lang="en-US" altLang="en-US"/>
              <a:pPr/>
              <a:t>‹#›</a:t>
            </a:fld>
            <a:endParaRPr lang="en-US" altLang="en-US"/>
          </a:p>
        </p:txBody>
      </p:sp>
    </p:spTree>
    <p:extLst>
      <p:ext uri="{BB962C8B-B14F-4D97-AF65-F5344CB8AC3E}">
        <p14:creationId xmlns:p14="http://schemas.microsoft.com/office/powerpoint/2010/main" val="38554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5A5A72-DB51-4ABF-BCE4-637126E712DB}" type="slidenum">
              <a:rPr lang="en-US" altLang="en-US"/>
              <a:pPr/>
              <a:t>‹#›</a:t>
            </a:fld>
            <a:endParaRPr lang="en-US" altLang="en-US"/>
          </a:p>
        </p:txBody>
      </p:sp>
    </p:spTree>
    <p:extLst>
      <p:ext uri="{BB962C8B-B14F-4D97-AF65-F5344CB8AC3E}">
        <p14:creationId xmlns:p14="http://schemas.microsoft.com/office/powerpoint/2010/main" val="142709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02D3451-6E9F-4545-A27B-F87EFA7898C3}" type="slidenum">
              <a:rPr lang="en-US" altLang="en-US"/>
              <a:pPr/>
              <a:t>‹#›</a:t>
            </a:fld>
            <a:endParaRPr lang="en-US" altLang="en-US"/>
          </a:p>
        </p:txBody>
      </p:sp>
    </p:spTree>
    <p:extLst>
      <p:ext uri="{BB962C8B-B14F-4D97-AF65-F5344CB8AC3E}">
        <p14:creationId xmlns:p14="http://schemas.microsoft.com/office/powerpoint/2010/main" val="272490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19D36A9-5DB5-4663-A26B-D744C16E280A}" type="slidenum">
              <a:rPr lang="en-US" altLang="en-US"/>
              <a:pPr/>
              <a:t>‹#›</a:t>
            </a:fld>
            <a:endParaRPr lang="en-US" altLang="en-US"/>
          </a:p>
        </p:txBody>
      </p:sp>
    </p:spTree>
    <p:extLst>
      <p:ext uri="{BB962C8B-B14F-4D97-AF65-F5344CB8AC3E}">
        <p14:creationId xmlns:p14="http://schemas.microsoft.com/office/powerpoint/2010/main" val="3863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72F6D4-66F9-40A7-A83C-FF4602A1473E}" type="slidenum">
              <a:rPr lang="en-US" altLang="en-US"/>
              <a:pPr/>
              <a:t>‹#›</a:t>
            </a:fld>
            <a:endParaRPr lang="en-US" altLang="en-US"/>
          </a:p>
        </p:txBody>
      </p:sp>
    </p:spTree>
    <p:extLst>
      <p:ext uri="{BB962C8B-B14F-4D97-AF65-F5344CB8AC3E}">
        <p14:creationId xmlns:p14="http://schemas.microsoft.com/office/powerpoint/2010/main" val="407496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41E437A-6D34-42E3-88B7-899F8394599A}" type="slidenum">
              <a:rPr lang="en-US" altLang="en-US"/>
              <a:pPr/>
              <a:t>‹#›</a:t>
            </a:fld>
            <a:endParaRPr lang="en-US" altLang="en-US"/>
          </a:p>
        </p:txBody>
      </p:sp>
    </p:spTree>
    <p:extLst>
      <p:ext uri="{BB962C8B-B14F-4D97-AF65-F5344CB8AC3E}">
        <p14:creationId xmlns:p14="http://schemas.microsoft.com/office/powerpoint/2010/main" val="35937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5DE84CB-0A39-4C8D-85EB-5FEBFDE68DF1}" type="slidenum">
              <a:rPr lang="en-US" altLang="en-US"/>
              <a:pPr/>
              <a:t>‹#›</a:t>
            </a:fld>
            <a:endParaRPr lang="en-US" altLang="en-US"/>
          </a:p>
        </p:txBody>
      </p:sp>
    </p:spTree>
    <p:extLst>
      <p:ext uri="{BB962C8B-B14F-4D97-AF65-F5344CB8AC3E}">
        <p14:creationId xmlns:p14="http://schemas.microsoft.com/office/powerpoint/2010/main" val="392437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460E285-FC42-4AD6-AB6F-8263FA7AF312}" type="slidenum">
              <a:rPr lang="en-US" altLang="en-US"/>
              <a:pPr/>
              <a:t>‹#›</a:t>
            </a:fld>
            <a:endParaRPr lang="en-US" altLang="en-US"/>
          </a:p>
        </p:txBody>
      </p:sp>
    </p:spTree>
    <p:extLst>
      <p:ext uri="{BB962C8B-B14F-4D97-AF65-F5344CB8AC3E}">
        <p14:creationId xmlns:p14="http://schemas.microsoft.com/office/powerpoint/2010/main" val="34369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4468B9F-651C-4A23-A4AD-94B695885ED9}" type="slidenum">
              <a:rPr lang="en-US" altLang="en-US"/>
              <a:pPr/>
              <a:t>‹#›</a:t>
            </a:fld>
            <a:endParaRPr lang="en-US" altLang="en-US"/>
          </a:p>
        </p:txBody>
      </p:sp>
    </p:spTree>
    <p:extLst>
      <p:ext uri="{BB962C8B-B14F-4D97-AF65-F5344CB8AC3E}">
        <p14:creationId xmlns:p14="http://schemas.microsoft.com/office/powerpoint/2010/main" val="213616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7B0DE1-ADF8-48CA-AA7F-537552F829D4}" type="slidenum">
              <a:rPr lang="en-US" altLang="en-US"/>
              <a:pPr/>
              <a:t>‹#›</a:t>
            </a:fld>
            <a:endParaRPr lang="en-US" altLang="en-US"/>
          </a:p>
        </p:txBody>
      </p:sp>
    </p:spTree>
    <p:extLst>
      <p:ext uri="{BB962C8B-B14F-4D97-AF65-F5344CB8AC3E}">
        <p14:creationId xmlns:p14="http://schemas.microsoft.com/office/powerpoint/2010/main" val="340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6E3A050-60C8-4134-8596-54F8483BBF8C}" type="slidenum">
              <a:rPr lang="en-US" altLang="en-US"/>
              <a:pPr/>
              <a:t>‹#›</a:t>
            </a:fld>
            <a:endParaRPr lang="en-US" altLang="en-US"/>
          </a:p>
        </p:txBody>
      </p:sp>
    </p:spTree>
    <p:extLst>
      <p:ext uri="{BB962C8B-B14F-4D97-AF65-F5344CB8AC3E}">
        <p14:creationId xmlns:p14="http://schemas.microsoft.com/office/powerpoint/2010/main" val="411210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57CD7F8-3B54-4D64-90A0-9D6A85EF463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 lecture 35</a:t>
            </a:r>
          </a:p>
        </p:txBody>
      </p:sp>
      <p:sp>
        <p:nvSpPr>
          <p:cNvPr id="5123" name="Rectangle 3"/>
          <p:cNvSpPr>
            <a:spLocks noGrp="1" noChangeArrowheads="1"/>
          </p:cNvSpPr>
          <p:nvPr>
            <p:ph type="body" idx="1"/>
          </p:nvPr>
        </p:nvSpPr>
        <p:spPr/>
        <p:txBody>
          <a:bodyPr/>
          <a:lstStyle/>
          <a:p>
            <a:pPr>
              <a:buFontTx/>
              <a:buNone/>
            </a:pPr>
            <a:r>
              <a:rPr lang="en-US" altLang="en-US"/>
              <a:t>	Regular grammar, null productions and examples, nullable productions and examples, unit productions and example, Chomsky Normal Form (Definition)</a:t>
            </a:r>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Task</a:t>
            </a:r>
          </a:p>
        </p:txBody>
      </p:sp>
      <p:sp>
        <p:nvSpPr>
          <p:cNvPr id="15363" name="Rectangle 3"/>
          <p:cNvSpPr>
            <a:spLocks noGrp="1" noChangeArrowheads="1"/>
          </p:cNvSpPr>
          <p:nvPr>
            <p:ph type="body" idx="1"/>
          </p:nvPr>
        </p:nvSpPr>
        <p:spPr/>
        <p:txBody>
          <a:bodyPr/>
          <a:lstStyle/>
          <a:p>
            <a:pPr>
              <a:buFontTx/>
              <a:buNone/>
            </a:pPr>
            <a:r>
              <a:rPr lang="en-US" altLang="en-US" sz="3400">
                <a:sym typeface="Math1" pitchFamily="2" charset="2"/>
              </a:rPr>
              <a:t>	Convert the following CFG to be in CNF</a:t>
            </a:r>
          </a:p>
          <a:p>
            <a:pPr>
              <a:buFontTx/>
              <a:buNone/>
            </a:pPr>
            <a:r>
              <a:rPr lang="en-US" altLang="en-US" sz="3400">
                <a:sym typeface="Math1" pitchFamily="2" charset="2"/>
              </a:rPr>
              <a:t>	S</a:t>
            </a:r>
            <a:r>
              <a:rPr lang="en-US" altLang="en-US" sz="3400"/>
              <a:t> </a:t>
            </a:r>
            <a:r>
              <a:rPr lang="en-US" altLang="en-US" sz="3400">
                <a:sym typeface="Math1" pitchFamily="2" charset="2"/>
              </a:rPr>
              <a:t> ABAB</a:t>
            </a:r>
          </a:p>
          <a:p>
            <a:pPr>
              <a:buFontTx/>
              <a:buNone/>
            </a:pPr>
            <a:r>
              <a:rPr lang="en-US" altLang="en-US" sz="3400">
                <a:sym typeface="Math1" pitchFamily="2" charset="2"/>
              </a:rPr>
              <a:t>	A</a:t>
            </a:r>
            <a:r>
              <a:rPr lang="en-US" altLang="en-US" sz="3400"/>
              <a:t> </a:t>
            </a:r>
            <a:r>
              <a:rPr lang="en-US" altLang="en-US" sz="3400">
                <a:sym typeface="Math1" pitchFamily="2" charset="2"/>
              </a:rPr>
              <a:t> a|</a:t>
            </a:r>
          </a:p>
          <a:p>
            <a:pPr>
              <a:buFontTx/>
              <a:buNone/>
            </a:pPr>
            <a:r>
              <a:rPr lang="en-US" altLang="en-US" sz="3400">
                <a:sym typeface="Math1" pitchFamily="2" charset="2"/>
              </a:rPr>
              <a:t>	B</a:t>
            </a:r>
            <a:r>
              <a:rPr lang="en-US" altLang="en-US" sz="3400"/>
              <a:t> </a:t>
            </a:r>
            <a:r>
              <a:rPr lang="en-US" altLang="en-US" sz="3400">
                <a:sym typeface="Math1" pitchFamily="2" charset="2"/>
              </a:rPr>
              <a:t> 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p:spPr>
        <p:txBody>
          <a:bodyPr/>
          <a:lstStyle/>
          <a:p>
            <a:r>
              <a:rPr lang="en-US" altLang="en-US"/>
              <a:t>Example</a:t>
            </a:r>
          </a:p>
        </p:txBody>
      </p:sp>
      <p:sp>
        <p:nvSpPr>
          <p:cNvPr id="17411"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2800"/>
              <a:t>	To construct an FA that accepts the grammar</a:t>
            </a:r>
          </a:p>
          <a:p>
            <a:pPr>
              <a:lnSpc>
                <a:spcPct val="90000"/>
              </a:lnSpc>
              <a:buFontTx/>
              <a:buNone/>
            </a:pPr>
            <a:r>
              <a:rPr lang="en-US" altLang="en-US" sz="2800"/>
              <a:t>	</a:t>
            </a:r>
            <a:r>
              <a:rPr lang="en-US" altLang="en-US" sz="3000">
                <a:sym typeface="Math1" pitchFamily="2" charset="2"/>
              </a:rPr>
              <a:t>SabA</a:t>
            </a:r>
          </a:p>
          <a:p>
            <a:pPr>
              <a:lnSpc>
                <a:spcPct val="90000"/>
              </a:lnSpc>
              <a:buFontTx/>
              <a:buNone/>
            </a:pPr>
            <a:r>
              <a:rPr lang="en-US" altLang="en-US" sz="2800"/>
              <a:t>	</a:t>
            </a:r>
            <a:r>
              <a:rPr lang="en-US" altLang="en-US" sz="3000">
                <a:sym typeface="Math1" pitchFamily="2" charset="2"/>
              </a:rPr>
              <a:t>AbaB</a:t>
            </a:r>
          </a:p>
          <a:p>
            <a:pPr>
              <a:lnSpc>
                <a:spcPct val="90000"/>
              </a:lnSpc>
              <a:buFontTx/>
              <a:buNone/>
            </a:pPr>
            <a:r>
              <a:rPr lang="en-US" altLang="en-US" sz="2800"/>
              <a:t>	</a:t>
            </a:r>
            <a:r>
              <a:rPr lang="en-US" altLang="en-US" sz="3000">
                <a:sym typeface="Math1" pitchFamily="2" charset="2"/>
              </a:rPr>
              <a:t>BaA|bb</a:t>
            </a:r>
          </a:p>
          <a:p>
            <a:pPr>
              <a:lnSpc>
                <a:spcPct val="90000"/>
              </a:lnSpc>
              <a:buFontTx/>
              <a:buNone/>
            </a:pPr>
            <a:r>
              <a:rPr lang="en-US" altLang="en-US" sz="3000">
                <a:sym typeface="Math1" pitchFamily="2" charset="2"/>
              </a:rPr>
              <a:t>	The language can be identified by the three words generated as follows</a:t>
            </a:r>
          </a:p>
          <a:p>
            <a:pPr>
              <a:lnSpc>
                <a:spcPct val="90000"/>
              </a:lnSpc>
              <a:buFontTx/>
              <a:buNone/>
            </a:pPr>
            <a:r>
              <a:rPr lang="en-US" altLang="en-US" sz="2800"/>
              <a:t>  (i) </a:t>
            </a:r>
            <a:r>
              <a:rPr lang="en-US" altLang="en-US" sz="3000">
                <a:sym typeface="Math1" pitchFamily="2" charset="2"/>
              </a:rPr>
              <a:t>S  abA		 	</a:t>
            </a:r>
          </a:p>
          <a:p>
            <a:pPr>
              <a:lnSpc>
                <a:spcPct val="90000"/>
              </a:lnSpc>
              <a:buFontTx/>
              <a:buNone/>
            </a:pPr>
            <a:r>
              <a:rPr lang="en-US" altLang="en-US" sz="3000">
                <a:sym typeface="Math1" pitchFamily="2" charset="2"/>
              </a:rPr>
              <a:t>	       abbaB	 	(using AbaB) 	</a:t>
            </a:r>
          </a:p>
          <a:p>
            <a:pPr>
              <a:lnSpc>
                <a:spcPct val="90000"/>
              </a:lnSpc>
              <a:buFontTx/>
              <a:buNone/>
            </a:pPr>
            <a:r>
              <a:rPr lang="en-US" altLang="en-US" sz="3000">
                <a:sym typeface="Math1" pitchFamily="2" charset="2"/>
              </a:rPr>
              <a:t>	       </a:t>
            </a:r>
            <a:r>
              <a:rPr lang="en-US" altLang="en-US" sz="3000" u="sng">
                <a:sym typeface="Math1" pitchFamily="2" charset="2"/>
              </a:rPr>
              <a:t>abba</a:t>
            </a:r>
            <a:r>
              <a:rPr lang="en-US" altLang="en-US" sz="3000">
                <a:sym typeface="Math1" pitchFamily="2" charset="2"/>
              </a:rPr>
              <a:t> </a:t>
            </a:r>
            <a:r>
              <a:rPr lang="en-US" altLang="en-US" sz="3000" u="sng">
                <a:sym typeface="Math1" pitchFamily="2" charset="2"/>
              </a:rPr>
              <a:t>bb</a:t>
            </a:r>
            <a:r>
              <a:rPr lang="en-US" altLang="en-US" sz="3000">
                <a:sym typeface="Math1" pitchFamily="2" charset="2"/>
              </a:rPr>
              <a:t>		(using Bbb)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28600" y="76200"/>
            <a:ext cx="8229600" cy="4114800"/>
          </a:xfrm>
        </p:spPr>
        <p:txBody>
          <a:bodyPr/>
          <a:lstStyle/>
          <a:p>
            <a:pPr>
              <a:lnSpc>
                <a:spcPct val="90000"/>
              </a:lnSpc>
              <a:buFontTx/>
              <a:buNone/>
            </a:pPr>
            <a:r>
              <a:rPr lang="en-US" altLang="en-US" sz="3000">
                <a:sym typeface="Math1" pitchFamily="2" charset="2"/>
              </a:rPr>
              <a:t>(ii) S 	 abA		</a:t>
            </a:r>
          </a:p>
          <a:p>
            <a:pPr>
              <a:lnSpc>
                <a:spcPct val="90000"/>
              </a:lnSpc>
              <a:buFontTx/>
              <a:buNone/>
            </a:pPr>
            <a:r>
              <a:rPr lang="en-US" altLang="en-US" sz="3000">
                <a:sym typeface="Math1" pitchFamily="2" charset="2"/>
              </a:rPr>
              <a:t>		 abbaB		 (using AbaB)</a:t>
            </a:r>
          </a:p>
          <a:p>
            <a:pPr>
              <a:lnSpc>
                <a:spcPct val="90000"/>
              </a:lnSpc>
              <a:buFontTx/>
              <a:buNone/>
            </a:pPr>
            <a:r>
              <a:rPr lang="en-US" altLang="en-US" sz="3000">
                <a:sym typeface="Math1" pitchFamily="2" charset="2"/>
              </a:rPr>
              <a:t>		 abbaaA		 (using B aA)</a:t>
            </a:r>
          </a:p>
          <a:p>
            <a:pPr>
              <a:lnSpc>
                <a:spcPct val="90000"/>
              </a:lnSpc>
              <a:buFontTx/>
              <a:buNone/>
            </a:pPr>
            <a:r>
              <a:rPr lang="en-US" altLang="en-US" sz="3000">
                <a:sym typeface="Math1" pitchFamily="2" charset="2"/>
              </a:rPr>
              <a:t>		 abbaabaB 	(using A baB)</a:t>
            </a:r>
          </a:p>
          <a:p>
            <a:pPr>
              <a:lnSpc>
                <a:spcPct val="90000"/>
              </a:lnSpc>
              <a:buFontTx/>
              <a:buNone/>
            </a:pPr>
            <a:r>
              <a:rPr lang="en-US" altLang="en-US" sz="3000">
                <a:sym typeface="Math1" pitchFamily="2" charset="2"/>
              </a:rPr>
              <a:t>		 </a:t>
            </a:r>
            <a:r>
              <a:rPr lang="en-US" altLang="en-US" sz="3000" u="sng">
                <a:sym typeface="Math1" pitchFamily="2" charset="2"/>
              </a:rPr>
              <a:t>abba</a:t>
            </a:r>
            <a:r>
              <a:rPr lang="en-US" altLang="en-US" sz="3000">
                <a:sym typeface="Math1" pitchFamily="2" charset="2"/>
              </a:rPr>
              <a:t>aba</a:t>
            </a:r>
            <a:r>
              <a:rPr lang="en-US" altLang="en-US" sz="3000" u="sng">
                <a:sym typeface="Math1" pitchFamily="2" charset="2"/>
              </a:rPr>
              <a:t>bb</a:t>
            </a:r>
            <a:r>
              <a:rPr lang="en-US" altLang="en-US" sz="3000">
                <a:sym typeface="Math1" pitchFamily="2" charset="2"/>
              </a:rPr>
              <a:t> 	(using B bb)</a:t>
            </a:r>
          </a:p>
          <a:p>
            <a:pPr>
              <a:lnSpc>
                <a:spcPct val="90000"/>
              </a:lnSpc>
              <a:buFontTx/>
              <a:buNone/>
            </a:pPr>
            <a:r>
              <a:rPr lang="en-US" altLang="en-US" sz="3000">
                <a:sym typeface="Math1" pitchFamily="2" charset="2"/>
              </a:rPr>
              <a:t>(iii) S	 abA		</a:t>
            </a:r>
          </a:p>
          <a:p>
            <a:pPr>
              <a:lnSpc>
                <a:spcPct val="90000"/>
              </a:lnSpc>
              <a:buFontTx/>
              <a:buNone/>
            </a:pPr>
            <a:r>
              <a:rPr lang="en-US" altLang="en-US" sz="3000">
                <a:sym typeface="Math1" pitchFamily="2" charset="2"/>
              </a:rPr>
              <a:t>		 abbaB		 (using AbaB)</a:t>
            </a:r>
          </a:p>
          <a:p>
            <a:pPr>
              <a:lnSpc>
                <a:spcPct val="90000"/>
              </a:lnSpc>
              <a:buFontTx/>
              <a:buNone/>
            </a:pPr>
            <a:r>
              <a:rPr lang="en-US" altLang="en-US" sz="3000">
                <a:sym typeface="Math1" pitchFamily="2" charset="2"/>
              </a:rPr>
              <a:t>		 abbaaA		(using B aA)</a:t>
            </a:r>
          </a:p>
          <a:p>
            <a:pPr>
              <a:lnSpc>
                <a:spcPct val="90000"/>
              </a:lnSpc>
              <a:buFontTx/>
              <a:buNone/>
            </a:pPr>
            <a:r>
              <a:rPr lang="en-US" altLang="en-US" sz="3000">
                <a:sym typeface="Math1" pitchFamily="2" charset="2"/>
              </a:rPr>
              <a:t>		 abbaabaB 	(using A baB)</a:t>
            </a:r>
          </a:p>
          <a:p>
            <a:pPr>
              <a:lnSpc>
                <a:spcPct val="90000"/>
              </a:lnSpc>
              <a:buFontTx/>
              <a:buNone/>
            </a:pPr>
            <a:r>
              <a:rPr lang="en-US" altLang="en-US" sz="3000">
                <a:sym typeface="Math1" pitchFamily="2" charset="2"/>
              </a:rPr>
              <a:t>		 abbaabaaA 	(using B aA)</a:t>
            </a:r>
          </a:p>
          <a:p>
            <a:pPr>
              <a:lnSpc>
                <a:spcPct val="90000"/>
              </a:lnSpc>
              <a:buFontTx/>
              <a:buNone/>
            </a:pPr>
            <a:r>
              <a:rPr lang="en-US" altLang="en-US" sz="3000">
                <a:sym typeface="Math1" pitchFamily="2" charset="2"/>
              </a:rPr>
              <a:t>		 abbaabaabaB 	(using A baB)</a:t>
            </a:r>
          </a:p>
          <a:p>
            <a:pPr>
              <a:lnSpc>
                <a:spcPct val="90000"/>
              </a:lnSpc>
              <a:buFontTx/>
              <a:buNone/>
            </a:pPr>
            <a:r>
              <a:rPr lang="en-US" altLang="en-US" sz="3000">
                <a:sym typeface="Math1" pitchFamily="2" charset="2"/>
              </a:rPr>
              <a:t>		 </a:t>
            </a:r>
            <a:r>
              <a:rPr lang="en-US" altLang="en-US" sz="3000" u="sng">
                <a:sym typeface="Math1" pitchFamily="2" charset="2"/>
              </a:rPr>
              <a:t>abba</a:t>
            </a:r>
            <a:r>
              <a:rPr lang="en-US" altLang="en-US" sz="3000">
                <a:sym typeface="Math1" pitchFamily="2" charset="2"/>
              </a:rPr>
              <a:t>abaaba</a:t>
            </a:r>
            <a:r>
              <a:rPr lang="en-US" altLang="en-US" sz="3000" u="sng">
                <a:sym typeface="Math1" pitchFamily="2" charset="2"/>
              </a:rPr>
              <a:t>bb</a:t>
            </a:r>
            <a:r>
              <a:rPr lang="en-US" altLang="en-US" sz="3000">
                <a:sym typeface="Math1" pitchFamily="2" charset="2"/>
              </a:rPr>
              <a:t> 	(using B bb)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r>
              <a:rPr lang="en-US" altLang="en-US"/>
              <a:t>Example continued …</a:t>
            </a:r>
          </a:p>
        </p:txBody>
      </p:sp>
      <p:sp>
        <p:nvSpPr>
          <p:cNvPr id="19459" name="Rectangle 3"/>
          <p:cNvSpPr>
            <a:spLocks noGrp="1" noChangeArrowheads="1"/>
          </p:cNvSpPr>
          <p:nvPr>
            <p:ph type="body" idx="1"/>
          </p:nvPr>
        </p:nvSpPr>
        <p:spPr>
          <a:xfrm>
            <a:off x="685800" y="1066800"/>
            <a:ext cx="7772400" cy="4114800"/>
          </a:xfrm>
        </p:spPr>
        <p:txBody>
          <a:bodyPr/>
          <a:lstStyle/>
          <a:p>
            <a:pPr>
              <a:buFontTx/>
              <a:buNone/>
            </a:pPr>
            <a:r>
              <a:rPr lang="en-US" altLang="en-US"/>
              <a:t>	which shows that corresponding language has RE abba(aba)</a:t>
            </a:r>
            <a:r>
              <a:rPr lang="en-US" altLang="en-US" baseline="40000"/>
              <a:t>*</a:t>
            </a:r>
            <a:r>
              <a:rPr lang="en-US" altLang="en-US"/>
              <a:t>bb. Thus the FA accepting the given CFG may be </a:t>
            </a:r>
          </a:p>
        </p:txBody>
      </p:sp>
      <p:sp>
        <p:nvSpPr>
          <p:cNvPr id="19460" name="Oval 4"/>
          <p:cNvSpPr>
            <a:spLocks noChangeAspect="1" noChangeArrowheads="1"/>
          </p:cNvSpPr>
          <p:nvPr/>
        </p:nvSpPr>
        <p:spPr bwMode="auto">
          <a:xfrm rot="10800000">
            <a:off x="4662488" y="5076825"/>
            <a:ext cx="460375" cy="460375"/>
          </a:xfrm>
          <a:prstGeom prst="ellipse">
            <a:avLst/>
          </a:prstGeom>
          <a:solidFill>
            <a:srgbClr val="FFFFFF"/>
          </a:solidFill>
          <a:ln w="9525">
            <a:solidFill>
              <a:srgbClr val="000000"/>
            </a:solidFill>
            <a:round/>
            <a:headEnd/>
            <a:tailEnd/>
          </a:ln>
        </p:spPr>
        <p:txBody>
          <a:bodyPr/>
          <a:lstStyle/>
          <a:p>
            <a:endParaRPr lang="en-US"/>
          </a:p>
        </p:txBody>
      </p:sp>
      <p:sp>
        <p:nvSpPr>
          <p:cNvPr id="19461" name="Text Box 5"/>
          <p:cNvSpPr txBox="1">
            <a:spLocks noChangeAspect="1" noChangeArrowheads="1"/>
          </p:cNvSpPr>
          <p:nvPr/>
        </p:nvSpPr>
        <p:spPr bwMode="auto">
          <a:xfrm rot="10800000">
            <a:off x="4552950" y="5221288"/>
            <a:ext cx="6969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eaLnBrk="0" hangingPunct="0"/>
            <a:r>
              <a:rPr lang="en-US" altLang="en-US" sz="1100">
                <a:solidFill>
                  <a:srgbClr val="000000"/>
                </a:solidFill>
              </a:rPr>
              <a:t>    </a:t>
            </a:r>
            <a:endParaRPr lang="en-US" altLang="en-US" sz="4400"/>
          </a:p>
        </p:txBody>
      </p:sp>
      <p:grpSp>
        <p:nvGrpSpPr>
          <p:cNvPr id="19462" name="Group 6"/>
          <p:cNvGrpSpPr>
            <a:grpSpLocks noChangeAspect="1"/>
          </p:cNvGrpSpPr>
          <p:nvPr/>
        </p:nvGrpSpPr>
        <p:grpSpPr bwMode="auto">
          <a:xfrm rot="32100000">
            <a:off x="4656138" y="5516563"/>
            <a:ext cx="531812" cy="461962"/>
            <a:chOff x="2880" y="3312"/>
            <a:chExt cx="408" cy="336"/>
          </a:xfrm>
        </p:grpSpPr>
        <p:sp>
          <p:nvSpPr>
            <p:cNvPr id="19463" name="Freeform 7"/>
            <p:cNvSpPr>
              <a:spLocks noChangeAspect="1"/>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Freeform 8"/>
            <p:cNvSpPr>
              <a:spLocks noChangeAspect="1"/>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9"/>
            <p:cNvSpPr>
              <a:spLocks noChangeAspect="1"/>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466" name="Group 10"/>
          <p:cNvGrpSpPr>
            <a:grpSpLocks/>
          </p:cNvGrpSpPr>
          <p:nvPr/>
        </p:nvGrpSpPr>
        <p:grpSpPr bwMode="auto">
          <a:xfrm rot="10800000">
            <a:off x="2894013" y="3451225"/>
            <a:ext cx="695325" cy="596900"/>
            <a:chOff x="-999" y="1738"/>
            <a:chExt cx="439" cy="376"/>
          </a:xfrm>
        </p:grpSpPr>
        <p:sp>
          <p:nvSpPr>
            <p:cNvPr id="19467" name="Oval 11"/>
            <p:cNvSpPr>
              <a:spLocks noChangeAspect="1" noChangeArrowheads="1"/>
            </p:cNvSpPr>
            <p:nvPr/>
          </p:nvSpPr>
          <p:spPr bwMode="auto">
            <a:xfrm>
              <a:off x="-912" y="1824"/>
              <a:ext cx="290" cy="290"/>
            </a:xfrm>
            <a:prstGeom prst="ellipse">
              <a:avLst/>
            </a:prstGeom>
            <a:solidFill>
              <a:srgbClr val="FFFFFF"/>
            </a:solidFill>
            <a:ln w="9525">
              <a:solidFill>
                <a:srgbClr val="000000"/>
              </a:solidFill>
              <a:round/>
              <a:headEnd/>
              <a:tailEnd/>
            </a:ln>
          </p:spPr>
          <p:txBody>
            <a:bodyPr/>
            <a:lstStyle/>
            <a:p>
              <a:endParaRPr lang="en-US"/>
            </a:p>
          </p:txBody>
        </p:sp>
        <p:sp>
          <p:nvSpPr>
            <p:cNvPr id="19468" name="Text Box 12"/>
            <p:cNvSpPr txBox="1">
              <a:spLocks noChangeAspect="1" noChangeArrowheads="1"/>
            </p:cNvSpPr>
            <p:nvPr/>
          </p:nvSpPr>
          <p:spPr bwMode="auto">
            <a:xfrm>
              <a:off x="-999" y="1738"/>
              <a:ext cx="43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p>
              <a:pPr eaLnBrk="0" hangingPunct="0"/>
              <a:endParaRPr lang="en-US" altLang="en-US" sz="4400"/>
            </a:p>
          </p:txBody>
        </p:sp>
      </p:grpSp>
      <p:grpSp>
        <p:nvGrpSpPr>
          <p:cNvPr id="19469" name="Group 13"/>
          <p:cNvGrpSpPr>
            <a:grpSpLocks/>
          </p:cNvGrpSpPr>
          <p:nvPr/>
        </p:nvGrpSpPr>
        <p:grpSpPr bwMode="auto">
          <a:xfrm rot="10800000">
            <a:off x="7262813" y="3482975"/>
            <a:ext cx="698500" cy="623888"/>
            <a:chOff x="-1776" y="1863"/>
            <a:chExt cx="439" cy="393"/>
          </a:xfrm>
        </p:grpSpPr>
        <p:sp>
          <p:nvSpPr>
            <p:cNvPr id="19470" name="Oval 14"/>
            <p:cNvSpPr>
              <a:spLocks noChangeAspect="1" noChangeArrowheads="1"/>
            </p:cNvSpPr>
            <p:nvPr/>
          </p:nvSpPr>
          <p:spPr bwMode="auto">
            <a:xfrm>
              <a:off x="-1689" y="1966"/>
              <a:ext cx="290" cy="290"/>
            </a:xfrm>
            <a:prstGeom prst="ellipse">
              <a:avLst/>
            </a:prstGeom>
            <a:solidFill>
              <a:srgbClr val="FFFFFF"/>
            </a:solidFill>
            <a:ln w="9525">
              <a:solidFill>
                <a:srgbClr val="000000"/>
              </a:solidFill>
              <a:round/>
              <a:headEnd/>
              <a:tailEnd/>
            </a:ln>
          </p:spPr>
          <p:txBody>
            <a:bodyPr/>
            <a:lstStyle/>
            <a:p>
              <a:endParaRPr lang="en-US"/>
            </a:p>
          </p:txBody>
        </p:sp>
        <p:sp>
          <p:nvSpPr>
            <p:cNvPr id="19471" name="Text Box 15"/>
            <p:cNvSpPr txBox="1">
              <a:spLocks noChangeAspect="1" noChangeArrowheads="1"/>
            </p:cNvSpPr>
            <p:nvPr/>
          </p:nvSpPr>
          <p:spPr bwMode="auto">
            <a:xfrm>
              <a:off x="-1776" y="1863"/>
              <a:ext cx="43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p>
              <a:pPr eaLnBrk="0" hangingPunct="0"/>
              <a:endParaRPr lang="en-US" altLang="en-US" sz="4400"/>
            </a:p>
          </p:txBody>
        </p:sp>
      </p:grpSp>
      <p:sp>
        <p:nvSpPr>
          <p:cNvPr id="19472" name="Oval 16"/>
          <p:cNvSpPr>
            <a:spLocks noChangeAspect="1" noChangeArrowheads="1"/>
          </p:cNvSpPr>
          <p:nvPr/>
        </p:nvSpPr>
        <p:spPr bwMode="auto">
          <a:xfrm rot="10800000">
            <a:off x="6300788" y="3481388"/>
            <a:ext cx="460375" cy="460375"/>
          </a:xfrm>
          <a:prstGeom prst="ellipse">
            <a:avLst/>
          </a:prstGeom>
          <a:solidFill>
            <a:srgbClr val="FFFFFF"/>
          </a:solidFill>
          <a:ln w="9525">
            <a:solidFill>
              <a:srgbClr val="000000"/>
            </a:solidFill>
            <a:round/>
            <a:headEnd/>
            <a:tailEnd/>
          </a:ln>
        </p:spPr>
        <p:txBody>
          <a:bodyPr/>
          <a:lstStyle/>
          <a:p>
            <a:endParaRPr lang="en-US"/>
          </a:p>
        </p:txBody>
      </p:sp>
      <p:sp>
        <p:nvSpPr>
          <p:cNvPr id="19473" name="Oval 17"/>
          <p:cNvSpPr>
            <a:spLocks noChangeAspect="1" noChangeArrowheads="1"/>
          </p:cNvSpPr>
          <p:nvPr/>
        </p:nvSpPr>
        <p:spPr bwMode="auto">
          <a:xfrm rot="10800000">
            <a:off x="4103688" y="3490913"/>
            <a:ext cx="460375" cy="460375"/>
          </a:xfrm>
          <a:prstGeom prst="ellipse">
            <a:avLst/>
          </a:prstGeom>
          <a:solidFill>
            <a:srgbClr val="FFFFFF"/>
          </a:solidFill>
          <a:ln w="9525">
            <a:solidFill>
              <a:srgbClr val="000000"/>
            </a:solidFill>
            <a:round/>
            <a:headEnd/>
            <a:tailEnd/>
          </a:ln>
        </p:spPr>
        <p:txBody>
          <a:bodyPr/>
          <a:lstStyle/>
          <a:p>
            <a:endParaRPr lang="en-US"/>
          </a:p>
        </p:txBody>
      </p:sp>
      <p:grpSp>
        <p:nvGrpSpPr>
          <p:cNvPr id="19474" name="Group 18"/>
          <p:cNvGrpSpPr>
            <a:grpSpLocks/>
          </p:cNvGrpSpPr>
          <p:nvPr/>
        </p:nvGrpSpPr>
        <p:grpSpPr bwMode="auto">
          <a:xfrm rot="10800000">
            <a:off x="5065713" y="3451225"/>
            <a:ext cx="698500" cy="596900"/>
            <a:chOff x="-999" y="1738"/>
            <a:chExt cx="439" cy="376"/>
          </a:xfrm>
        </p:grpSpPr>
        <p:sp>
          <p:nvSpPr>
            <p:cNvPr id="19475" name="Oval 19"/>
            <p:cNvSpPr>
              <a:spLocks noChangeAspect="1" noChangeArrowheads="1"/>
            </p:cNvSpPr>
            <p:nvPr/>
          </p:nvSpPr>
          <p:spPr bwMode="auto">
            <a:xfrm>
              <a:off x="-912" y="1824"/>
              <a:ext cx="290" cy="290"/>
            </a:xfrm>
            <a:prstGeom prst="ellipse">
              <a:avLst/>
            </a:prstGeom>
            <a:solidFill>
              <a:srgbClr val="FFFFFF"/>
            </a:solidFill>
            <a:ln w="9525">
              <a:solidFill>
                <a:srgbClr val="000000"/>
              </a:solidFill>
              <a:round/>
              <a:headEnd/>
              <a:tailEnd/>
            </a:ln>
          </p:spPr>
          <p:txBody>
            <a:bodyPr/>
            <a:lstStyle/>
            <a:p>
              <a:endParaRPr lang="en-US"/>
            </a:p>
          </p:txBody>
        </p:sp>
        <p:sp>
          <p:nvSpPr>
            <p:cNvPr id="19476" name="Text Box 20"/>
            <p:cNvSpPr txBox="1">
              <a:spLocks noChangeAspect="1" noChangeArrowheads="1"/>
            </p:cNvSpPr>
            <p:nvPr/>
          </p:nvSpPr>
          <p:spPr bwMode="auto">
            <a:xfrm>
              <a:off x="-999" y="1738"/>
              <a:ext cx="43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p>
              <a:pPr eaLnBrk="0" hangingPunct="0"/>
              <a:endParaRPr lang="en-US" altLang="en-US" sz="2800"/>
            </a:p>
          </p:txBody>
        </p:sp>
      </p:grpSp>
      <p:sp>
        <p:nvSpPr>
          <p:cNvPr id="19477" name="Line 21"/>
          <p:cNvSpPr>
            <a:spLocks noChangeShapeType="1"/>
          </p:cNvSpPr>
          <p:nvPr/>
        </p:nvSpPr>
        <p:spPr bwMode="auto">
          <a:xfrm rot="10800000" flipV="1">
            <a:off x="6757988" y="3679825"/>
            <a:ext cx="612775"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2"/>
          <p:cNvSpPr>
            <a:spLocks noChangeShapeType="1"/>
          </p:cNvSpPr>
          <p:nvPr/>
        </p:nvSpPr>
        <p:spPr bwMode="auto">
          <a:xfrm rot="10800000">
            <a:off x="5626100" y="3679825"/>
            <a:ext cx="652463"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Line 23"/>
          <p:cNvSpPr>
            <a:spLocks noChangeShapeType="1"/>
          </p:cNvSpPr>
          <p:nvPr/>
        </p:nvSpPr>
        <p:spPr bwMode="auto">
          <a:xfrm rot="10800000">
            <a:off x="4532313" y="3679825"/>
            <a:ext cx="612775"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0" name="Line 24"/>
          <p:cNvSpPr>
            <a:spLocks noChangeShapeType="1"/>
          </p:cNvSpPr>
          <p:nvPr/>
        </p:nvSpPr>
        <p:spPr bwMode="auto">
          <a:xfrm rot="10800000">
            <a:off x="3465513" y="3679825"/>
            <a:ext cx="685800"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1" name="Freeform 25"/>
          <p:cNvSpPr>
            <a:spLocks/>
          </p:cNvSpPr>
          <p:nvPr/>
        </p:nvSpPr>
        <p:spPr bwMode="auto">
          <a:xfrm rot="10800000">
            <a:off x="5103813" y="3889375"/>
            <a:ext cx="1285875" cy="1285875"/>
          </a:xfrm>
          <a:custGeom>
            <a:avLst/>
            <a:gdLst>
              <a:gd name="T0" fmla="*/ 0 w 810"/>
              <a:gd name="T1" fmla="*/ 810 h 810"/>
              <a:gd name="T2" fmla="*/ 810 w 810"/>
              <a:gd name="T3" fmla="*/ 0 h 810"/>
            </a:gdLst>
            <a:ahLst/>
            <a:cxnLst>
              <a:cxn ang="0">
                <a:pos x="T0" y="T1"/>
              </a:cxn>
              <a:cxn ang="0">
                <a:pos x="T2" y="T3"/>
              </a:cxn>
            </a:cxnLst>
            <a:rect l="0" t="0" r="r" b="b"/>
            <a:pathLst>
              <a:path w="810" h="810">
                <a:moveTo>
                  <a:pt x="0" y="810"/>
                </a:moveTo>
                <a:lnTo>
                  <a:pt x="810" y="0"/>
                </a:lnTo>
              </a:path>
            </a:pathLst>
          </a:custGeom>
          <a:noFill/>
          <a:ln w="9525">
            <a:solidFill>
              <a:schemeClr val="tx1"/>
            </a:solidFill>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2" name="Freeform 26"/>
          <p:cNvSpPr>
            <a:spLocks/>
          </p:cNvSpPr>
          <p:nvPr/>
        </p:nvSpPr>
        <p:spPr bwMode="auto">
          <a:xfrm rot="10800000">
            <a:off x="4989513" y="3889375"/>
            <a:ext cx="314325" cy="1209675"/>
          </a:xfrm>
          <a:custGeom>
            <a:avLst/>
            <a:gdLst>
              <a:gd name="T0" fmla="*/ 0 w 198"/>
              <a:gd name="T1" fmla="*/ 762 h 762"/>
              <a:gd name="T2" fmla="*/ 198 w 198"/>
              <a:gd name="T3" fmla="*/ 0 h 762"/>
            </a:gdLst>
            <a:ahLst/>
            <a:cxnLst>
              <a:cxn ang="0">
                <a:pos x="T0" y="T1"/>
              </a:cxn>
              <a:cxn ang="0">
                <a:pos x="T2" y="T3"/>
              </a:cxn>
            </a:cxnLst>
            <a:rect l="0" t="0" r="r" b="b"/>
            <a:pathLst>
              <a:path w="198" h="762">
                <a:moveTo>
                  <a:pt x="0" y="762"/>
                </a:moveTo>
                <a:lnTo>
                  <a:pt x="198" y="0"/>
                </a:lnTo>
              </a:path>
            </a:pathLst>
          </a:custGeom>
          <a:noFill/>
          <a:ln w="9525">
            <a:solidFill>
              <a:schemeClr val="tx1"/>
            </a:solidFill>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Freeform 27"/>
          <p:cNvSpPr>
            <a:spLocks/>
          </p:cNvSpPr>
          <p:nvPr/>
        </p:nvSpPr>
        <p:spPr bwMode="auto">
          <a:xfrm rot="10800000">
            <a:off x="4437063" y="3917950"/>
            <a:ext cx="381000" cy="1171575"/>
          </a:xfrm>
          <a:custGeom>
            <a:avLst/>
            <a:gdLst>
              <a:gd name="T0" fmla="*/ 240 w 240"/>
              <a:gd name="T1" fmla="*/ 738 h 738"/>
              <a:gd name="T2" fmla="*/ 0 w 240"/>
              <a:gd name="T3" fmla="*/ 0 h 738"/>
            </a:gdLst>
            <a:ahLst/>
            <a:cxnLst>
              <a:cxn ang="0">
                <a:pos x="T0" y="T1"/>
              </a:cxn>
              <a:cxn ang="0">
                <a:pos x="T2" y="T3"/>
              </a:cxn>
            </a:cxnLst>
            <a:rect l="0" t="0" r="r" b="b"/>
            <a:pathLst>
              <a:path w="240" h="738">
                <a:moveTo>
                  <a:pt x="240" y="738"/>
                </a:moveTo>
                <a:lnTo>
                  <a:pt x="0" y="0"/>
                </a:lnTo>
              </a:path>
            </a:pathLst>
          </a:custGeom>
          <a:noFill/>
          <a:ln w="9525">
            <a:solidFill>
              <a:schemeClr val="tx1"/>
            </a:solidFill>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Text Box 28"/>
          <p:cNvSpPr txBox="1">
            <a:spLocks noChangeArrowheads="1"/>
          </p:cNvSpPr>
          <p:nvPr/>
        </p:nvSpPr>
        <p:spPr bwMode="auto">
          <a:xfrm>
            <a:off x="6913563" y="36036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85" name="Text Box 29"/>
          <p:cNvSpPr txBox="1">
            <a:spLocks noChangeArrowheads="1"/>
          </p:cNvSpPr>
          <p:nvPr/>
        </p:nvSpPr>
        <p:spPr bwMode="auto">
          <a:xfrm>
            <a:off x="5741988" y="36036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86" name="Text Box 30"/>
          <p:cNvSpPr txBox="1">
            <a:spLocks noChangeArrowheads="1"/>
          </p:cNvSpPr>
          <p:nvPr/>
        </p:nvSpPr>
        <p:spPr bwMode="auto">
          <a:xfrm>
            <a:off x="5053013" y="424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87" name="Text Box 31"/>
          <p:cNvSpPr txBox="1">
            <a:spLocks noChangeArrowheads="1"/>
          </p:cNvSpPr>
          <p:nvPr/>
        </p:nvSpPr>
        <p:spPr bwMode="auto">
          <a:xfrm>
            <a:off x="4246563" y="425767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88" name="Text Box 32"/>
          <p:cNvSpPr txBox="1">
            <a:spLocks noChangeArrowheads="1"/>
          </p:cNvSpPr>
          <p:nvPr/>
        </p:nvSpPr>
        <p:spPr bwMode="auto">
          <a:xfrm>
            <a:off x="3636963" y="3587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89" name="Text Box 33"/>
          <p:cNvSpPr txBox="1">
            <a:spLocks noChangeArrowheads="1"/>
          </p:cNvSpPr>
          <p:nvPr/>
        </p:nvSpPr>
        <p:spPr bwMode="auto">
          <a:xfrm>
            <a:off x="4659313" y="3587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90" name="Text Box 34"/>
          <p:cNvSpPr txBox="1">
            <a:spLocks noChangeArrowheads="1"/>
          </p:cNvSpPr>
          <p:nvPr/>
        </p:nvSpPr>
        <p:spPr bwMode="auto">
          <a:xfrm>
            <a:off x="6132513" y="4419600"/>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grpSp>
        <p:nvGrpSpPr>
          <p:cNvPr id="19491" name="Group 35"/>
          <p:cNvGrpSpPr>
            <a:grpSpLocks/>
          </p:cNvGrpSpPr>
          <p:nvPr/>
        </p:nvGrpSpPr>
        <p:grpSpPr bwMode="auto">
          <a:xfrm rot="10800000">
            <a:off x="741363" y="3422650"/>
            <a:ext cx="695325" cy="596900"/>
            <a:chOff x="-999" y="1738"/>
            <a:chExt cx="439" cy="376"/>
          </a:xfrm>
        </p:grpSpPr>
        <p:sp>
          <p:nvSpPr>
            <p:cNvPr id="19492" name="Oval 36"/>
            <p:cNvSpPr>
              <a:spLocks noChangeAspect="1" noChangeArrowheads="1"/>
            </p:cNvSpPr>
            <p:nvPr/>
          </p:nvSpPr>
          <p:spPr bwMode="auto">
            <a:xfrm>
              <a:off x="-912" y="1824"/>
              <a:ext cx="290" cy="290"/>
            </a:xfrm>
            <a:prstGeom prst="ellipse">
              <a:avLst/>
            </a:prstGeom>
            <a:solidFill>
              <a:srgbClr val="FFFFFF"/>
            </a:solidFill>
            <a:ln w="9525">
              <a:solidFill>
                <a:srgbClr val="000000"/>
              </a:solidFill>
              <a:round/>
              <a:headEnd/>
              <a:tailEnd/>
            </a:ln>
          </p:spPr>
          <p:txBody>
            <a:bodyPr/>
            <a:lstStyle/>
            <a:p>
              <a:endParaRPr lang="en-US"/>
            </a:p>
          </p:txBody>
        </p:sp>
        <p:sp>
          <p:nvSpPr>
            <p:cNvPr id="19493" name="Text Box 37"/>
            <p:cNvSpPr txBox="1">
              <a:spLocks noChangeAspect="1" noChangeArrowheads="1"/>
            </p:cNvSpPr>
            <p:nvPr/>
          </p:nvSpPr>
          <p:spPr bwMode="auto">
            <a:xfrm>
              <a:off x="-999" y="1738"/>
              <a:ext cx="43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p>
              <a:pPr eaLnBrk="0" hangingPunct="0"/>
              <a:endParaRPr lang="en-US" altLang="en-US" sz="4400"/>
            </a:p>
          </p:txBody>
        </p:sp>
      </p:grpSp>
      <p:sp>
        <p:nvSpPr>
          <p:cNvPr id="19494" name="Oval 38"/>
          <p:cNvSpPr>
            <a:spLocks noChangeAspect="1" noChangeArrowheads="1"/>
          </p:cNvSpPr>
          <p:nvPr/>
        </p:nvSpPr>
        <p:spPr bwMode="auto">
          <a:xfrm rot="10800000">
            <a:off x="1951038" y="3462338"/>
            <a:ext cx="460375" cy="460375"/>
          </a:xfrm>
          <a:prstGeom prst="ellipse">
            <a:avLst/>
          </a:prstGeom>
          <a:solidFill>
            <a:srgbClr val="FFFFFF"/>
          </a:solidFill>
          <a:ln w="9525">
            <a:solidFill>
              <a:srgbClr val="000000"/>
            </a:solidFill>
            <a:round/>
            <a:headEnd/>
            <a:tailEnd/>
          </a:ln>
        </p:spPr>
        <p:txBody>
          <a:bodyPr/>
          <a:lstStyle/>
          <a:p>
            <a:endParaRPr lang="en-US"/>
          </a:p>
        </p:txBody>
      </p:sp>
      <p:sp>
        <p:nvSpPr>
          <p:cNvPr id="19495" name="Line 39"/>
          <p:cNvSpPr>
            <a:spLocks noChangeShapeType="1"/>
          </p:cNvSpPr>
          <p:nvPr/>
        </p:nvSpPr>
        <p:spPr bwMode="auto">
          <a:xfrm rot="10800000">
            <a:off x="2379663" y="3649663"/>
            <a:ext cx="612775"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6" name="Line 40"/>
          <p:cNvSpPr>
            <a:spLocks noChangeShapeType="1"/>
          </p:cNvSpPr>
          <p:nvPr/>
        </p:nvSpPr>
        <p:spPr bwMode="auto">
          <a:xfrm rot="10800000">
            <a:off x="1312863" y="3651250"/>
            <a:ext cx="685800"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7" name="Text Box 41"/>
          <p:cNvSpPr txBox="1">
            <a:spLocks noChangeArrowheads="1"/>
          </p:cNvSpPr>
          <p:nvPr/>
        </p:nvSpPr>
        <p:spPr bwMode="auto">
          <a:xfrm>
            <a:off x="1484313" y="355917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98" name="Text Box 42"/>
          <p:cNvSpPr txBox="1">
            <a:spLocks noChangeArrowheads="1"/>
          </p:cNvSpPr>
          <p:nvPr/>
        </p:nvSpPr>
        <p:spPr bwMode="auto">
          <a:xfrm>
            <a:off x="2506663" y="355758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99" name="Line 43"/>
          <p:cNvSpPr>
            <a:spLocks noChangeShapeType="1"/>
          </p:cNvSpPr>
          <p:nvPr/>
        </p:nvSpPr>
        <p:spPr bwMode="auto">
          <a:xfrm rot="10800000" flipH="1" flipV="1">
            <a:off x="2189163" y="3941763"/>
            <a:ext cx="2514600" cy="1447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0" name="Line 44"/>
          <p:cNvSpPr>
            <a:spLocks noChangeShapeType="1"/>
          </p:cNvSpPr>
          <p:nvPr/>
        </p:nvSpPr>
        <p:spPr bwMode="auto">
          <a:xfrm rot="10800000" flipH="1" flipV="1">
            <a:off x="1104900" y="3867150"/>
            <a:ext cx="3582988" cy="1600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1" name="Text Box 45"/>
          <p:cNvSpPr txBox="1">
            <a:spLocks noChangeArrowheads="1"/>
          </p:cNvSpPr>
          <p:nvPr/>
        </p:nvSpPr>
        <p:spPr bwMode="auto">
          <a:xfrm>
            <a:off x="2741613" y="407511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502" name="Text Box 46"/>
          <p:cNvSpPr txBox="1">
            <a:spLocks noChangeArrowheads="1"/>
          </p:cNvSpPr>
          <p:nvPr/>
        </p:nvSpPr>
        <p:spPr bwMode="auto">
          <a:xfrm>
            <a:off x="1884363" y="42846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503" name="Line 47"/>
          <p:cNvSpPr>
            <a:spLocks noChangeShapeType="1"/>
          </p:cNvSpPr>
          <p:nvPr/>
        </p:nvSpPr>
        <p:spPr bwMode="auto">
          <a:xfrm rot="10800000" flipV="1">
            <a:off x="5141913" y="3941763"/>
            <a:ext cx="2362200" cy="1447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4" name="Text Box 48"/>
          <p:cNvSpPr txBox="1">
            <a:spLocks noChangeArrowheads="1"/>
          </p:cNvSpPr>
          <p:nvPr/>
        </p:nvSpPr>
        <p:spPr bwMode="auto">
          <a:xfrm>
            <a:off x="5599113" y="439896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505" name="Freeform 49"/>
          <p:cNvSpPr>
            <a:spLocks/>
          </p:cNvSpPr>
          <p:nvPr/>
        </p:nvSpPr>
        <p:spPr bwMode="auto">
          <a:xfrm rot="10800000" flipH="1" flipV="1">
            <a:off x="3319463" y="2954338"/>
            <a:ext cx="201295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arrow"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6" name="Text Box 50"/>
          <p:cNvSpPr txBox="1">
            <a:spLocks noChangeArrowheads="1"/>
          </p:cNvSpPr>
          <p:nvPr/>
        </p:nvSpPr>
        <p:spPr bwMode="auto">
          <a:xfrm>
            <a:off x="4075113" y="302736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507" name="Text Box 51"/>
          <p:cNvSpPr txBox="1">
            <a:spLocks noChangeArrowheads="1"/>
          </p:cNvSpPr>
          <p:nvPr/>
        </p:nvSpPr>
        <p:spPr bwMode="auto">
          <a:xfrm>
            <a:off x="2838450" y="33909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A</a:t>
            </a:r>
          </a:p>
        </p:txBody>
      </p:sp>
      <p:sp>
        <p:nvSpPr>
          <p:cNvPr id="19508" name="Text Box 52"/>
          <p:cNvSpPr txBox="1">
            <a:spLocks noChangeArrowheads="1"/>
          </p:cNvSpPr>
          <p:nvPr/>
        </p:nvSpPr>
        <p:spPr bwMode="auto">
          <a:xfrm>
            <a:off x="5029200" y="33909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B</a:t>
            </a:r>
          </a:p>
        </p:txBody>
      </p:sp>
      <p:sp>
        <p:nvSpPr>
          <p:cNvPr id="19509" name="Text Box 53"/>
          <p:cNvSpPr txBox="1">
            <a:spLocks noChangeArrowheads="1"/>
          </p:cNvSpPr>
          <p:nvPr/>
        </p:nvSpPr>
        <p:spPr bwMode="auto">
          <a:xfrm>
            <a:off x="7239000" y="34671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a:t>
            </a:r>
          </a:p>
        </p:txBody>
      </p:sp>
      <p:sp>
        <p:nvSpPr>
          <p:cNvPr id="19510" name="Text Box 54"/>
          <p:cNvSpPr txBox="1">
            <a:spLocks noChangeArrowheads="1"/>
          </p:cNvSpPr>
          <p:nvPr/>
        </p:nvSpPr>
        <p:spPr bwMode="auto">
          <a:xfrm>
            <a:off x="723900" y="33909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S-</a:t>
            </a:r>
          </a:p>
        </p:txBody>
      </p:sp>
      <p:sp>
        <p:nvSpPr>
          <p:cNvPr id="19511" name="Text Box 55"/>
          <p:cNvSpPr txBox="1">
            <a:spLocks noChangeArrowheads="1"/>
          </p:cNvSpPr>
          <p:nvPr/>
        </p:nvSpPr>
        <p:spPr bwMode="auto">
          <a:xfrm>
            <a:off x="4572000" y="563880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Left most derivation</a:t>
            </a:r>
          </a:p>
        </p:txBody>
      </p:sp>
      <p:sp>
        <p:nvSpPr>
          <p:cNvPr id="21507" name="Rectangle 3"/>
          <p:cNvSpPr>
            <a:spLocks noGrp="1" noChangeArrowheads="1"/>
          </p:cNvSpPr>
          <p:nvPr>
            <p:ph type="body" idx="1"/>
          </p:nvPr>
        </p:nvSpPr>
        <p:spPr/>
        <p:txBody>
          <a:bodyPr/>
          <a:lstStyle/>
          <a:p>
            <a:pPr>
              <a:lnSpc>
                <a:spcPct val="90000"/>
              </a:lnSpc>
              <a:buFontTx/>
              <a:buNone/>
            </a:pPr>
            <a:r>
              <a:rPr lang="en-US" altLang="en-US" sz="3000"/>
              <a:t>	</a:t>
            </a:r>
            <a:r>
              <a:rPr lang="en-US" altLang="en-US" sz="3000" b="1" u="sng"/>
              <a:t>Definition</a:t>
            </a:r>
            <a:r>
              <a:rPr lang="en-US" altLang="en-US" sz="3000"/>
              <a:t>: The derivation of a word w, generated by a CFG, such that at each step, a production is applied to the left most nonterminal in the working string, is said to be </a:t>
            </a:r>
            <a:r>
              <a:rPr lang="en-US" altLang="en-US" sz="3000" b="1" i="1"/>
              <a:t>left most derivation</a:t>
            </a:r>
            <a:r>
              <a:rPr lang="en-US" altLang="en-US" sz="3000"/>
              <a:t>.</a:t>
            </a:r>
          </a:p>
          <a:p>
            <a:pPr>
              <a:lnSpc>
                <a:spcPct val="90000"/>
              </a:lnSpc>
              <a:buFontTx/>
              <a:buNone/>
            </a:pPr>
            <a:r>
              <a:rPr lang="en-US" altLang="en-US" sz="3000"/>
              <a:t>	It is to be noted that the nonterminal that occurs first from the left in the working string, is said to be </a:t>
            </a:r>
            <a:r>
              <a:rPr lang="en-US" altLang="en-US" sz="3000" b="1" i="1"/>
              <a:t>left most nonterminal</a:t>
            </a:r>
            <a:r>
              <a:rPr lang="en-US" altLang="en-US" sz="3000"/>
              <a:t>. Following is an 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Example</a:t>
            </a:r>
          </a:p>
        </p:txBody>
      </p:sp>
      <p:sp>
        <p:nvSpPr>
          <p:cNvPr id="22531" name="Rectangle 3"/>
          <p:cNvSpPr>
            <a:spLocks noGrp="1" noChangeArrowheads="1"/>
          </p:cNvSpPr>
          <p:nvPr>
            <p:ph type="body" idx="1"/>
          </p:nvPr>
        </p:nvSpPr>
        <p:spPr/>
        <p:txBody>
          <a:bodyPr/>
          <a:lstStyle/>
          <a:p>
            <a:pPr>
              <a:lnSpc>
                <a:spcPct val="90000"/>
              </a:lnSpc>
              <a:buFontTx/>
              <a:buNone/>
            </a:pPr>
            <a:r>
              <a:rPr lang="en-US" altLang="en-US"/>
              <a:t>	Consider the following CFG</a:t>
            </a:r>
          </a:p>
          <a:p>
            <a:pPr>
              <a:lnSpc>
                <a:spcPct val="90000"/>
              </a:lnSpc>
              <a:buFontTx/>
              <a:buNone/>
            </a:pPr>
            <a:r>
              <a:rPr lang="en-US" altLang="en-US"/>
              <a:t>	</a:t>
            </a:r>
            <a:r>
              <a:rPr lang="en-US" altLang="en-US" sz="3400">
                <a:sym typeface="Math1" pitchFamily="2" charset="2"/>
              </a:rPr>
              <a:t>SXY</a:t>
            </a:r>
          </a:p>
          <a:p>
            <a:pPr>
              <a:lnSpc>
                <a:spcPct val="90000"/>
              </a:lnSpc>
              <a:buFontTx/>
              <a:buNone/>
            </a:pPr>
            <a:r>
              <a:rPr lang="en-US" altLang="en-US" sz="3400">
                <a:sym typeface="Math1" pitchFamily="2" charset="2"/>
              </a:rPr>
              <a:t>	X  XX|a</a:t>
            </a:r>
          </a:p>
          <a:p>
            <a:pPr>
              <a:lnSpc>
                <a:spcPct val="90000"/>
              </a:lnSpc>
              <a:buFontTx/>
              <a:buNone/>
            </a:pPr>
            <a:r>
              <a:rPr lang="en-US" altLang="en-US" sz="3400">
                <a:sym typeface="Math1" pitchFamily="2" charset="2"/>
              </a:rPr>
              <a:t>	YYY|b</a:t>
            </a:r>
          </a:p>
          <a:p>
            <a:pPr>
              <a:lnSpc>
                <a:spcPct val="90000"/>
              </a:lnSpc>
              <a:buFontTx/>
              <a:buNone/>
            </a:pPr>
            <a:r>
              <a:rPr lang="en-US" altLang="en-US" sz="3400">
                <a:sym typeface="Math1" pitchFamily="2" charset="2"/>
              </a:rPr>
              <a:t>	then following are the two left most derivations of aaabb</a:t>
            </a:r>
          </a:p>
          <a:p>
            <a:pPr>
              <a:lnSpc>
                <a:spcPct val="90000"/>
              </a:lnSpc>
              <a:buFontTx/>
              <a:buNone/>
            </a:pPr>
            <a:r>
              <a:rPr lang="en-US" altLang="en-US" sz="3400">
                <a:sym typeface="Math1" pitchFamily="2"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Example continued …</a:t>
            </a:r>
          </a:p>
        </p:txBody>
      </p:sp>
      <p:sp>
        <p:nvSpPr>
          <p:cNvPr id="23555" name="Rectangle 3"/>
          <p:cNvSpPr>
            <a:spLocks noGrp="1" noChangeArrowheads="1"/>
          </p:cNvSpPr>
          <p:nvPr>
            <p:ph type="body" idx="1"/>
          </p:nvPr>
        </p:nvSpPr>
        <p:spPr>
          <a:xfrm>
            <a:off x="685800" y="1981200"/>
            <a:ext cx="3048000" cy="4572000"/>
          </a:xfrm>
        </p:spPr>
        <p:txBody>
          <a:bodyPr/>
          <a:lstStyle/>
          <a:p>
            <a:pPr>
              <a:lnSpc>
                <a:spcPct val="90000"/>
              </a:lnSpc>
              <a:buFontTx/>
              <a:buNone/>
            </a:pPr>
            <a:r>
              <a:rPr lang="en-US" altLang="en-US" sz="2800"/>
              <a:t>	   </a:t>
            </a:r>
            <a:r>
              <a:rPr lang="en-US" altLang="en-US" sz="3000">
                <a:sym typeface="Math1" pitchFamily="2" charset="2"/>
              </a:rPr>
              <a:t>S	 </a:t>
            </a:r>
            <a:r>
              <a:rPr lang="en-US" altLang="en-US" sz="3000" u="sng">
                <a:sym typeface="Math1" pitchFamily="2" charset="2"/>
              </a:rPr>
              <a:t>X</a:t>
            </a:r>
            <a:r>
              <a:rPr lang="en-US" altLang="en-US" sz="3000">
                <a:sym typeface="Math1" pitchFamily="2" charset="2"/>
              </a:rPr>
              <a:t>Y</a:t>
            </a:r>
          </a:p>
          <a:p>
            <a:pPr>
              <a:lnSpc>
                <a:spcPct val="90000"/>
              </a:lnSpc>
              <a:buFontTx/>
              <a:buNone/>
            </a:pPr>
            <a:r>
              <a:rPr lang="en-US" altLang="en-US" sz="3000">
                <a:sym typeface="Math1" pitchFamily="2" charset="2"/>
              </a:rPr>
              <a:t>	    	 </a:t>
            </a:r>
            <a:r>
              <a:rPr lang="en-US" altLang="en-US" sz="3000" u="sng">
                <a:sym typeface="Math1" pitchFamily="2" charset="2"/>
              </a:rPr>
              <a:t>X</a:t>
            </a:r>
            <a:r>
              <a:rPr lang="en-US" altLang="en-US" sz="3000">
                <a:sym typeface="Math1" pitchFamily="2" charset="2"/>
              </a:rPr>
              <a:t>XY</a:t>
            </a:r>
          </a:p>
          <a:p>
            <a:pPr>
              <a:lnSpc>
                <a:spcPct val="90000"/>
              </a:lnSpc>
              <a:buFontTx/>
              <a:buNone/>
            </a:pPr>
            <a:r>
              <a:rPr lang="en-US" altLang="en-US" sz="3000">
                <a:sym typeface="Math1" pitchFamily="2" charset="2"/>
              </a:rPr>
              <a:t>		 a</a:t>
            </a:r>
            <a:r>
              <a:rPr lang="en-US" altLang="en-US" sz="3000" u="sng">
                <a:sym typeface="Math1" pitchFamily="2" charset="2"/>
              </a:rPr>
              <a:t>X</a:t>
            </a:r>
            <a:r>
              <a:rPr lang="en-US" altLang="en-US" sz="3000">
                <a:sym typeface="Math1" pitchFamily="2" charset="2"/>
              </a:rPr>
              <a:t>Y</a:t>
            </a:r>
          </a:p>
          <a:p>
            <a:pPr>
              <a:lnSpc>
                <a:spcPct val="90000"/>
              </a:lnSpc>
              <a:buFontTx/>
              <a:buNone/>
            </a:pPr>
            <a:r>
              <a:rPr lang="en-US" altLang="en-US" sz="3000">
                <a:sym typeface="Math1" pitchFamily="2" charset="2"/>
              </a:rPr>
              <a:t>		 a</a:t>
            </a:r>
            <a:r>
              <a:rPr lang="en-US" altLang="en-US" sz="3000" u="sng">
                <a:sym typeface="Math1" pitchFamily="2" charset="2"/>
              </a:rPr>
              <a:t>X</a:t>
            </a:r>
            <a:r>
              <a:rPr lang="en-US" altLang="en-US" sz="3000">
                <a:sym typeface="Math1" pitchFamily="2" charset="2"/>
              </a:rPr>
              <a:t>XY</a:t>
            </a:r>
          </a:p>
          <a:p>
            <a:pPr>
              <a:lnSpc>
                <a:spcPct val="90000"/>
              </a:lnSpc>
              <a:buFontTx/>
              <a:buNone/>
            </a:pPr>
            <a:r>
              <a:rPr lang="en-US" altLang="en-US" sz="3000">
                <a:sym typeface="Math1" pitchFamily="2" charset="2"/>
              </a:rPr>
              <a:t>		 aa</a:t>
            </a:r>
            <a:r>
              <a:rPr lang="en-US" altLang="en-US" sz="3000" u="sng">
                <a:sym typeface="Math1" pitchFamily="2" charset="2"/>
              </a:rPr>
              <a:t>X</a:t>
            </a:r>
            <a:r>
              <a:rPr lang="en-US" altLang="en-US" sz="3000">
                <a:sym typeface="Math1" pitchFamily="2" charset="2"/>
              </a:rPr>
              <a:t>Y</a:t>
            </a:r>
          </a:p>
          <a:p>
            <a:pPr>
              <a:lnSpc>
                <a:spcPct val="90000"/>
              </a:lnSpc>
              <a:buFontTx/>
              <a:buNone/>
            </a:pPr>
            <a:r>
              <a:rPr lang="en-US" altLang="en-US" sz="3000">
                <a:sym typeface="Math1" pitchFamily="2" charset="2"/>
              </a:rPr>
              <a:t>		 aaa</a:t>
            </a:r>
            <a:r>
              <a:rPr lang="en-US" altLang="en-US" sz="3000" u="sng">
                <a:sym typeface="Math1" pitchFamily="2" charset="2"/>
              </a:rPr>
              <a:t>Y</a:t>
            </a:r>
          </a:p>
          <a:p>
            <a:pPr>
              <a:lnSpc>
                <a:spcPct val="90000"/>
              </a:lnSpc>
              <a:buFontTx/>
              <a:buNone/>
            </a:pPr>
            <a:r>
              <a:rPr lang="en-US" altLang="en-US" sz="3000">
                <a:sym typeface="Math1" pitchFamily="2" charset="2"/>
              </a:rPr>
              <a:t>		 aaa</a:t>
            </a:r>
            <a:r>
              <a:rPr lang="en-US" altLang="en-US" sz="3000" u="sng">
                <a:sym typeface="Math1" pitchFamily="2" charset="2"/>
              </a:rPr>
              <a:t>Y</a:t>
            </a:r>
            <a:r>
              <a:rPr lang="en-US" altLang="en-US" sz="3000">
                <a:sym typeface="Math1" pitchFamily="2" charset="2"/>
              </a:rPr>
              <a:t>Y</a:t>
            </a:r>
          </a:p>
          <a:p>
            <a:pPr>
              <a:lnSpc>
                <a:spcPct val="90000"/>
              </a:lnSpc>
              <a:buFontTx/>
              <a:buNone/>
            </a:pPr>
            <a:r>
              <a:rPr lang="en-US" altLang="en-US" sz="3000">
                <a:sym typeface="Math1" pitchFamily="2" charset="2"/>
              </a:rPr>
              <a:t>		 aaab</a:t>
            </a:r>
            <a:r>
              <a:rPr lang="en-US" altLang="en-US" sz="3000" u="sng">
                <a:sym typeface="Math1" pitchFamily="2" charset="2"/>
              </a:rPr>
              <a:t>Y</a:t>
            </a:r>
          </a:p>
          <a:p>
            <a:pPr>
              <a:lnSpc>
                <a:spcPct val="90000"/>
              </a:lnSpc>
              <a:buFontTx/>
              <a:buNone/>
            </a:pPr>
            <a:r>
              <a:rPr lang="en-US" altLang="en-US" sz="3000">
                <a:sym typeface="Math1" pitchFamily="2" charset="2"/>
              </a:rPr>
              <a:t>		=  aaabb</a:t>
            </a:r>
          </a:p>
        </p:txBody>
      </p:sp>
      <p:sp>
        <p:nvSpPr>
          <p:cNvPr id="23556" name="Rectangle 4"/>
          <p:cNvSpPr>
            <a:spLocks noChangeArrowheads="1"/>
          </p:cNvSpPr>
          <p:nvPr/>
        </p:nvSpPr>
        <p:spPr bwMode="auto">
          <a:xfrm>
            <a:off x="4876800" y="1981200"/>
            <a:ext cx="3048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en-US" altLang="en-US" sz="2800"/>
              <a:t>	   </a:t>
            </a:r>
            <a:r>
              <a:rPr lang="en-US" altLang="en-US" sz="3000">
                <a:sym typeface="Math1" pitchFamily="2" charset="2"/>
              </a:rPr>
              <a:t>S	 </a:t>
            </a:r>
            <a:r>
              <a:rPr lang="en-US" altLang="en-US" sz="3000" u="sng">
                <a:sym typeface="Math1" pitchFamily="2" charset="2"/>
              </a:rPr>
              <a:t>X</a:t>
            </a:r>
            <a:r>
              <a:rPr lang="en-US" altLang="en-US" sz="3000">
                <a:sym typeface="Math1" pitchFamily="2" charset="2"/>
              </a:rPr>
              <a:t>Y</a:t>
            </a:r>
          </a:p>
          <a:p>
            <a:pPr>
              <a:lnSpc>
                <a:spcPct val="90000"/>
              </a:lnSpc>
              <a:spcBef>
                <a:spcPct val="20000"/>
              </a:spcBef>
            </a:pPr>
            <a:r>
              <a:rPr lang="en-US" altLang="en-US" sz="3000">
                <a:sym typeface="Math1" pitchFamily="2" charset="2"/>
              </a:rPr>
              <a:t>	    	 </a:t>
            </a:r>
            <a:r>
              <a:rPr lang="en-US" altLang="en-US" sz="3000" u="sng">
                <a:sym typeface="Math1" pitchFamily="2" charset="2"/>
              </a:rPr>
              <a:t>X</a:t>
            </a:r>
            <a:r>
              <a:rPr lang="en-US" altLang="en-US" sz="3000">
                <a:sym typeface="Math1" pitchFamily="2" charset="2"/>
              </a:rPr>
              <a:t>XY</a:t>
            </a:r>
          </a:p>
          <a:p>
            <a:pPr>
              <a:lnSpc>
                <a:spcPct val="90000"/>
              </a:lnSpc>
              <a:spcBef>
                <a:spcPct val="20000"/>
              </a:spcBef>
            </a:pPr>
            <a:r>
              <a:rPr lang="en-US" altLang="en-US" sz="3000">
                <a:sym typeface="Math1" pitchFamily="2" charset="2"/>
              </a:rPr>
              <a:t>		 </a:t>
            </a:r>
            <a:r>
              <a:rPr lang="en-US" altLang="en-US" sz="3000" u="sng">
                <a:sym typeface="Math1" pitchFamily="2" charset="2"/>
              </a:rPr>
              <a:t>X</a:t>
            </a:r>
            <a:r>
              <a:rPr lang="en-US" altLang="en-US" sz="3000">
                <a:sym typeface="Math1" pitchFamily="2" charset="2"/>
              </a:rPr>
              <a:t>XXY</a:t>
            </a:r>
          </a:p>
          <a:p>
            <a:pPr>
              <a:lnSpc>
                <a:spcPct val="90000"/>
              </a:lnSpc>
              <a:spcBef>
                <a:spcPct val="20000"/>
              </a:spcBef>
            </a:pPr>
            <a:r>
              <a:rPr lang="en-US" altLang="en-US" sz="3000">
                <a:sym typeface="Math1" pitchFamily="2" charset="2"/>
              </a:rPr>
              <a:t>		 a</a:t>
            </a:r>
            <a:r>
              <a:rPr lang="en-US" altLang="en-US" sz="3000" u="sng">
                <a:sym typeface="Math1" pitchFamily="2" charset="2"/>
              </a:rPr>
              <a:t>X</a:t>
            </a:r>
            <a:r>
              <a:rPr lang="en-US" altLang="en-US" sz="3000">
                <a:sym typeface="Math1" pitchFamily="2" charset="2"/>
              </a:rPr>
              <a:t>XY</a:t>
            </a:r>
          </a:p>
          <a:p>
            <a:pPr>
              <a:lnSpc>
                <a:spcPct val="90000"/>
              </a:lnSpc>
              <a:spcBef>
                <a:spcPct val="20000"/>
              </a:spcBef>
            </a:pPr>
            <a:r>
              <a:rPr lang="en-US" altLang="en-US" sz="3000">
                <a:sym typeface="Math1" pitchFamily="2" charset="2"/>
              </a:rPr>
              <a:t>		 aa</a:t>
            </a:r>
            <a:r>
              <a:rPr lang="en-US" altLang="en-US" sz="3000" u="sng">
                <a:sym typeface="Math1" pitchFamily="2" charset="2"/>
              </a:rPr>
              <a:t>X</a:t>
            </a:r>
            <a:r>
              <a:rPr lang="en-US" altLang="en-US" sz="3000">
                <a:sym typeface="Math1" pitchFamily="2" charset="2"/>
              </a:rPr>
              <a:t>Y</a:t>
            </a:r>
          </a:p>
          <a:p>
            <a:pPr>
              <a:lnSpc>
                <a:spcPct val="90000"/>
              </a:lnSpc>
              <a:spcBef>
                <a:spcPct val="20000"/>
              </a:spcBef>
            </a:pPr>
            <a:r>
              <a:rPr lang="en-US" altLang="en-US" sz="3000">
                <a:sym typeface="Math1" pitchFamily="2" charset="2"/>
              </a:rPr>
              <a:t>		 aaa</a:t>
            </a:r>
            <a:r>
              <a:rPr lang="en-US" altLang="en-US" sz="3000" u="sng">
                <a:sym typeface="Math1" pitchFamily="2" charset="2"/>
              </a:rPr>
              <a:t>Y</a:t>
            </a:r>
          </a:p>
          <a:p>
            <a:pPr>
              <a:lnSpc>
                <a:spcPct val="90000"/>
              </a:lnSpc>
              <a:spcBef>
                <a:spcPct val="20000"/>
              </a:spcBef>
            </a:pPr>
            <a:r>
              <a:rPr lang="en-US" altLang="en-US" sz="3000">
                <a:sym typeface="Math1" pitchFamily="2" charset="2"/>
              </a:rPr>
              <a:t>		 aaa</a:t>
            </a:r>
            <a:r>
              <a:rPr lang="en-US" altLang="en-US" sz="3000" u="sng">
                <a:sym typeface="Math1" pitchFamily="2" charset="2"/>
              </a:rPr>
              <a:t>Y</a:t>
            </a:r>
            <a:r>
              <a:rPr lang="en-US" altLang="en-US" sz="3000">
                <a:sym typeface="Math1" pitchFamily="2" charset="2"/>
              </a:rPr>
              <a:t>Y</a:t>
            </a:r>
          </a:p>
          <a:p>
            <a:pPr>
              <a:lnSpc>
                <a:spcPct val="90000"/>
              </a:lnSpc>
              <a:spcBef>
                <a:spcPct val="20000"/>
              </a:spcBef>
            </a:pPr>
            <a:r>
              <a:rPr lang="en-US" altLang="en-US" sz="3000">
                <a:sym typeface="Math1" pitchFamily="2" charset="2"/>
              </a:rPr>
              <a:t>		 aaab</a:t>
            </a:r>
            <a:r>
              <a:rPr lang="en-US" altLang="en-US" sz="3000" u="sng">
                <a:sym typeface="Math1" pitchFamily="2" charset="2"/>
              </a:rPr>
              <a:t>Y</a:t>
            </a:r>
          </a:p>
          <a:p>
            <a:pPr>
              <a:lnSpc>
                <a:spcPct val="90000"/>
              </a:lnSpc>
              <a:spcBef>
                <a:spcPct val="20000"/>
              </a:spcBef>
            </a:pPr>
            <a:r>
              <a:rPr lang="en-US" altLang="en-US" sz="3000">
                <a:sym typeface="Math1" pitchFamily="2" charset="2"/>
              </a:rPr>
              <a:t>		=  aaabb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838200" indent="-838200"/>
            <a:r>
              <a:rPr lang="en-US" altLang="en-US" b="1"/>
              <a:t>Theorem</a:t>
            </a:r>
          </a:p>
        </p:txBody>
      </p:sp>
      <p:sp>
        <p:nvSpPr>
          <p:cNvPr id="24579" name="Rectangle 3"/>
          <p:cNvSpPr>
            <a:spLocks noGrp="1" noChangeArrowheads="1"/>
          </p:cNvSpPr>
          <p:nvPr>
            <p:ph type="body" idx="1"/>
          </p:nvPr>
        </p:nvSpPr>
        <p:spPr/>
        <p:txBody>
          <a:bodyPr/>
          <a:lstStyle/>
          <a:p>
            <a:pPr>
              <a:lnSpc>
                <a:spcPct val="90000"/>
              </a:lnSpc>
              <a:buFontTx/>
              <a:buNone/>
            </a:pPr>
            <a:r>
              <a:rPr lang="en-US" altLang="en-US" sz="2800"/>
              <a:t>	Any word that can be generated by a certain CFG has also a left most derivation.</a:t>
            </a:r>
          </a:p>
          <a:p>
            <a:pPr>
              <a:lnSpc>
                <a:spcPct val="90000"/>
              </a:lnSpc>
              <a:buFontTx/>
              <a:buNone/>
            </a:pPr>
            <a:r>
              <a:rPr lang="en-US" altLang="en-US" sz="2800"/>
              <a:t>	It is to be noted that the above theorem can be stated for right most derivation as well.</a:t>
            </a:r>
          </a:p>
          <a:p>
            <a:pPr>
              <a:lnSpc>
                <a:spcPct val="90000"/>
              </a:lnSpc>
              <a:buFontTx/>
              <a:buNone/>
            </a:pPr>
            <a:r>
              <a:rPr lang="en-US" altLang="en-US" sz="2800"/>
              <a:t>	</a:t>
            </a:r>
            <a:r>
              <a:rPr lang="en-US" altLang="en-US" sz="2800" b="1" u="sng"/>
              <a:t>Example</a:t>
            </a:r>
            <a:r>
              <a:rPr lang="en-US" altLang="en-US" sz="2800"/>
              <a:t>: Consider the following CFG</a:t>
            </a:r>
          </a:p>
          <a:p>
            <a:pPr>
              <a:lnSpc>
                <a:spcPct val="90000"/>
              </a:lnSpc>
              <a:buFontTx/>
              <a:buNone/>
            </a:pPr>
            <a:r>
              <a:rPr lang="en-US" altLang="en-US" sz="2800"/>
              <a:t>	 </a:t>
            </a:r>
            <a:r>
              <a:rPr lang="en-US" altLang="en-US" sz="3000">
                <a:sym typeface="Math1" pitchFamily="2" charset="2"/>
              </a:rPr>
              <a:t>SYX</a:t>
            </a:r>
          </a:p>
          <a:p>
            <a:pPr>
              <a:lnSpc>
                <a:spcPct val="90000"/>
              </a:lnSpc>
              <a:buFontTx/>
              <a:buNone/>
            </a:pPr>
            <a:r>
              <a:rPr lang="en-US" altLang="en-US" sz="3000">
                <a:sym typeface="Math1" pitchFamily="2" charset="2"/>
              </a:rPr>
              <a:t>	X  XX|b</a:t>
            </a:r>
          </a:p>
          <a:p>
            <a:pPr>
              <a:lnSpc>
                <a:spcPct val="90000"/>
              </a:lnSpc>
              <a:buFontTx/>
              <a:buNone/>
            </a:pPr>
            <a:r>
              <a:rPr lang="en-US" altLang="en-US" sz="3000">
                <a:sym typeface="Math1" pitchFamily="2" charset="2"/>
              </a:rPr>
              <a:t>	YYY|a </a:t>
            </a:r>
          </a:p>
          <a:p>
            <a:pPr>
              <a:lnSpc>
                <a:spcPct val="90000"/>
              </a:lnSpc>
              <a:buFontTx/>
              <a:buNone/>
            </a:pPr>
            <a:r>
              <a:rPr lang="en-US" altLang="en-US" sz="3000">
                <a:sym typeface="Math1" pitchFamily="2" charset="2"/>
              </a:rPr>
              <a:t>	Following are the left most and right most derivations of abbbb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1143000"/>
          </a:xfrm>
        </p:spPr>
        <p:txBody>
          <a:bodyPr/>
          <a:lstStyle/>
          <a:p>
            <a:r>
              <a:rPr lang="en-US" altLang="en-US"/>
              <a:t>Example continued …</a:t>
            </a:r>
          </a:p>
        </p:txBody>
      </p:sp>
      <p:sp>
        <p:nvSpPr>
          <p:cNvPr id="25603" name="Rectangle 3"/>
          <p:cNvSpPr>
            <a:spLocks noGrp="1" noChangeArrowheads="1"/>
          </p:cNvSpPr>
          <p:nvPr>
            <p:ph type="body" idx="1"/>
          </p:nvPr>
        </p:nvSpPr>
        <p:spPr>
          <a:xfrm>
            <a:off x="609600" y="1447800"/>
            <a:ext cx="2895600" cy="4876800"/>
          </a:xfrm>
        </p:spPr>
        <p:txBody>
          <a:bodyPr/>
          <a:lstStyle/>
          <a:p>
            <a:pPr>
              <a:lnSpc>
                <a:spcPct val="90000"/>
              </a:lnSpc>
              <a:buFontTx/>
              <a:buNone/>
            </a:pPr>
            <a:r>
              <a:rPr lang="en-US" altLang="en-US" sz="2800"/>
              <a:t>	   </a:t>
            </a:r>
            <a:r>
              <a:rPr lang="en-US" altLang="en-US" sz="3000">
                <a:sym typeface="Math1" pitchFamily="2" charset="2"/>
              </a:rPr>
              <a:t>S	 </a:t>
            </a:r>
            <a:r>
              <a:rPr lang="en-US" altLang="en-US" sz="3000" u="sng">
                <a:sym typeface="Math1" pitchFamily="2" charset="2"/>
              </a:rPr>
              <a:t>Y</a:t>
            </a:r>
            <a:r>
              <a:rPr lang="en-US" altLang="en-US" sz="3000">
                <a:sym typeface="Math1" pitchFamily="2" charset="2"/>
              </a:rPr>
              <a:t>X</a:t>
            </a:r>
          </a:p>
          <a:p>
            <a:pPr>
              <a:lnSpc>
                <a:spcPct val="90000"/>
              </a:lnSpc>
              <a:buFontTx/>
              <a:buNone/>
            </a:pPr>
            <a:r>
              <a:rPr lang="en-US" altLang="en-US" sz="3000">
                <a:sym typeface="Math1" pitchFamily="2" charset="2"/>
              </a:rPr>
              <a:t>	    	 a</a:t>
            </a:r>
            <a:r>
              <a:rPr lang="en-US" altLang="en-US" sz="3000" u="sng">
                <a:sym typeface="Math1" pitchFamily="2" charset="2"/>
              </a:rPr>
              <a:t>X</a:t>
            </a:r>
          </a:p>
          <a:p>
            <a:pPr>
              <a:lnSpc>
                <a:spcPct val="90000"/>
              </a:lnSpc>
              <a:buFontTx/>
              <a:buNone/>
            </a:pPr>
            <a:r>
              <a:rPr lang="en-US" altLang="en-US" sz="3000">
                <a:sym typeface="Math1" pitchFamily="2" charset="2"/>
              </a:rPr>
              <a:t>		 a</a:t>
            </a:r>
            <a:r>
              <a:rPr lang="en-US" altLang="en-US" sz="3000" u="sng">
                <a:sym typeface="Math1" pitchFamily="2" charset="2"/>
              </a:rPr>
              <a:t>X</a:t>
            </a:r>
            <a:r>
              <a:rPr lang="en-US" altLang="en-US" sz="3000">
                <a:sym typeface="Math1" pitchFamily="2" charset="2"/>
              </a:rPr>
              <a:t>X</a:t>
            </a:r>
          </a:p>
          <a:p>
            <a:pPr>
              <a:lnSpc>
                <a:spcPct val="90000"/>
              </a:lnSpc>
              <a:buFontTx/>
              <a:buNone/>
            </a:pPr>
            <a:r>
              <a:rPr lang="en-US" altLang="en-US" sz="3000">
                <a:sym typeface="Math1" pitchFamily="2" charset="2"/>
              </a:rPr>
              <a:t>		 ab</a:t>
            </a:r>
            <a:r>
              <a:rPr lang="en-US" altLang="en-US" sz="3000" u="sng">
                <a:sym typeface="Math1" pitchFamily="2" charset="2"/>
              </a:rPr>
              <a:t>X</a:t>
            </a:r>
          </a:p>
          <a:p>
            <a:pPr>
              <a:lnSpc>
                <a:spcPct val="90000"/>
              </a:lnSpc>
              <a:buFontTx/>
              <a:buNone/>
            </a:pPr>
            <a:r>
              <a:rPr lang="en-US" altLang="en-US" sz="3000">
                <a:sym typeface="Math1" pitchFamily="2" charset="2"/>
              </a:rPr>
              <a:t>		 ab</a:t>
            </a:r>
            <a:r>
              <a:rPr lang="en-US" altLang="en-US" sz="3000" u="sng">
                <a:sym typeface="Math1" pitchFamily="2" charset="2"/>
              </a:rPr>
              <a:t>X</a:t>
            </a:r>
            <a:r>
              <a:rPr lang="en-US" altLang="en-US" sz="3000">
                <a:sym typeface="Math1" pitchFamily="2" charset="2"/>
              </a:rPr>
              <a:t>X</a:t>
            </a:r>
          </a:p>
          <a:p>
            <a:pPr>
              <a:lnSpc>
                <a:spcPct val="90000"/>
              </a:lnSpc>
              <a:buFontTx/>
              <a:buNone/>
            </a:pPr>
            <a:r>
              <a:rPr lang="en-US" altLang="en-US" sz="3000">
                <a:sym typeface="Math1" pitchFamily="2" charset="2"/>
              </a:rPr>
              <a:t>		 abb</a:t>
            </a:r>
            <a:r>
              <a:rPr lang="en-US" altLang="en-US" sz="3000" u="sng">
                <a:sym typeface="Math1" pitchFamily="2" charset="2"/>
              </a:rPr>
              <a:t>X</a:t>
            </a:r>
          </a:p>
          <a:p>
            <a:pPr>
              <a:lnSpc>
                <a:spcPct val="90000"/>
              </a:lnSpc>
              <a:buFontTx/>
              <a:buNone/>
            </a:pPr>
            <a:r>
              <a:rPr lang="en-US" altLang="en-US" sz="3000">
                <a:sym typeface="Math1" pitchFamily="2" charset="2"/>
              </a:rPr>
              <a:t>		 abb</a:t>
            </a:r>
            <a:r>
              <a:rPr lang="en-US" altLang="en-US" sz="3000" u="sng">
                <a:sym typeface="Math1" pitchFamily="2" charset="2"/>
              </a:rPr>
              <a:t>X</a:t>
            </a:r>
            <a:r>
              <a:rPr lang="en-US" altLang="en-US" sz="3000">
                <a:sym typeface="Math1" pitchFamily="2" charset="2"/>
              </a:rPr>
              <a:t>X</a:t>
            </a:r>
          </a:p>
          <a:p>
            <a:pPr>
              <a:lnSpc>
                <a:spcPct val="90000"/>
              </a:lnSpc>
              <a:buFontTx/>
              <a:buNone/>
            </a:pPr>
            <a:r>
              <a:rPr lang="en-US" altLang="en-US" sz="3000">
                <a:sym typeface="Math1" pitchFamily="2" charset="2"/>
              </a:rPr>
              <a:t>		 abbb</a:t>
            </a:r>
            <a:r>
              <a:rPr lang="en-US" altLang="en-US" sz="3000" u="sng">
                <a:sym typeface="Math1" pitchFamily="2" charset="2"/>
              </a:rPr>
              <a:t>X</a:t>
            </a:r>
          </a:p>
          <a:p>
            <a:pPr>
              <a:lnSpc>
                <a:spcPct val="90000"/>
              </a:lnSpc>
              <a:buFontTx/>
              <a:buNone/>
            </a:pPr>
            <a:r>
              <a:rPr lang="en-US" altLang="en-US" sz="3000">
                <a:sym typeface="Math1" pitchFamily="2" charset="2"/>
              </a:rPr>
              <a:t>		=  abbbb</a:t>
            </a:r>
            <a:endParaRPr lang="en-US" altLang="en-US" sz="2800"/>
          </a:p>
        </p:txBody>
      </p:sp>
      <p:sp>
        <p:nvSpPr>
          <p:cNvPr id="25604" name="Rectangle 4"/>
          <p:cNvSpPr>
            <a:spLocks noChangeArrowheads="1"/>
          </p:cNvSpPr>
          <p:nvPr/>
        </p:nvSpPr>
        <p:spPr bwMode="auto">
          <a:xfrm>
            <a:off x="4724400" y="1447800"/>
            <a:ext cx="2895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en-US" altLang="en-US" sz="2800"/>
              <a:t>	   </a:t>
            </a:r>
            <a:r>
              <a:rPr lang="en-US" altLang="en-US" sz="3000">
                <a:sym typeface="Math1" pitchFamily="2" charset="2"/>
              </a:rPr>
              <a:t>S	 Y</a:t>
            </a:r>
            <a:r>
              <a:rPr lang="en-US" altLang="en-US" sz="3000" u="sng">
                <a:sym typeface="Math1" pitchFamily="2" charset="2"/>
              </a:rPr>
              <a:t>X</a:t>
            </a:r>
          </a:p>
          <a:p>
            <a:pPr>
              <a:lnSpc>
                <a:spcPct val="90000"/>
              </a:lnSpc>
              <a:spcBef>
                <a:spcPct val="20000"/>
              </a:spcBef>
            </a:pPr>
            <a:r>
              <a:rPr lang="en-US" altLang="en-US" sz="3000">
                <a:sym typeface="Math1" pitchFamily="2" charset="2"/>
              </a:rPr>
              <a:t>	    	 YX</a:t>
            </a:r>
            <a:r>
              <a:rPr lang="en-US" altLang="en-US" sz="3000" u="sng">
                <a:sym typeface="Math1" pitchFamily="2" charset="2"/>
              </a:rPr>
              <a:t>X</a:t>
            </a:r>
          </a:p>
          <a:p>
            <a:pPr>
              <a:lnSpc>
                <a:spcPct val="90000"/>
              </a:lnSpc>
              <a:spcBef>
                <a:spcPct val="20000"/>
              </a:spcBef>
            </a:pPr>
            <a:r>
              <a:rPr lang="en-US" altLang="en-US" sz="3000">
                <a:sym typeface="Math1" pitchFamily="2" charset="2"/>
              </a:rPr>
              <a:t>		 Y</a:t>
            </a:r>
            <a:r>
              <a:rPr lang="en-US" altLang="en-US" sz="3000" u="sng">
                <a:sym typeface="Math1" pitchFamily="2" charset="2"/>
              </a:rPr>
              <a:t>X</a:t>
            </a:r>
            <a:r>
              <a:rPr lang="en-US" altLang="en-US" sz="3000">
                <a:sym typeface="Math1" pitchFamily="2" charset="2"/>
              </a:rPr>
              <a:t>b</a:t>
            </a:r>
          </a:p>
          <a:p>
            <a:pPr>
              <a:lnSpc>
                <a:spcPct val="90000"/>
              </a:lnSpc>
              <a:spcBef>
                <a:spcPct val="20000"/>
              </a:spcBef>
            </a:pPr>
            <a:r>
              <a:rPr lang="en-US" altLang="en-US" sz="3000">
                <a:sym typeface="Math1" pitchFamily="2" charset="2"/>
              </a:rPr>
              <a:t>		 YX</a:t>
            </a:r>
            <a:r>
              <a:rPr lang="en-US" altLang="en-US" sz="3000" u="sng">
                <a:sym typeface="Math1" pitchFamily="2" charset="2"/>
              </a:rPr>
              <a:t>X</a:t>
            </a:r>
            <a:r>
              <a:rPr lang="en-US" altLang="en-US" sz="3000">
                <a:sym typeface="Math1" pitchFamily="2" charset="2"/>
              </a:rPr>
              <a:t>b</a:t>
            </a:r>
            <a:endParaRPr lang="en-US" altLang="en-US" sz="3000" u="sng">
              <a:sym typeface="Math1" pitchFamily="2" charset="2"/>
            </a:endParaRPr>
          </a:p>
          <a:p>
            <a:pPr>
              <a:lnSpc>
                <a:spcPct val="90000"/>
              </a:lnSpc>
              <a:spcBef>
                <a:spcPct val="20000"/>
              </a:spcBef>
            </a:pPr>
            <a:r>
              <a:rPr lang="en-US" altLang="en-US" sz="3000">
                <a:sym typeface="Math1" pitchFamily="2" charset="2"/>
              </a:rPr>
              <a:t>		 Y</a:t>
            </a:r>
            <a:r>
              <a:rPr lang="en-US" altLang="en-US" sz="3000" u="sng">
                <a:sym typeface="Math1" pitchFamily="2" charset="2"/>
              </a:rPr>
              <a:t>X</a:t>
            </a:r>
            <a:r>
              <a:rPr lang="en-US" altLang="en-US" sz="3000">
                <a:sym typeface="Math1" pitchFamily="2" charset="2"/>
              </a:rPr>
              <a:t>bb</a:t>
            </a:r>
          </a:p>
          <a:p>
            <a:pPr>
              <a:lnSpc>
                <a:spcPct val="90000"/>
              </a:lnSpc>
              <a:spcBef>
                <a:spcPct val="20000"/>
              </a:spcBef>
            </a:pPr>
            <a:r>
              <a:rPr lang="en-US" altLang="en-US" sz="3000">
                <a:sym typeface="Math1" pitchFamily="2" charset="2"/>
              </a:rPr>
              <a:t>		 YX</a:t>
            </a:r>
            <a:r>
              <a:rPr lang="en-US" altLang="en-US" sz="3000" u="sng">
                <a:sym typeface="Math1" pitchFamily="2" charset="2"/>
              </a:rPr>
              <a:t>X</a:t>
            </a:r>
            <a:r>
              <a:rPr lang="en-US" altLang="en-US" sz="3000">
                <a:sym typeface="Math1" pitchFamily="2" charset="2"/>
              </a:rPr>
              <a:t>bb</a:t>
            </a:r>
            <a:endParaRPr lang="en-US" altLang="en-US" sz="3000" u="sng">
              <a:sym typeface="Math1" pitchFamily="2" charset="2"/>
            </a:endParaRPr>
          </a:p>
          <a:p>
            <a:pPr>
              <a:lnSpc>
                <a:spcPct val="90000"/>
              </a:lnSpc>
              <a:spcBef>
                <a:spcPct val="20000"/>
              </a:spcBef>
            </a:pPr>
            <a:r>
              <a:rPr lang="en-US" altLang="en-US" sz="3000">
                <a:sym typeface="Math1" pitchFamily="2" charset="2"/>
              </a:rPr>
              <a:t>		 Y</a:t>
            </a:r>
            <a:r>
              <a:rPr lang="en-US" altLang="en-US" sz="3000" u="sng">
                <a:sym typeface="Math1" pitchFamily="2" charset="2"/>
              </a:rPr>
              <a:t>X</a:t>
            </a:r>
            <a:r>
              <a:rPr lang="en-US" altLang="en-US" sz="3000">
                <a:sym typeface="Math1" pitchFamily="2" charset="2"/>
              </a:rPr>
              <a:t>bbb</a:t>
            </a:r>
          </a:p>
          <a:p>
            <a:pPr>
              <a:lnSpc>
                <a:spcPct val="90000"/>
              </a:lnSpc>
              <a:spcBef>
                <a:spcPct val="20000"/>
              </a:spcBef>
            </a:pPr>
            <a:r>
              <a:rPr lang="en-US" altLang="en-US" sz="3000">
                <a:sym typeface="Math1" pitchFamily="2" charset="2"/>
              </a:rPr>
              <a:t>		 </a:t>
            </a:r>
            <a:r>
              <a:rPr lang="en-US" altLang="en-US" sz="3000" u="sng">
                <a:sym typeface="Math1" pitchFamily="2" charset="2"/>
              </a:rPr>
              <a:t>Y</a:t>
            </a:r>
            <a:r>
              <a:rPr lang="en-US" altLang="en-US" sz="3000">
                <a:sym typeface="Math1" pitchFamily="2" charset="2"/>
              </a:rPr>
              <a:t>bbbb</a:t>
            </a:r>
            <a:endParaRPr lang="en-US" altLang="en-US" sz="3000" u="sng">
              <a:sym typeface="Math1" pitchFamily="2" charset="2"/>
            </a:endParaRPr>
          </a:p>
          <a:p>
            <a:pPr>
              <a:lnSpc>
                <a:spcPct val="90000"/>
              </a:lnSpc>
              <a:spcBef>
                <a:spcPct val="20000"/>
              </a:spcBef>
            </a:pPr>
            <a:r>
              <a:rPr lang="en-US" altLang="en-US" sz="3000">
                <a:sym typeface="Math1" pitchFamily="2" charset="2"/>
              </a:rPr>
              <a:t>		=  abbbb</a:t>
            </a:r>
            <a:endParaRPr lang="en-US"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A new format for FAs</a:t>
            </a:r>
          </a:p>
        </p:txBody>
      </p:sp>
      <p:sp>
        <p:nvSpPr>
          <p:cNvPr id="27651" name="Rectangle 3"/>
          <p:cNvSpPr>
            <a:spLocks noGrp="1" noChangeArrowheads="1"/>
          </p:cNvSpPr>
          <p:nvPr>
            <p:ph type="body" idx="1"/>
          </p:nvPr>
        </p:nvSpPr>
        <p:spPr>
          <a:xfrm>
            <a:off x="685800" y="1981200"/>
            <a:ext cx="7772400" cy="4267200"/>
          </a:xfrm>
        </p:spPr>
        <p:txBody>
          <a:bodyPr/>
          <a:lstStyle/>
          <a:p>
            <a:pPr>
              <a:lnSpc>
                <a:spcPct val="90000"/>
              </a:lnSpc>
              <a:buFontTx/>
              <a:buNone/>
            </a:pPr>
            <a:r>
              <a:rPr lang="en-US" altLang="en-US" sz="3000"/>
              <a:t>	A class of machines (FAs) has been discussed accepting the regular language </a:t>
            </a:r>
            <a:r>
              <a:rPr lang="en-US" altLang="en-US" sz="3000" i="1"/>
              <a:t>i.e. </a:t>
            </a:r>
            <a:r>
              <a:rPr lang="en-US" altLang="en-US" sz="3000"/>
              <a:t>corresponding to a regular language there is a machine in this class, accepting that language and corresponding to a machine of this class there is a regular language accepted by this machine. It has also been discussed that there is a CFG corresponding to regular language and CFGs also define some nonregular languages, as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Chomsky Normal Form</a:t>
            </a:r>
          </a:p>
        </p:txBody>
      </p:sp>
      <p:sp>
        <p:nvSpPr>
          <p:cNvPr id="7171" name="Rectangle 3"/>
          <p:cNvSpPr>
            <a:spLocks noGrp="1" noChangeArrowheads="1"/>
          </p:cNvSpPr>
          <p:nvPr>
            <p:ph type="body" idx="1"/>
          </p:nvPr>
        </p:nvSpPr>
        <p:spPr/>
        <p:txBody>
          <a:bodyPr/>
          <a:lstStyle/>
          <a:p>
            <a:pPr>
              <a:buFontTx/>
              <a:buNone/>
            </a:pPr>
            <a:r>
              <a:rPr lang="en-US" altLang="en-US" sz="3000" b="1">
                <a:sym typeface="Math1" pitchFamily="2" charset="2"/>
              </a:rPr>
              <a:t>	</a:t>
            </a:r>
            <a:r>
              <a:rPr lang="en-US" altLang="en-US" sz="3000" b="1" u="sng">
                <a:sym typeface="Math1" pitchFamily="2" charset="2"/>
              </a:rPr>
              <a:t>Chomsky Normal Form (CNF)</a:t>
            </a:r>
            <a:r>
              <a:rPr lang="en-US" altLang="en-US" sz="3000"/>
              <a:t>: If a CFG has only productions of the form </a:t>
            </a:r>
          </a:p>
          <a:p>
            <a:pPr>
              <a:buFontTx/>
              <a:buNone/>
            </a:pPr>
            <a:r>
              <a:rPr lang="en-US" altLang="en-US" sz="3000"/>
              <a:t>	nonterminal </a:t>
            </a:r>
            <a:r>
              <a:rPr lang="en-US" altLang="en-US" sz="3000">
                <a:sym typeface="Math1" pitchFamily="2" charset="2"/>
              </a:rPr>
              <a:t> string of two nonterminals </a:t>
            </a:r>
          </a:p>
          <a:p>
            <a:pPr>
              <a:buFontTx/>
              <a:buNone/>
            </a:pPr>
            <a:r>
              <a:rPr lang="en-US" altLang="en-US" sz="3000">
                <a:sym typeface="Math1" pitchFamily="2" charset="2"/>
              </a:rPr>
              <a:t>	or </a:t>
            </a:r>
          </a:p>
          <a:p>
            <a:pPr>
              <a:buFontTx/>
              <a:buNone/>
            </a:pPr>
            <a:r>
              <a:rPr lang="en-US" altLang="en-US" sz="3000">
                <a:sym typeface="Math1" pitchFamily="2" charset="2"/>
              </a:rPr>
              <a:t>	nonterminal  one terminal </a:t>
            </a:r>
          </a:p>
          <a:p>
            <a:pPr>
              <a:buFontTx/>
              <a:buNone/>
            </a:pPr>
            <a:r>
              <a:rPr lang="en-US" altLang="en-US" sz="3000">
                <a:sym typeface="Math1" pitchFamily="2" charset="2"/>
              </a:rPr>
              <a:t>	then the CFG is said to be in Chomsky Normal Form (CNF).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A new format for FAs contd. …</a:t>
            </a:r>
          </a:p>
        </p:txBody>
      </p:sp>
      <p:sp>
        <p:nvSpPr>
          <p:cNvPr id="28675" name="Rectangle 3"/>
          <p:cNvSpPr>
            <a:spLocks noGrp="1" noChangeArrowheads="1"/>
          </p:cNvSpPr>
          <p:nvPr>
            <p:ph type="body" idx="1"/>
          </p:nvPr>
        </p:nvSpPr>
        <p:spPr/>
        <p:txBody>
          <a:bodyPr/>
          <a:lstStyle/>
          <a:p>
            <a:pPr>
              <a:buFontTx/>
              <a:buNone/>
            </a:pPr>
            <a:r>
              <a:rPr lang="en-US" altLang="en-US" sz="3000"/>
              <a:t>	There is a question whether there is a class of machines accepting the CFLs? The answer is yes. The new machines which are to be defined are more powerful and can be constructed with the help of FAs with new format. </a:t>
            </a:r>
          </a:p>
          <a:p>
            <a:pPr>
              <a:buFontTx/>
              <a:buNone/>
            </a:pPr>
            <a:r>
              <a:rPr lang="en-US" altLang="en-US" sz="3000"/>
              <a:t>   To define the new format of an FA, the following are to be defined</a:t>
            </a:r>
          </a:p>
          <a:p>
            <a:pPr>
              <a:buFontTx/>
              <a:buNone/>
            </a:pPr>
            <a:endParaRPr lang="en-US" altLang="en-US"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Summing Up</a:t>
            </a:r>
          </a:p>
        </p:txBody>
      </p:sp>
      <p:sp>
        <p:nvSpPr>
          <p:cNvPr id="30723" name="Rectangle 3"/>
          <p:cNvSpPr>
            <a:spLocks noGrp="1" noChangeArrowheads="1"/>
          </p:cNvSpPr>
          <p:nvPr>
            <p:ph type="body" idx="1"/>
          </p:nvPr>
        </p:nvSpPr>
        <p:spPr/>
        <p:txBody>
          <a:bodyPr/>
          <a:lstStyle/>
          <a:p>
            <a:r>
              <a:rPr lang="en-US" altLang="en-US"/>
              <a:t>Chomsky Normal Form, Theorem regarding CNF, examples of converting CFG to be in CNF, Example of  an FA corresponding to Regular CFG, Left most and Right most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Note</a:t>
            </a:r>
          </a:p>
        </p:txBody>
      </p:sp>
      <p:sp>
        <p:nvSpPr>
          <p:cNvPr id="8195" name="Rectangle 3"/>
          <p:cNvSpPr>
            <a:spLocks noGrp="1" noChangeArrowheads="1"/>
          </p:cNvSpPr>
          <p:nvPr>
            <p:ph type="body" idx="1"/>
          </p:nvPr>
        </p:nvSpPr>
        <p:spPr/>
        <p:txBody>
          <a:bodyPr/>
          <a:lstStyle/>
          <a:p>
            <a:pPr>
              <a:buFontTx/>
              <a:buNone/>
            </a:pPr>
            <a:r>
              <a:rPr lang="en-US" altLang="en-US"/>
              <a:t>	It is to be noted that any CFG can be converted to be in CNF, if the null productions and unit productions are removed. Also if a CFG contains nullable productions as well, then the corresponding new production are also to be added. Which leads the following theorem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Theorem</a:t>
            </a:r>
          </a:p>
        </p:txBody>
      </p:sp>
      <p:sp>
        <p:nvSpPr>
          <p:cNvPr id="9219" name="Rectangle 3"/>
          <p:cNvSpPr>
            <a:spLocks noGrp="1" noChangeArrowheads="1"/>
          </p:cNvSpPr>
          <p:nvPr>
            <p:ph type="body" idx="1"/>
          </p:nvPr>
        </p:nvSpPr>
        <p:spPr/>
        <p:txBody>
          <a:bodyPr/>
          <a:lstStyle/>
          <a:p>
            <a:pPr>
              <a:lnSpc>
                <a:spcPct val="90000"/>
              </a:lnSpc>
              <a:buFontTx/>
              <a:buNone/>
            </a:pPr>
            <a:r>
              <a:rPr lang="en-US" altLang="en-US" sz="3400"/>
              <a:t>	 All NONNULL words of the CFL can be generated by the corresponding CFG which is in CNF </a:t>
            </a:r>
            <a:r>
              <a:rPr lang="en-US" altLang="en-US" sz="3400" i="1"/>
              <a:t>i.e.</a:t>
            </a:r>
            <a:r>
              <a:rPr lang="en-US" altLang="en-US" sz="3400"/>
              <a:t> the grammar in CNF will generate the same language except the null string.</a:t>
            </a:r>
          </a:p>
          <a:p>
            <a:pPr>
              <a:lnSpc>
                <a:spcPct val="90000"/>
              </a:lnSpc>
              <a:buFontTx/>
              <a:buNone/>
            </a:pPr>
            <a:r>
              <a:rPr lang="en-US" altLang="en-US" sz="3400">
                <a:sym typeface="Math1" pitchFamily="2" charset="2"/>
              </a:rPr>
              <a:t>	Following is an example showing that a CFG in CNF generates all nonnull words of corresponding CFL.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Example</a:t>
            </a:r>
          </a:p>
        </p:txBody>
      </p:sp>
      <p:sp>
        <p:nvSpPr>
          <p:cNvPr id="10243" name="Rectangle 3"/>
          <p:cNvSpPr>
            <a:spLocks noGrp="1" noChangeArrowheads="1"/>
          </p:cNvSpPr>
          <p:nvPr>
            <p:ph type="body" idx="1"/>
          </p:nvPr>
        </p:nvSpPr>
        <p:spPr/>
        <p:txBody>
          <a:bodyPr/>
          <a:lstStyle/>
          <a:p>
            <a:pPr>
              <a:lnSpc>
                <a:spcPct val="90000"/>
              </a:lnSpc>
              <a:buFontTx/>
              <a:buNone/>
            </a:pPr>
            <a:r>
              <a:rPr lang="en-US" altLang="en-US" sz="3000">
                <a:sym typeface="Math1" pitchFamily="2" charset="2"/>
              </a:rPr>
              <a:t>	Consider the following CFG </a:t>
            </a:r>
          </a:p>
          <a:p>
            <a:pPr>
              <a:lnSpc>
                <a:spcPct val="90000"/>
              </a:lnSpc>
              <a:buFontTx/>
              <a:buNone/>
            </a:pPr>
            <a:r>
              <a:rPr lang="en-US" altLang="en-US" sz="3000">
                <a:sym typeface="Math1" pitchFamily="2" charset="2"/>
              </a:rPr>
              <a:t>	S</a:t>
            </a:r>
            <a:r>
              <a:rPr lang="en-US" altLang="en-US" sz="3000"/>
              <a:t> </a:t>
            </a:r>
            <a:r>
              <a:rPr lang="en-US" altLang="en-US" sz="3000">
                <a:sym typeface="Math1" pitchFamily="2" charset="2"/>
              </a:rPr>
              <a:t> aSa|bSb|a|b|aa|bb</a:t>
            </a:r>
          </a:p>
          <a:p>
            <a:pPr>
              <a:lnSpc>
                <a:spcPct val="90000"/>
              </a:lnSpc>
              <a:buFontTx/>
              <a:buNone/>
            </a:pPr>
            <a:r>
              <a:rPr lang="en-US" altLang="en-US" sz="3000">
                <a:sym typeface="Math1" pitchFamily="2" charset="2"/>
              </a:rPr>
              <a:t>	To convert the above CFG to be in CNF, introduce the new productions as </a:t>
            </a:r>
          </a:p>
          <a:p>
            <a:pPr>
              <a:lnSpc>
                <a:spcPct val="90000"/>
              </a:lnSpc>
              <a:buFontTx/>
              <a:buNone/>
            </a:pPr>
            <a:r>
              <a:rPr lang="en-US" altLang="en-US" sz="3000">
                <a:sym typeface="Math1" pitchFamily="2" charset="2"/>
              </a:rPr>
              <a:t>	A</a:t>
            </a:r>
            <a:r>
              <a:rPr lang="en-US" altLang="en-US" sz="3000"/>
              <a:t> </a:t>
            </a:r>
            <a:r>
              <a:rPr lang="en-US" altLang="en-US" sz="3000">
                <a:sym typeface="Math1" pitchFamily="2" charset="2"/>
              </a:rPr>
              <a:t> a, B</a:t>
            </a:r>
            <a:r>
              <a:rPr lang="en-US" altLang="en-US" sz="3000"/>
              <a:t> </a:t>
            </a:r>
            <a:r>
              <a:rPr lang="en-US" altLang="en-US" sz="3000">
                <a:sym typeface="Math1" pitchFamily="2" charset="2"/>
              </a:rPr>
              <a:t> b, then the new CFG will be</a:t>
            </a:r>
          </a:p>
          <a:p>
            <a:pPr>
              <a:lnSpc>
                <a:spcPct val="90000"/>
              </a:lnSpc>
              <a:buFontTx/>
              <a:buNone/>
            </a:pPr>
            <a:r>
              <a:rPr lang="en-US" altLang="en-US" sz="3400"/>
              <a:t>	S </a:t>
            </a:r>
            <a:r>
              <a:rPr lang="en-US" altLang="en-US" sz="3400">
                <a:sym typeface="Math1" pitchFamily="2" charset="2"/>
              </a:rPr>
              <a:t> ASA|BSB|AA|BB|a|b</a:t>
            </a:r>
          </a:p>
          <a:p>
            <a:pPr>
              <a:lnSpc>
                <a:spcPct val="90000"/>
              </a:lnSpc>
              <a:buFontTx/>
              <a:buNone/>
            </a:pPr>
            <a:r>
              <a:rPr lang="en-US" altLang="en-US" sz="3400">
                <a:sym typeface="Math1" pitchFamily="2" charset="2"/>
              </a:rPr>
              <a:t>	A</a:t>
            </a:r>
            <a:r>
              <a:rPr lang="en-US" altLang="en-US" sz="3400"/>
              <a:t> </a:t>
            </a:r>
            <a:r>
              <a:rPr lang="en-US" altLang="en-US" sz="3400">
                <a:sym typeface="Math1" pitchFamily="2" charset="2"/>
              </a:rPr>
              <a:t> a</a:t>
            </a:r>
          </a:p>
          <a:p>
            <a:pPr>
              <a:lnSpc>
                <a:spcPct val="90000"/>
              </a:lnSpc>
              <a:buFontTx/>
              <a:buNone/>
            </a:pPr>
            <a:r>
              <a:rPr lang="en-US" altLang="en-US" sz="3400">
                <a:sym typeface="Math1" pitchFamily="2" charset="2"/>
              </a:rPr>
              <a:t>	B</a:t>
            </a:r>
            <a:r>
              <a:rPr lang="en-US" altLang="en-US" sz="3400"/>
              <a:t> </a:t>
            </a:r>
            <a:r>
              <a:rPr lang="en-US" altLang="en-US" sz="3400">
                <a:sym typeface="Math1" pitchFamily="2" charset="2"/>
              </a:rPr>
              <a:t> b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52400"/>
            <a:ext cx="7772400" cy="1143000"/>
          </a:xfrm>
        </p:spPr>
        <p:txBody>
          <a:bodyPr/>
          <a:lstStyle/>
          <a:p>
            <a:r>
              <a:rPr lang="en-US" altLang="en-US"/>
              <a:t>Example continued …</a:t>
            </a:r>
          </a:p>
        </p:txBody>
      </p:sp>
      <p:sp>
        <p:nvSpPr>
          <p:cNvPr id="11267" name="Rectangle 3"/>
          <p:cNvSpPr>
            <a:spLocks noGrp="1" noChangeArrowheads="1"/>
          </p:cNvSpPr>
          <p:nvPr>
            <p:ph type="body" idx="1"/>
          </p:nvPr>
        </p:nvSpPr>
        <p:spPr>
          <a:xfrm>
            <a:off x="685800" y="1295400"/>
            <a:ext cx="7772400" cy="4114800"/>
          </a:xfrm>
        </p:spPr>
        <p:txBody>
          <a:bodyPr/>
          <a:lstStyle/>
          <a:p>
            <a:pPr>
              <a:lnSpc>
                <a:spcPct val="90000"/>
              </a:lnSpc>
              <a:buFontTx/>
              <a:buNone/>
            </a:pPr>
            <a:r>
              <a:rPr lang="en-US" altLang="en-US" sz="3000">
                <a:sym typeface="Math1" pitchFamily="2" charset="2"/>
              </a:rPr>
              <a:t>	Introduce nonterminals R</a:t>
            </a:r>
            <a:r>
              <a:rPr lang="en-US" altLang="en-US" sz="3000" baseline="-30000">
                <a:sym typeface="Math1" pitchFamily="2" charset="2"/>
              </a:rPr>
              <a:t>1</a:t>
            </a:r>
            <a:r>
              <a:rPr lang="en-US" altLang="en-US" sz="3000">
                <a:sym typeface="Math1" pitchFamily="2" charset="2"/>
              </a:rPr>
              <a:t> and R</a:t>
            </a:r>
            <a:r>
              <a:rPr lang="en-US" altLang="en-US" sz="3000" baseline="-30000">
                <a:sym typeface="Math1" pitchFamily="2" charset="2"/>
              </a:rPr>
              <a:t>2</a:t>
            </a:r>
            <a:r>
              <a:rPr lang="en-US" altLang="en-US" sz="3000">
                <a:sym typeface="Math1" pitchFamily="2" charset="2"/>
              </a:rPr>
              <a:t> so that </a:t>
            </a:r>
          </a:p>
          <a:p>
            <a:pPr>
              <a:lnSpc>
                <a:spcPct val="90000"/>
              </a:lnSpc>
              <a:buFontTx/>
              <a:buNone/>
            </a:pPr>
            <a:r>
              <a:rPr lang="en-US" altLang="en-US" sz="3000">
                <a:sym typeface="Math1" pitchFamily="2" charset="2"/>
              </a:rPr>
              <a:t>	S</a:t>
            </a:r>
            <a:r>
              <a:rPr lang="en-US" altLang="en-US" sz="3000"/>
              <a:t> </a:t>
            </a:r>
            <a:r>
              <a:rPr lang="en-US" altLang="en-US" sz="3000">
                <a:sym typeface="Math1" pitchFamily="2" charset="2"/>
              </a:rPr>
              <a:t> AR</a:t>
            </a:r>
            <a:r>
              <a:rPr lang="en-US" altLang="en-US" sz="3000" baseline="-30000">
                <a:sym typeface="Math1" pitchFamily="2" charset="2"/>
              </a:rPr>
              <a:t>1</a:t>
            </a:r>
            <a:r>
              <a:rPr lang="en-US" altLang="en-US" sz="3000">
                <a:sym typeface="Math1" pitchFamily="2" charset="2"/>
              </a:rPr>
              <a:t>|BR</a:t>
            </a:r>
            <a:r>
              <a:rPr lang="en-US" altLang="en-US" sz="3000" baseline="-30000">
                <a:sym typeface="Math1" pitchFamily="2" charset="2"/>
              </a:rPr>
              <a:t>2</a:t>
            </a:r>
            <a:r>
              <a:rPr lang="en-US" altLang="en-US" sz="3000">
                <a:sym typeface="Math1" pitchFamily="2" charset="2"/>
              </a:rPr>
              <a:t>|AA|BB|a|b</a:t>
            </a:r>
          </a:p>
          <a:p>
            <a:pPr>
              <a:lnSpc>
                <a:spcPct val="90000"/>
              </a:lnSpc>
              <a:buFontTx/>
              <a:buNone/>
            </a:pPr>
            <a:r>
              <a:rPr lang="en-US" altLang="en-US" sz="3000">
                <a:sym typeface="Math1" pitchFamily="2" charset="2"/>
              </a:rPr>
              <a:t>	R</a:t>
            </a:r>
            <a:r>
              <a:rPr lang="en-US" altLang="en-US" sz="3000" baseline="-30000">
                <a:sym typeface="Math1" pitchFamily="2" charset="2"/>
              </a:rPr>
              <a:t>1</a:t>
            </a:r>
            <a:r>
              <a:rPr lang="en-US" altLang="en-US" sz="3000"/>
              <a:t> </a:t>
            </a:r>
            <a:r>
              <a:rPr lang="en-US" altLang="en-US" sz="3000">
                <a:sym typeface="Math1" pitchFamily="2" charset="2"/>
              </a:rPr>
              <a:t> SA</a:t>
            </a:r>
          </a:p>
          <a:p>
            <a:pPr>
              <a:lnSpc>
                <a:spcPct val="90000"/>
              </a:lnSpc>
              <a:buFontTx/>
              <a:buNone/>
            </a:pPr>
            <a:r>
              <a:rPr lang="en-US" altLang="en-US" sz="3000">
                <a:sym typeface="Math1" pitchFamily="2" charset="2"/>
              </a:rPr>
              <a:t>	R</a:t>
            </a:r>
            <a:r>
              <a:rPr lang="en-US" altLang="en-US" sz="3000" baseline="-30000">
                <a:sym typeface="Math1" pitchFamily="2" charset="2"/>
              </a:rPr>
              <a:t>2</a:t>
            </a:r>
            <a:r>
              <a:rPr lang="en-US" altLang="en-US" sz="3000"/>
              <a:t> </a:t>
            </a:r>
            <a:r>
              <a:rPr lang="en-US" altLang="en-US" sz="3000">
                <a:sym typeface="Math1" pitchFamily="2" charset="2"/>
              </a:rPr>
              <a:t> SB </a:t>
            </a:r>
          </a:p>
          <a:p>
            <a:pPr>
              <a:lnSpc>
                <a:spcPct val="90000"/>
              </a:lnSpc>
              <a:buFontTx/>
              <a:buNone/>
            </a:pPr>
            <a:r>
              <a:rPr lang="en-US" altLang="en-US" sz="3000">
                <a:sym typeface="Math1" pitchFamily="2" charset="2"/>
              </a:rPr>
              <a:t>	A</a:t>
            </a:r>
            <a:r>
              <a:rPr lang="en-US" altLang="en-US" sz="3000"/>
              <a:t> </a:t>
            </a:r>
            <a:r>
              <a:rPr lang="en-US" altLang="en-US" sz="3000">
                <a:sym typeface="Math1" pitchFamily="2" charset="2"/>
              </a:rPr>
              <a:t> a </a:t>
            </a:r>
          </a:p>
          <a:p>
            <a:pPr>
              <a:lnSpc>
                <a:spcPct val="90000"/>
              </a:lnSpc>
              <a:buFontTx/>
              <a:buNone/>
            </a:pPr>
            <a:r>
              <a:rPr lang="en-US" altLang="en-US" sz="3000">
                <a:sym typeface="Math1" pitchFamily="2" charset="2"/>
              </a:rPr>
              <a:t>	B</a:t>
            </a:r>
            <a:r>
              <a:rPr lang="en-US" altLang="en-US" sz="3000"/>
              <a:t> </a:t>
            </a:r>
            <a:r>
              <a:rPr lang="en-US" altLang="en-US" sz="3000">
                <a:sym typeface="Math1" pitchFamily="2" charset="2"/>
              </a:rPr>
              <a:t> b</a:t>
            </a:r>
          </a:p>
          <a:p>
            <a:pPr>
              <a:lnSpc>
                <a:spcPct val="90000"/>
              </a:lnSpc>
              <a:buFontTx/>
              <a:buNone/>
            </a:pPr>
            <a:r>
              <a:rPr lang="en-US" altLang="en-US" sz="3000">
                <a:sym typeface="Math1" pitchFamily="2" charset="2"/>
              </a:rPr>
              <a:t>	which is in CNF.</a:t>
            </a:r>
          </a:p>
          <a:p>
            <a:pPr>
              <a:lnSpc>
                <a:spcPct val="90000"/>
              </a:lnSpc>
              <a:buFontTx/>
              <a:buNone/>
            </a:pPr>
            <a:r>
              <a:rPr lang="en-US" altLang="en-US" sz="3000">
                <a:sym typeface="Math1" pitchFamily="2" charset="2"/>
              </a:rPr>
              <a:t>	It may be observed that the above CFG which is in  CNF generates the NONNULLPALINDROME, which does not contain the null string.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r>
              <a:rPr lang="en-US" altLang="en-US"/>
              <a:t>Example</a:t>
            </a:r>
          </a:p>
        </p:txBody>
      </p:sp>
      <p:sp>
        <p:nvSpPr>
          <p:cNvPr id="12291" name="Rectangle 3"/>
          <p:cNvSpPr>
            <a:spLocks noGrp="1" noChangeArrowheads="1"/>
          </p:cNvSpPr>
          <p:nvPr>
            <p:ph type="body" idx="1"/>
          </p:nvPr>
        </p:nvSpPr>
        <p:spPr>
          <a:xfrm>
            <a:off x="685800" y="1219200"/>
            <a:ext cx="7772400" cy="4114800"/>
          </a:xfrm>
        </p:spPr>
        <p:txBody>
          <a:bodyPr/>
          <a:lstStyle/>
          <a:p>
            <a:pPr>
              <a:lnSpc>
                <a:spcPct val="90000"/>
              </a:lnSpc>
              <a:buFontTx/>
              <a:buNone/>
            </a:pPr>
            <a:r>
              <a:rPr lang="en-US" altLang="en-US" sz="3000">
                <a:sym typeface="Math1" pitchFamily="2" charset="2"/>
              </a:rPr>
              <a:t>	Consider the following CFG </a:t>
            </a:r>
          </a:p>
          <a:p>
            <a:pPr>
              <a:lnSpc>
                <a:spcPct val="90000"/>
              </a:lnSpc>
              <a:buFontTx/>
              <a:buNone/>
            </a:pPr>
            <a:r>
              <a:rPr lang="en-US" altLang="en-US" sz="3000">
                <a:sym typeface="Math1" pitchFamily="2" charset="2"/>
              </a:rPr>
              <a:t>	S</a:t>
            </a:r>
            <a:r>
              <a:rPr lang="en-US" altLang="en-US" sz="3000"/>
              <a:t> </a:t>
            </a:r>
            <a:r>
              <a:rPr lang="en-US" altLang="en-US" sz="3000">
                <a:sym typeface="Math1" pitchFamily="2" charset="2"/>
              </a:rPr>
              <a:t> ABAB</a:t>
            </a:r>
          </a:p>
          <a:p>
            <a:pPr>
              <a:lnSpc>
                <a:spcPct val="90000"/>
              </a:lnSpc>
              <a:buFontTx/>
              <a:buNone/>
            </a:pPr>
            <a:r>
              <a:rPr lang="en-US" altLang="en-US" sz="3000">
                <a:sym typeface="Math1" pitchFamily="2" charset="2"/>
              </a:rPr>
              <a:t>	A</a:t>
            </a:r>
            <a:r>
              <a:rPr lang="en-US" altLang="en-US" sz="3000"/>
              <a:t> </a:t>
            </a:r>
            <a:r>
              <a:rPr lang="en-US" altLang="en-US" sz="3000">
                <a:sym typeface="Math1" pitchFamily="2" charset="2"/>
              </a:rPr>
              <a:t> a|</a:t>
            </a:r>
          </a:p>
          <a:p>
            <a:pPr>
              <a:lnSpc>
                <a:spcPct val="90000"/>
              </a:lnSpc>
              <a:buFontTx/>
              <a:buNone/>
            </a:pPr>
            <a:r>
              <a:rPr lang="en-US" altLang="en-US" sz="3000">
                <a:sym typeface="Math1" pitchFamily="2" charset="2"/>
              </a:rPr>
              <a:t>	B</a:t>
            </a:r>
            <a:r>
              <a:rPr lang="en-US" altLang="en-US" sz="3000"/>
              <a:t> </a:t>
            </a:r>
            <a:r>
              <a:rPr lang="en-US" altLang="en-US" sz="3000">
                <a:sym typeface="Math1" pitchFamily="2" charset="2"/>
              </a:rPr>
              <a:t> b|</a:t>
            </a:r>
          </a:p>
          <a:p>
            <a:pPr>
              <a:lnSpc>
                <a:spcPct val="90000"/>
              </a:lnSpc>
              <a:buFontTx/>
              <a:buNone/>
            </a:pPr>
            <a:r>
              <a:rPr lang="en-US" altLang="en-US" sz="3000">
                <a:sym typeface="Math1" pitchFamily="2" charset="2"/>
              </a:rPr>
              <a:t>	Here  S</a:t>
            </a:r>
            <a:r>
              <a:rPr lang="en-US" altLang="en-US" sz="3000"/>
              <a:t> </a:t>
            </a:r>
            <a:r>
              <a:rPr lang="en-US" altLang="en-US" sz="3000">
                <a:sym typeface="Math1" pitchFamily="2" charset="2"/>
              </a:rPr>
              <a:t> ABAB is nullable production and A</a:t>
            </a:r>
            <a:r>
              <a:rPr lang="en-US" altLang="en-US" sz="3000"/>
              <a:t> </a:t>
            </a:r>
            <a:r>
              <a:rPr lang="en-US" altLang="en-US" sz="3000">
                <a:sym typeface="Math1" pitchFamily="2" charset="2"/>
              </a:rPr>
              <a:t> , B</a:t>
            </a:r>
            <a:r>
              <a:rPr lang="en-US" altLang="en-US" sz="3000"/>
              <a:t> </a:t>
            </a:r>
            <a:r>
              <a:rPr lang="en-US" altLang="en-US" sz="3000">
                <a:sym typeface="Math1" pitchFamily="2" charset="2"/>
              </a:rPr>
              <a:t>  are null productions. </a:t>
            </a:r>
            <a:r>
              <a:rPr lang="en-US" altLang="en-US" sz="3000"/>
              <a:t>Removing the null productions </a:t>
            </a:r>
          </a:p>
          <a:p>
            <a:pPr>
              <a:lnSpc>
                <a:spcPct val="90000"/>
              </a:lnSpc>
              <a:buFontTx/>
              <a:buNone/>
            </a:pPr>
            <a:r>
              <a:rPr lang="en-US" altLang="en-US" sz="3000"/>
              <a:t>	</a:t>
            </a:r>
            <a:r>
              <a:rPr lang="en-US" altLang="en-US" sz="3000">
                <a:sym typeface="Math1" pitchFamily="2" charset="2"/>
              </a:rPr>
              <a:t>A</a:t>
            </a:r>
            <a:r>
              <a:rPr lang="en-US" altLang="en-US" sz="3000"/>
              <a:t> </a:t>
            </a:r>
            <a:r>
              <a:rPr lang="en-US" altLang="en-US" sz="3000">
                <a:sym typeface="Math1" pitchFamily="2" charset="2"/>
              </a:rPr>
              <a:t>  and B</a:t>
            </a:r>
            <a:r>
              <a:rPr lang="en-US" altLang="en-US" sz="3000"/>
              <a:t> </a:t>
            </a:r>
            <a:r>
              <a:rPr lang="en-US" altLang="en-US" sz="3000">
                <a:sym typeface="Math1" pitchFamily="2" charset="2"/>
              </a:rPr>
              <a:t> , and introducing the new productions as </a:t>
            </a:r>
          </a:p>
          <a:p>
            <a:pPr>
              <a:lnSpc>
                <a:spcPct val="90000"/>
              </a:lnSpc>
              <a:buFontTx/>
              <a:buNone/>
            </a:pPr>
            <a:r>
              <a:rPr lang="en-US" altLang="en-US" sz="3000">
                <a:sym typeface="Math1" pitchFamily="2" charset="2"/>
              </a:rPr>
              <a:t>	S  BAB|AAB|ABB|ABA|AA|AB|BA|BB|A|B</a:t>
            </a:r>
            <a:endParaRPr lang="en-US" altLang="en-US" sz="3400">
              <a:sym typeface="Math1" pitchFamily="2" charset="2"/>
            </a:endParaRPr>
          </a:p>
          <a:p>
            <a:pPr>
              <a:lnSpc>
                <a:spcPct val="90000"/>
              </a:lnSpc>
              <a:buFontTx/>
              <a:buNone/>
            </a:pPr>
            <a:endParaRPr lang="en-US" altLang="en-US" sz="3400">
              <a:sym typeface="Math1"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7772400" cy="1143000"/>
          </a:xfrm>
        </p:spPr>
        <p:txBody>
          <a:bodyPr/>
          <a:lstStyle/>
          <a:p>
            <a:r>
              <a:rPr lang="en-US" altLang="en-US"/>
              <a:t>Example continued …</a:t>
            </a:r>
          </a:p>
        </p:txBody>
      </p:sp>
      <p:sp>
        <p:nvSpPr>
          <p:cNvPr id="13315"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3000">
                <a:sym typeface="Math1" pitchFamily="2" charset="2"/>
              </a:rPr>
              <a:t>	Now </a:t>
            </a:r>
            <a:r>
              <a:rPr lang="en-US" altLang="en-US" sz="3000"/>
              <a:t>S </a:t>
            </a:r>
            <a:r>
              <a:rPr lang="en-US" altLang="en-US" sz="3000">
                <a:sym typeface="Math1" pitchFamily="2" charset="2"/>
              </a:rPr>
              <a:t> A|B are unit productions to be eliminated as shown below</a:t>
            </a:r>
          </a:p>
          <a:p>
            <a:pPr>
              <a:lnSpc>
                <a:spcPct val="90000"/>
              </a:lnSpc>
              <a:buFontTx/>
              <a:buNone/>
            </a:pPr>
            <a:r>
              <a:rPr lang="en-US" altLang="en-US" sz="3000">
                <a:sym typeface="Math1" pitchFamily="2" charset="2"/>
              </a:rPr>
              <a:t>	 </a:t>
            </a:r>
            <a:r>
              <a:rPr lang="en-US" altLang="en-US" sz="3000"/>
              <a:t>S </a:t>
            </a:r>
            <a:r>
              <a:rPr lang="en-US" altLang="en-US" sz="3000">
                <a:sym typeface="Math1" pitchFamily="2" charset="2"/>
              </a:rPr>
              <a:t> A gives </a:t>
            </a:r>
            <a:r>
              <a:rPr lang="en-US" altLang="en-US" sz="3000"/>
              <a:t>S </a:t>
            </a:r>
            <a:r>
              <a:rPr lang="en-US" altLang="en-US" sz="3000">
                <a:sym typeface="Math1" pitchFamily="2" charset="2"/>
              </a:rPr>
              <a:t> a (using </a:t>
            </a:r>
            <a:r>
              <a:rPr lang="en-US" altLang="en-US" sz="3000"/>
              <a:t>A </a:t>
            </a:r>
            <a:r>
              <a:rPr lang="en-US" altLang="en-US" sz="3000">
                <a:sym typeface="Math1" pitchFamily="2" charset="2"/>
              </a:rPr>
              <a:t> a)</a:t>
            </a:r>
          </a:p>
          <a:p>
            <a:pPr>
              <a:lnSpc>
                <a:spcPct val="90000"/>
              </a:lnSpc>
              <a:buFontTx/>
              <a:buNone/>
            </a:pPr>
            <a:r>
              <a:rPr lang="en-US" altLang="en-US" sz="3000">
                <a:sym typeface="Math1" pitchFamily="2" charset="2"/>
              </a:rPr>
              <a:t>	 </a:t>
            </a:r>
            <a:r>
              <a:rPr lang="en-US" altLang="en-US" sz="3000"/>
              <a:t>S </a:t>
            </a:r>
            <a:r>
              <a:rPr lang="en-US" altLang="en-US" sz="3000">
                <a:sym typeface="Math1" pitchFamily="2" charset="2"/>
              </a:rPr>
              <a:t> B gives </a:t>
            </a:r>
            <a:r>
              <a:rPr lang="en-US" altLang="en-US" sz="3000"/>
              <a:t>S </a:t>
            </a:r>
            <a:r>
              <a:rPr lang="en-US" altLang="en-US" sz="3000">
                <a:sym typeface="Math1" pitchFamily="2" charset="2"/>
              </a:rPr>
              <a:t> b (using </a:t>
            </a:r>
            <a:r>
              <a:rPr lang="en-US" altLang="en-US" sz="3000"/>
              <a:t>B </a:t>
            </a:r>
            <a:r>
              <a:rPr lang="en-US" altLang="en-US" sz="3000">
                <a:sym typeface="Math1" pitchFamily="2" charset="2"/>
              </a:rPr>
              <a:t> b)</a:t>
            </a:r>
          </a:p>
          <a:p>
            <a:pPr>
              <a:lnSpc>
                <a:spcPct val="90000"/>
              </a:lnSpc>
              <a:buFontTx/>
              <a:buNone/>
            </a:pPr>
            <a:r>
              <a:rPr lang="en-US" altLang="en-US" sz="3000">
                <a:sym typeface="Math1" pitchFamily="2" charset="2"/>
              </a:rPr>
              <a:t>	Thus the new resultant CFG takes the form	</a:t>
            </a:r>
          </a:p>
          <a:p>
            <a:pPr>
              <a:lnSpc>
                <a:spcPct val="90000"/>
              </a:lnSpc>
              <a:buFontTx/>
              <a:buNone/>
            </a:pPr>
            <a:r>
              <a:rPr lang="en-US" altLang="en-US" sz="3000">
                <a:sym typeface="Math1" pitchFamily="2" charset="2"/>
              </a:rPr>
              <a:t>	 S  BAB|AAB|ABB|ABA|AA|AB|BA|BB|a|b </a:t>
            </a:r>
            <a:r>
              <a:rPr lang="en-US" altLang="en-US" sz="3000"/>
              <a:t>A </a:t>
            </a:r>
            <a:r>
              <a:rPr lang="en-US" altLang="en-US" sz="3000">
                <a:sym typeface="Math1" pitchFamily="2" charset="2"/>
              </a:rPr>
              <a:t> a</a:t>
            </a:r>
          </a:p>
          <a:p>
            <a:pPr>
              <a:lnSpc>
                <a:spcPct val="90000"/>
              </a:lnSpc>
              <a:buFontTx/>
              <a:buNone/>
            </a:pPr>
            <a:r>
              <a:rPr lang="en-US" altLang="en-US" sz="3000"/>
              <a:t>	B </a:t>
            </a:r>
            <a:r>
              <a:rPr lang="en-US" altLang="en-US" sz="3000">
                <a:sym typeface="Math1" pitchFamily="2" charset="2"/>
              </a:rPr>
              <a:t> b</a:t>
            </a:r>
          </a:p>
          <a:p>
            <a:pPr>
              <a:lnSpc>
                <a:spcPct val="90000"/>
              </a:lnSpc>
              <a:buFontTx/>
              <a:buNone/>
            </a:pPr>
            <a:r>
              <a:rPr lang="en-US" altLang="en-US" sz="3000">
                <a:sym typeface="Math1" pitchFamily="2" charset="2"/>
              </a:rPr>
              <a:t>	Introduce the nonterminal C where C  AB, so that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Example continued …</a:t>
            </a:r>
          </a:p>
        </p:txBody>
      </p:sp>
      <p:sp>
        <p:nvSpPr>
          <p:cNvPr id="14339" name="Rectangle 3"/>
          <p:cNvSpPr>
            <a:spLocks noGrp="1" noChangeArrowheads="1"/>
          </p:cNvSpPr>
          <p:nvPr>
            <p:ph type="body" idx="1"/>
          </p:nvPr>
        </p:nvSpPr>
        <p:spPr>
          <a:xfrm>
            <a:off x="685800" y="1981200"/>
            <a:ext cx="8229600" cy="4343400"/>
          </a:xfrm>
        </p:spPr>
        <p:txBody>
          <a:bodyPr/>
          <a:lstStyle/>
          <a:p>
            <a:pPr>
              <a:buFontTx/>
              <a:buNone/>
            </a:pPr>
            <a:r>
              <a:rPr lang="en-US" altLang="en-US" sz="3400">
                <a:sym typeface="Math1" pitchFamily="2" charset="2"/>
              </a:rPr>
              <a:t>S  BAB|AAB|ABB|ABA|AA|AB|BA|BB|a|b</a:t>
            </a:r>
            <a:endParaRPr lang="en-US" altLang="en-US" sz="3000">
              <a:sym typeface="Math1" pitchFamily="2" charset="2"/>
            </a:endParaRPr>
          </a:p>
          <a:p>
            <a:pPr>
              <a:buFontTx/>
              <a:buNone/>
            </a:pPr>
            <a:endParaRPr lang="en-US" altLang="en-US" sz="3000"/>
          </a:p>
          <a:p>
            <a:pPr>
              <a:buFontTx/>
              <a:buNone/>
            </a:pPr>
            <a:r>
              <a:rPr lang="en-US" altLang="en-US" sz="3000"/>
              <a:t>A </a:t>
            </a:r>
            <a:r>
              <a:rPr lang="en-US" altLang="en-US" sz="3000">
                <a:sym typeface="Math1" pitchFamily="2" charset="2"/>
              </a:rPr>
              <a:t> a</a:t>
            </a:r>
          </a:p>
          <a:p>
            <a:pPr>
              <a:buFontTx/>
              <a:buNone/>
            </a:pPr>
            <a:r>
              <a:rPr lang="en-US" altLang="en-US" sz="3000"/>
              <a:t>B </a:t>
            </a:r>
            <a:r>
              <a:rPr lang="en-US" altLang="en-US" sz="3000">
                <a:sym typeface="Math1" pitchFamily="2" charset="2"/>
              </a:rPr>
              <a:t> b</a:t>
            </a:r>
          </a:p>
          <a:p>
            <a:pPr>
              <a:buFontTx/>
              <a:buNone/>
            </a:pPr>
            <a:r>
              <a:rPr lang="en-US" altLang="en-US" sz="3000"/>
              <a:t>C </a:t>
            </a:r>
            <a:r>
              <a:rPr lang="en-US" altLang="en-US" sz="3000">
                <a:sym typeface="Math1" pitchFamily="2" charset="2"/>
              </a:rPr>
              <a:t> AB </a:t>
            </a:r>
          </a:p>
          <a:p>
            <a:pPr>
              <a:buFontTx/>
              <a:buNone/>
            </a:pPr>
            <a:r>
              <a:rPr lang="en-US" altLang="en-US" sz="3400">
                <a:sym typeface="Math1" pitchFamily="2" charset="2"/>
              </a:rPr>
              <a:t>S  CC|BC|AC|CB|CA|AA|C|BA|BB|a|b</a:t>
            </a:r>
            <a:endParaRPr lang="en-US" altLang="en-US" sz="3000">
              <a:sym typeface="Math1" pitchFamily="2" charset="2"/>
            </a:endParaRPr>
          </a:p>
          <a:p>
            <a:pPr>
              <a:buFontTx/>
              <a:buNone/>
            </a:pPr>
            <a:r>
              <a:rPr lang="en-US" altLang="en-US" sz="3000">
                <a:sym typeface="Math1" pitchFamily="2" charset="2"/>
              </a:rPr>
              <a:t>is the CFG in CNF.</a:t>
            </a:r>
          </a:p>
          <a:p>
            <a:pPr>
              <a:buFontTx/>
              <a:buNone/>
            </a:pPr>
            <a:endParaRPr lang="en-US" altLang="en-US" sz="3000">
              <a:sym typeface="Math1" pitchFamily="2" charset="2"/>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126</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Times New Roman</vt:lpstr>
      <vt:lpstr>Math1</vt:lpstr>
      <vt:lpstr>Default Design</vt:lpstr>
      <vt:lpstr>Recap lecture 35</vt:lpstr>
      <vt:lpstr>Chomsky Normal Form</vt:lpstr>
      <vt:lpstr>Note</vt:lpstr>
      <vt:lpstr>Theorem</vt:lpstr>
      <vt:lpstr>Example</vt:lpstr>
      <vt:lpstr>Example continued …</vt:lpstr>
      <vt:lpstr>Example</vt:lpstr>
      <vt:lpstr>Example continued …</vt:lpstr>
      <vt:lpstr>Example continued …</vt:lpstr>
      <vt:lpstr>Task</vt:lpstr>
      <vt:lpstr>Example</vt:lpstr>
      <vt:lpstr>PowerPoint Presentation</vt:lpstr>
      <vt:lpstr>Example continued …</vt:lpstr>
      <vt:lpstr>Left most derivation</vt:lpstr>
      <vt:lpstr>Example</vt:lpstr>
      <vt:lpstr>Example continued …</vt:lpstr>
      <vt:lpstr>Theorem</vt:lpstr>
      <vt:lpstr>Example continued …</vt:lpstr>
      <vt:lpstr>A new format for FAs</vt:lpstr>
      <vt:lpstr>A new format for FAs contd. …</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bambi</cp:lastModifiedBy>
  <cp:revision>4</cp:revision>
  <dcterms:created xsi:type="dcterms:W3CDTF">2003-06-26T15:27:59Z</dcterms:created>
  <dcterms:modified xsi:type="dcterms:W3CDTF">2023-12-17T13:08:02Z</dcterms:modified>
</cp:coreProperties>
</file>