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2" r:id="rId3"/>
    <p:sldId id="263" r:id="rId4"/>
    <p:sldId id="264" r:id="rId5"/>
    <p:sldId id="266" r:id="rId6"/>
    <p:sldId id="267" r:id="rId7"/>
    <p:sldId id="268" r:id="rId8"/>
    <p:sldId id="269" r:id="rId9"/>
    <p:sldId id="270" r:id="rId10"/>
    <p:sldId id="271" r:id="rId11"/>
    <p:sldId id="272" r:id="rId12"/>
    <p:sldId id="273" r:id="rId13"/>
    <p:sldId id="275" r:id="rId14"/>
    <p:sldId id="276" r:id="rId15"/>
    <p:sldId id="277" r:id="rId16"/>
    <p:sldId id="278" r:id="rId17"/>
    <p:sldId id="279"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6" r:id="rId3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5" d="100"/>
          <a:sy n="65" d="100"/>
        </p:scale>
        <p:origin x="8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3792293-74CF-4228-B55E-09FCC1A1D4AC}" type="slidenum">
              <a:rPr lang="en-US" altLang="en-US"/>
              <a:pPr/>
              <a:t>‹#›</a:t>
            </a:fld>
            <a:endParaRPr lang="en-US" altLang="en-US"/>
          </a:p>
        </p:txBody>
      </p:sp>
    </p:spTree>
    <p:extLst>
      <p:ext uri="{BB962C8B-B14F-4D97-AF65-F5344CB8AC3E}">
        <p14:creationId xmlns:p14="http://schemas.microsoft.com/office/powerpoint/2010/main" val="396304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014837-3D3D-4FBF-9D7B-99F48F46AA54}" type="slidenum">
              <a:rPr lang="en-US" altLang="en-US"/>
              <a:pPr/>
              <a:t>‹#›</a:t>
            </a:fld>
            <a:endParaRPr lang="en-US" altLang="en-US"/>
          </a:p>
        </p:txBody>
      </p:sp>
    </p:spTree>
    <p:extLst>
      <p:ext uri="{BB962C8B-B14F-4D97-AF65-F5344CB8AC3E}">
        <p14:creationId xmlns:p14="http://schemas.microsoft.com/office/powerpoint/2010/main" val="118823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96B4AC9-5CC6-4D52-B791-F5A024BC9F40}" type="slidenum">
              <a:rPr lang="en-US" altLang="en-US"/>
              <a:pPr/>
              <a:t>‹#›</a:t>
            </a:fld>
            <a:endParaRPr lang="en-US" altLang="en-US"/>
          </a:p>
        </p:txBody>
      </p:sp>
    </p:spTree>
    <p:extLst>
      <p:ext uri="{BB962C8B-B14F-4D97-AF65-F5344CB8AC3E}">
        <p14:creationId xmlns:p14="http://schemas.microsoft.com/office/powerpoint/2010/main" val="4097221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15E841B-ECC3-4456-9079-30762C8417BD}" type="slidenum">
              <a:rPr lang="en-US" altLang="en-US"/>
              <a:pPr/>
              <a:t>‹#›</a:t>
            </a:fld>
            <a:endParaRPr lang="en-US" altLang="en-US"/>
          </a:p>
        </p:txBody>
      </p:sp>
    </p:spTree>
    <p:extLst>
      <p:ext uri="{BB962C8B-B14F-4D97-AF65-F5344CB8AC3E}">
        <p14:creationId xmlns:p14="http://schemas.microsoft.com/office/powerpoint/2010/main" val="249807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2C1DB36-4251-4AE8-B4AA-2C854CDE437B}" type="slidenum">
              <a:rPr lang="en-US" altLang="en-US"/>
              <a:pPr/>
              <a:t>‹#›</a:t>
            </a:fld>
            <a:endParaRPr lang="en-US" altLang="en-US"/>
          </a:p>
        </p:txBody>
      </p:sp>
    </p:spTree>
    <p:extLst>
      <p:ext uri="{BB962C8B-B14F-4D97-AF65-F5344CB8AC3E}">
        <p14:creationId xmlns:p14="http://schemas.microsoft.com/office/powerpoint/2010/main" val="402201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6B05200-1CAD-4370-92D0-EFB5FCB95CB0}" type="slidenum">
              <a:rPr lang="en-US" altLang="en-US"/>
              <a:pPr/>
              <a:t>‹#›</a:t>
            </a:fld>
            <a:endParaRPr lang="en-US" altLang="en-US"/>
          </a:p>
        </p:txBody>
      </p:sp>
    </p:spTree>
    <p:extLst>
      <p:ext uri="{BB962C8B-B14F-4D97-AF65-F5344CB8AC3E}">
        <p14:creationId xmlns:p14="http://schemas.microsoft.com/office/powerpoint/2010/main" val="15819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8560073-AA1C-4ACA-90DE-7CE35FA45572}" type="slidenum">
              <a:rPr lang="en-US" altLang="en-US"/>
              <a:pPr/>
              <a:t>‹#›</a:t>
            </a:fld>
            <a:endParaRPr lang="en-US" altLang="en-US"/>
          </a:p>
        </p:txBody>
      </p:sp>
    </p:spTree>
    <p:extLst>
      <p:ext uri="{BB962C8B-B14F-4D97-AF65-F5344CB8AC3E}">
        <p14:creationId xmlns:p14="http://schemas.microsoft.com/office/powerpoint/2010/main" val="421949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4BB70763-17BF-43CE-8399-EA04EAD44FE7}" type="slidenum">
              <a:rPr lang="en-US" altLang="en-US"/>
              <a:pPr/>
              <a:t>‹#›</a:t>
            </a:fld>
            <a:endParaRPr lang="en-US" altLang="en-US"/>
          </a:p>
        </p:txBody>
      </p:sp>
    </p:spTree>
    <p:extLst>
      <p:ext uri="{BB962C8B-B14F-4D97-AF65-F5344CB8AC3E}">
        <p14:creationId xmlns:p14="http://schemas.microsoft.com/office/powerpoint/2010/main" val="154012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34A5AF61-762E-4A04-B766-3C09E5DE6B07}" type="slidenum">
              <a:rPr lang="en-US" altLang="en-US"/>
              <a:pPr/>
              <a:t>‹#›</a:t>
            </a:fld>
            <a:endParaRPr lang="en-US" altLang="en-US"/>
          </a:p>
        </p:txBody>
      </p:sp>
    </p:spTree>
    <p:extLst>
      <p:ext uri="{BB962C8B-B14F-4D97-AF65-F5344CB8AC3E}">
        <p14:creationId xmlns:p14="http://schemas.microsoft.com/office/powerpoint/2010/main" val="421490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36BC30E-03EB-46C6-8659-9EF2FDEEB3DE}" type="slidenum">
              <a:rPr lang="en-US" altLang="en-US"/>
              <a:pPr/>
              <a:t>‹#›</a:t>
            </a:fld>
            <a:endParaRPr lang="en-US" altLang="en-US"/>
          </a:p>
        </p:txBody>
      </p:sp>
    </p:spTree>
    <p:extLst>
      <p:ext uri="{BB962C8B-B14F-4D97-AF65-F5344CB8AC3E}">
        <p14:creationId xmlns:p14="http://schemas.microsoft.com/office/powerpoint/2010/main" val="260809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7FA4BD3-0E7D-4714-AD59-38DE1EAE0A8B}" type="slidenum">
              <a:rPr lang="en-US" altLang="en-US"/>
              <a:pPr/>
              <a:t>‹#›</a:t>
            </a:fld>
            <a:endParaRPr lang="en-US" altLang="en-US"/>
          </a:p>
        </p:txBody>
      </p:sp>
    </p:spTree>
    <p:extLst>
      <p:ext uri="{BB962C8B-B14F-4D97-AF65-F5344CB8AC3E}">
        <p14:creationId xmlns:p14="http://schemas.microsoft.com/office/powerpoint/2010/main" val="2108656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8CD49B5-DD64-40ED-ACC1-F090B35B188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ReCap</a:t>
            </a:r>
          </a:p>
        </p:txBody>
      </p:sp>
      <p:sp>
        <p:nvSpPr>
          <p:cNvPr id="5123" name="Rectangle 3"/>
          <p:cNvSpPr>
            <a:spLocks noGrp="1" noChangeArrowheads="1"/>
          </p:cNvSpPr>
          <p:nvPr>
            <p:ph type="body" idx="1"/>
          </p:nvPr>
        </p:nvSpPr>
        <p:spPr/>
        <p:txBody>
          <a:bodyPr/>
          <a:lstStyle/>
          <a:p>
            <a:r>
              <a:rPr lang="en-US" altLang="en-US"/>
              <a:t>Chomsky Normal Form, Theorem regarding CNF, examples of converting CFG to be in CNF, Example of  an FA corresponding to Regular CFG, Left most and Right most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An Accept state</a:t>
            </a:r>
          </a:p>
        </p:txBody>
      </p:sp>
      <p:sp>
        <p:nvSpPr>
          <p:cNvPr id="17411" name="Rectangle 3"/>
          <p:cNvSpPr>
            <a:spLocks noGrp="1" noChangeArrowheads="1"/>
          </p:cNvSpPr>
          <p:nvPr>
            <p:ph type="body" idx="1"/>
          </p:nvPr>
        </p:nvSpPr>
        <p:spPr/>
        <p:txBody>
          <a:bodyPr/>
          <a:lstStyle/>
          <a:p>
            <a:pPr>
              <a:buFontTx/>
              <a:buNone/>
            </a:pPr>
            <a:r>
              <a:rPr lang="en-US" altLang="en-US" sz="3000"/>
              <a:t>   </a:t>
            </a:r>
            <a:r>
              <a:rPr lang="en-US" altLang="en-US" sz="3000" b="1" u="sng"/>
              <a:t>ACCEPT:</a:t>
            </a:r>
            <a:r>
              <a:rPr lang="en-US" altLang="en-US" sz="3000" u="sng"/>
              <a:t> </a:t>
            </a:r>
            <a:r>
              <a:rPr lang="en-US" altLang="en-US" sz="3000"/>
              <a:t>This state is like a final state of an FA and is expressed by</a:t>
            </a:r>
          </a:p>
        </p:txBody>
      </p:sp>
      <p:sp>
        <p:nvSpPr>
          <p:cNvPr id="17412" name="Line 4"/>
          <p:cNvSpPr>
            <a:spLocks noChangeShapeType="1"/>
          </p:cNvSpPr>
          <p:nvPr/>
        </p:nvSpPr>
        <p:spPr bwMode="auto">
          <a:xfrm rot="-10800000">
            <a:off x="4191000" y="3371850"/>
            <a:ext cx="0" cy="8382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13" name="Group 5"/>
          <p:cNvGrpSpPr>
            <a:grpSpLocks/>
          </p:cNvGrpSpPr>
          <p:nvPr/>
        </p:nvGrpSpPr>
        <p:grpSpPr bwMode="auto">
          <a:xfrm>
            <a:off x="3200400" y="4114800"/>
            <a:ext cx="2057400" cy="457200"/>
            <a:chOff x="1920" y="3504"/>
            <a:chExt cx="1296" cy="288"/>
          </a:xfrm>
        </p:grpSpPr>
        <p:sp>
          <p:nvSpPr>
            <p:cNvPr id="17414" name="Text Box 6"/>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17415"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A REJECT state</a:t>
            </a:r>
          </a:p>
        </p:txBody>
      </p:sp>
      <p:sp>
        <p:nvSpPr>
          <p:cNvPr id="18435" name="Rectangle 3"/>
          <p:cNvSpPr>
            <a:spLocks noGrp="1" noChangeArrowheads="1"/>
          </p:cNvSpPr>
          <p:nvPr>
            <p:ph type="body" idx="1"/>
          </p:nvPr>
        </p:nvSpPr>
        <p:spPr/>
        <p:txBody>
          <a:bodyPr/>
          <a:lstStyle/>
          <a:p>
            <a:pPr>
              <a:buFontTx/>
              <a:buNone/>
            </a:pPr>
            <a:r>
              <a:rPr lang="en-US" altLang="en-US" sz="3000"/>
              <a:t>	</a:t>
            </a:r>
            <a:r>
              <a:rPr lang="en-US" altLang="en-US" sz="3000" u="sng"/>
              <a:t>REJECT:</a:t>
            </a:r>
            <a:r>
              <a:rPr lang="en-US" altLang="en-US" sz="3000"/>
              <a:t> This state is like dead-end non final state and is expressed by </a:t>
            </a:r>
          </a:p>
          <a:p>
            <a:endParaRPr lang="en-US" altLang="en-US" sz="3000"/>
          </a:p>
          <a:p>
            <a:endParaRPr lang="en-US" altLang="en-US" sz="3000"/>
          </a:p>
          <a:p>
            <a:endParaRPr lang="en-US" altLang="en-US" sz="3000"/>
          </a:p>
          <a:p>
            <a:pPr>
              <a:buFontTx/>
              <a:buNone/>
            </a:pPr>
            <a:r>
              <a:rPr lang="en-US" altLang="en-US" sz="3000"/>
              <a:t>	</a:t>
            </a:r>
            <a:r>
              <a:rPr lang="en-US" altLang="en-US" sz="3000" u="sng"/>
              <a:t>NOTE: </a:t>
            </a:r>
            <a:r>
              <a:rPr lang="en-US" altLang="en-US" sz="3000"/>
              <a:t>It may be noted that the ACCEPT and REJECT states are called the halt states.</a:t>
            </a:r>
            <a:endParaRPr lang="en-US" altLang="en-US" sz="3000" u="sng"/>
          </a:p>
          <a:p>
            <a:endParaRPr lang="en-US" altLang="en-US"/>
          </a:p>
        </p:txBody>
      </p:sp>
      <p:sp>
        <p:nvSpPr>
          <p:cNvPr id="18436" name="Line 4"/>
          <p:cNvSpPr>
            <a:spLocks noChangeShapeType="1"/>
          </p:cNvSpPr>
          <p:nvPr/>
        </p:nvSpPr>
        <p:spPr bwMode="auto">
          <a:xfrm rot="-10800000">
            <a:off x="4191000" y="3200400"/>
            <a:ext cx="0" cy="8382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37" name="Group 5"/>
          <p:cNvGrpSpPr>
            <a:grpSpLocks/>
          </p:cNvGrpSpPr>
          <p:nvPr/>
        </p:nvGrpSpPr>
        <p:grpSpPr bwMode="auto">
          <a:xfrm>
            <a:off x="3200400" y="3943350"/>
            <a:ext cx="2057400" cy="457200"/>
            <a:chOff x="1920" y="3504"/>
            <a:chExt cx="1296" cy="288"/>
          </a:xfrm>
        </p:grpSpPr>
        <p:sp>
          <p:nvSpPr>
            <p:cNvPr id="18438" name="Text Box 6"/>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18439"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A READ state</a:t>
            </a:r>
          </a:p>
        </p:txBody>
      </p:sp>
      <p:sp>
        <p:nvSpPr>
          <p:cNvPr id="19459" name="Rectangle 3"/>
          <p:cNvSpPr>
            <a:spLocks noGrp="1" noChangeArrowheads="1"/>
          </p:cNvSpPr>
          <p:nvPr>
            <p:ph type="body" idx="1"/>
          </p:nvPr>
        </p:nvSpPr>
        <p:spPr>
          <a:xfrm>
            <a:off x="685800" y="1981200"/>
            <a:ext cx="7772400" cy="4876800"/>
          </a:xfrm>
        </p:spPr>
        <p:txBody>
          <a:bodyPr/>
          <a:lstStyle/>
          <a:p>
            <a:pPr>
              <a:buFontTx/>
              <a:buNone/>
            </a:pPr>
            <a:r>
              <a:rPr lang="en-US" altLang="en-US" sz="3400"/>
              <a:t>	</a:t>
            </a:r>
            <a:r>
              <a:rPr lang="en-US" altLang="en-US" sz="3400" u="sng"/>
              <a:t>READ:</a:t>
            </a:r>
            <a:r>
              <a:rPr lang="en-US" altLang="en-US" sz="3400"/>
              <a:t> This state is to read an input letter and read to some other state. The READ state is expressed by </a:t>
            </a:r>
          </a:p>
          <a:p>
            <a:pPr>
              <a:buFontTx/>
              <a:buNone/>
            </a:pPr>
            <a:endParaRPr lang="en-US" altLang="en-US" sz="3400"/>
          </a:p>
          <a:p>
            <a:endParaRPr lang="en-US" altLang="en-US" sz="3400"/>
          </a:p>
          <a:p>
            <a:endParaRPr lang="en-US" altLang="en-US" sz="3400"/>
          </a:p>
          <a:p>
            <a:pPr>
              <a:buFontTx/>
              <a:buNone/>
            </a:pPr>
            <a:r>
              <a:rPr lang="en-US" altLang="en-US" sz="3400"/>
              <a:t>	</a:t>
            </a:r>
          </a:p>
        </p:txBody>
      </p:sp>
      <p:sp>
        <p:nvSpPr>
          <p:cNvPr id="19460" name="Line 4"/>
          <p:cNvSpPr>
            <a:spLocks noChangeShapeType="1"/>
          </p:cNvSpPr>
          <p:nvPr/>
        </p:nvSpPr>
        <p:spPr bwMode="auto">
          <a:xfrm rot="10800000" flipH="1">
            <a:off x="4468813" y="3657600"/>
            <a:ext cx="0" cy="533400"/>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Rectangle 5"/>
          <p:cNvSpPr>
            <a:spLocks noChangeArrowheads="1"/>
          </p:cNvSpPr>
          <p:nvPr/>
        </p:nvSpPr>
        <p:spPr bwMode="auto">
          <a:xfrm>
            <a:off x="4068763" y="4495800"/>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19462" name="AutoShape 6"/>
          <p:cNvSpPr>
            <a:spLocks noChangeArrowheads="1"/>
          </p:cNvSpPr>
          <p:nvPr/>
        </p:nvSpPr>
        <p:spPr bwMode="auto">
          <a:xfrm>
            <a:off x="3657600" y="4191000"/>
            <a:ext cx="1600200" cy="106680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7"/>
          <p:cNvSpPr>
            <a:spLocks noChangeShapeType="1"/>
          </p:cNvSpPr>
          <p:nvPr/>
        </p:nvSpPr>
        <p:spPr bwMode="auto">
          <a:xfrm rot="16200000">
            <a:off x="3343275" y="4429125"/>
            <a:ext cx="0" cy="59055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rot="7800000">
            <a:off x="5499894" y="4534694"/>
            <a:ext cx="103188" cy="7239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rot="3600000">
            <a:off x="5453856" y="4147344"/>
            <a:ext cx="103188" cy="7239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Text Box 10"/>
          <p:cNvSpPr txBox="1">
            <a:spLocks noChangeArrowheads="1"/>
          </p:cNvSpPr>
          <p:nvPr/>
        </p:nvSpPr>
        <p:spPr bwMode="auto">
          <a:xfrm>
            <a:off x="3962400" y="37147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19467" name="Text Box 11"/>
          <p:cNvSpPr txBox="1">
            <a:spLocks noChangeArrowheads="1"/>
          </p:cNvSpPr>
          <p:nvPr/>
        </p:nvSpPr>
        <p:spPr bwMode="auto">
          <a:xfrm>
            <a:off x="5059363" y="4191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19468" name="Rectangle 12"/>
          <p:cNvSpPr>
            <a:spLocks noChangeArrowheads="1"/>
          </p:cNvSpPr>
          <p:nvPr/>
        </p:nvSpPr>
        <p:spPr bwMode="auto">
          <a:xfrm>
            <a:off x="5410200" y="48768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panose="020B0604020202020204" pitchFamily="34" charset="0"/>
                <a:cs typeface="Arial" panose="020B0604020202020204" pitchFamily="34" charset="0"/>
              </a:rPr>
              <a:t>∆</a:t>
            </a:r>
            <a:r>
              <a:rPr lang="en-US" altLang="en-US" sz="1400"/>
              <a:t> </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772400" cy="1143000"/>
          </a:xfrm>
        </p:spPr>
        <p:txBody>
          <a:bodyPr/>
          <a:lstStyle/>
          <a:p>
            <a:r>
              <a:rPr lang="en-US" altLang="en-US"/>
              <a:t>Example</a:t>
            </a:r>
          </a:p>
        </p:txBody>
      </p:sp>
      <p:sp>
        <p:nvSpPr>
          <p:cNvPr id="21507" name="Rectangle 3"/>
          <p:cNvSpPr>
            <a:spLocks noGrp="1" noChangeArrowheads="1"/>
          </p:cNvSpPr>
          <p:nvPr>
            <p:ph type="body" idx="1"/>
          </p:nvPr>
        </p:nvSpPr>
        <p:spPr>
          <a:xfrm>
            <a:off x="685800" y="2286000"/>
            <a:ext cx="7772400" cy="4114800"/>
          </a:xfrm>
        </p:spPr>
        <p:txBody>
          <a:bodyPr/>
          <a:lstStyle/>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buFontTx/>
              <a:buNone/>
            </a:pPr>
            <a:r>
              <a:rPr lang="en-US" altLang="en-US"/>
              <a:t>	Obviously the above FA accepts the language of strings, expressed by (a+b)</a:t>
            </a:r>
            <a:r>
              <a:rPr lang="en-US" altLang="en-US" baseline="30000"/>
              <a:t>*</a:t>
            </a:r>
            <a:r>
              <a:rPr lang="en-US" altLang="en-US"/>
              <a:t>a. Following is the new format of the above FA</a:t>
            </a:r>
          </a:p>
        </p:txBody>
      </p:sp>
      <p:sp>
        <p:nvSpPr>
          <p:cNvPr id="21508" name="Text Box 4"/>
          <p:cNvSpPr txBox="1">
            <a:spLocks noChangeArrowheads="1"/>
          </p:cNvSpPr>
          <p:nvPr/>
        </p:nvSpPr>
        <p:spPr bwMode="auto">
          <a:xfrm>
            <a:off x="4205288" y="3336925"/>
            <a:ext cx="9953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grpSp>
        <p:nvGrpSpPr>
          <p:cNvPr id="21509" name="Group 5"/>
          <p:cNvGrpSpPr>
            <a:grpSpLocks/>
          </p:cNvGrpSpPr>
          <p:nvPr/>
        </p:nvGrpSpPr>
        <p:grpSpPr bwMode="auto">
          <a:xfrm>
            <a:off x="5313363" y="3022600"/>
            <a:ext cx="841375" cy="614363"/>
            <a:chOff x="726" y="2634"/>
            <a:chExt cx="566" cy="413"/>
          </a:xfrm>
        </p:grpSpPr>
        <p:sp>
          <p:nvSpPr>
            <p:cNvPr id="21510"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1511"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21512" name="Freeform 8"/>
          <p:cNvSpPr>
            <a:spLocks/>
          </p:cNvSpPr>
          <p:nvPr/>
        </p:nvSpPr>
        <p:spPr bwMode="auto">
          <a:xfrm flipH="1" flipV="1">
            <a:off x="3409950" y="3432175"/>
            <a:ext cx="2011363"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3" name="Text Box 9"/>
          <p:cNvSpPr txBox="1">
            <a:spLocks noChangeArrowheads="1"/>
          </p:cNvSpPr>
          <p:nvPr/>
        </p:nvSpPr>
        <p:spPr bwMode="auto">
          <a:xfrm flipH="1">
            <a:off x="4191000" y="2495550"/>
            <a:ext cx="9207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a</a:t>
            </a:r>
            <a:endParaRPr lang="en-US" altLang="en-US"/>
          </a:p>
        </p:txBody>
      </p:sp>
      <p:grpSp>
        <p:nvGrpSpPr>
          <p:cNvPr id="21514" name="Group 10"/>
          <p:cNvGrpSpPr>
            <a:grpSpLocks/>
          </p:cNvGrpSpPr>
          <p:nvPr/>
        </p:nvGrpSpPr>
        <p:grpSpPr bwMode="auto">
          <a:xfrm>
            <a:off x="2665413" y="3038475"/>
            <a:ext cx="898525" cy="655638"/>
            <a:chOff x="726" y="2634"/>
            <a:chExt cx="566" cy="413"/>
          </a:xfrm>
        </p:grpSpPr>
        <p:sp>
          <p:nvSpPr>
            <p:cNvPr id="21515" name="Oval 1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1516" name="Text Box 1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p:txBody>
        </p:sp>
      </p:grpSp>
      <p:sp>
        <p:nvSpPr>
          <p:cNvPr id="21517" name="Freeform 13"/>
          <p:cNvSpPr>
            <a:spLocks/>
          </p:cNvSpPr>
          <p:nvPr/>
        </p:nvSpPr>
        <p:spPr bwMode="auto">
          <a:xfrm>
            <a:off x="3429000" y="2790825"/>
            <a:ext cx="2011363"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8" name="Text Box 14"/>
          <p:cNvSpPr txBox="1">
            <a:spLocks noChangeArrowheads="1"/>
          </p:cNvSpPr>
          <p:nvPr/>
        </p:nvSpPr>
        <p:spPr bwMode="auto">
          <a:xfrm flipH="1">
            <a:off x="2874963" y="3133725"/>
            <a:ext cx="7064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latin typeface="Tahoma" panose="020B0604030504040204" pitchFamily="34" charset="0"/>
                <a:sym typeface="Symbol" panose="05050102010706020507" pitchFamily="18" charset="2"/>
              </a:rPr>
              <a:t>x-</a:t>
            </a:r>
            <a:endParaRPr lang="en-US" altLang="en-US">
              <a:latin typeface="Tahoma" panose="020B0604030504040204" pitchFamily="34" charset="0"/>
            </a:endParaRPr>
          </a:p>
        </p:txBody>
      </p:sp>
      <p:grpSp>
        <p:nvGrpSpPr>
          <p:cNvPr id="21519" name="Group 15"/>
          <p:cNvGrpSpPr>
            <a:grpSpLocks/>
          </p:cNvGrpSpPr>
          <p:nvPr/>
        </p:nvGrpSpPr>
        <p:grpSpPr bwMode="auto">
          <a:xfrm rot="21300000">
            <a:off x="2743200" y="2530475"/>
            <a:ext cx="641350" cy="555625"/>
            <a:chOff x="2880" y="3312"/>
            <a:chExt cx="408" cy="336"/>
          </a:xfrm>
        </p:grpSpPr>
        <p:sp>
          <p:nvSpPr>
            <p:cNvPr id="21520" name="Freeform 16"/>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1" name="Freeform 17"/>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Freeform 18"/>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23" name="Text Box 19"/>
          <p:cNvSpPr txBox="1">
            <a:spLocks noChangeArrowheads="1"/>
          </p:cNvSpPr>
          <p:nvPr/>
        </p:nvSpPr>
        <p:spPr bwMode="auto">
          <a:xfrm>
            <a:off x="5462588" y="2286000"/>
            <a:ext cx="9953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sp>
        <p:nvSpPr>
          <p:cNvPr id="21524" name="Text Box 20"/>
          <p:cNvSpPr txBox="1">
            <a:spLocks noChangeArrowheads="1"/>
          </p:cNvSpPr>
          <p:nvPr/>
        </p:nvSpPr>
        <p:spPr bwMode="auto">
          <a:xfrm>
            <a:off x="2876550" y="2305050"/>
            <a:ext cx="9953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grpSp>
        <p:nvGrpSpPr>
          <p:cNvPr id="21525" name="Group 21"/>
          <p:cNvGrpSpPr>
            <a:grpSpLocks/>
          </p:cNvGrpSpPr>
          <p:nvPr/>
        </p:nvGrpSpPr>
        <p:grpSpPr bwMode="auto">
          <a:xfrm rot="21300000">
            <a:off x="5410200" y="2495550"/>
            <a:ext cx="641350" cy="555625"/>
            <a:chOff x="2880" y="3312"/>
            <a:chExt cx="408" cy="336"/>
          </a:xfrm>
        </p:grpSpPr>
        <p:sp>
          <p:nvSpPr>
            <p:cNvPr id="21526" name="Freeform 22"/>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7" name="Freeform 23"/>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Freeform 24"/>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29" name="Text Box 25"/>
          <p:cNvSpPr txBox="1">
            <a:spLocks noChangeArrowheads="1"/>
          </p:cNvSpPr>
          <p:nvPr/>
        </p:nvSpPr>
        <p:spPr bwMode="auto">
          <a:xfrm flipH="1">
            <a:off x="5505450" y="3086100"/>
            <a:ext cx="7096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latin typeface="Tahoma" panose="020B0604030504040204" pitchFamily="34" charset="0"/>
              </a:rPr>
              <a:t>y+</a:t>
            </a:r>
          </a:p>
        </p:txBody>
      </p:sp>
      <p:sp>
        <p:nvSpPr>
          <p:cNvPr id="21530" name="Text Box 26"/>
          <p:cNvSpPr txBox="1">
            <a:spLocks noChangeArrowheads="1"/>
          </p:cNvSpPr>
          <p:nvPr/>
        </p:nvSpPr>
        <p:spPr bwMode="auto">
          <a:xfrm>
            <a:off x="228600" y="914400"/>
            <a:ext cx="89154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400"/>
              <a:t>   Before some other states are defined consider the following example of an FA alongwith its new format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Example contd. …</a:t>
            </a:r>
          </a:p>
        </p:txBody>
      </p:sp>
      <p:sp>
        <p:nvSpPr>
          <p:cNvPr id="22531" name="Line 3"/>
          <p:cNvSpPr>
            <a:spLocks noChangeShapeType="1"/>
          </p:cNvSpPr>
          <p:nvPr/>
        </p:nvSpPr>
        <p:spPr bwMode="auto">
          <a:xfrm rot="-10800000">
            <a:off x="1981200" y="4191000"/>
            <a:ext cx="0" cy="8382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32" name="Group 4"/>
          <p:cNvGrpSpPr>
            <a:grpSpLocks/>
          </p:cNvGrpSpPr>
          <p:nvPr/>
        </p:nvGrpSpPr>
        <p:grpSpPr bwMode="auto">
          <a:xfrm>
            <a:off x="971550" y="4953000"/>
            <a:ext cx="2057400" cy="457200"/>
            <a:chOff x="1920" y="3504"/>
            <a:chExt cx="1296" cy="288"/>
          </a:xfrm>
        </p:grpSpPr>
        <p:sp>
          <p:nvSpPr>
            <p:cNvPr id="22533" name="Text Box 5"/>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22534" name="AutoShape 6"/>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35" name="Line 7"/>
          <p:cNvSpPr>
            <a:spLocks noChangeShapeType="1"/>
          </p:cNvSpPr>
          <p:nvPr/>
        </p:nvSpPr>
        <p:spPr bwMode="auto">
          <a:xfrm rot="-10800000">
            <a:off x="7162800" y="3676650"/>
            <a:ext cx="0" cy="135255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36" name="Group 8"/>
          <p:cNvGrpSpPr>
            <a:grpSpLocks/>
          </p:cNvGrpSpPr>
          <p:nvPr/>
        </p:nvGrpSpPr>
        <p:grpSpPr bwMode="auto">
          <a:xfrm>
            <a:off x="6172200" y="4953000"/>
            <a:ext cx="2057400" cy="457200"/>
            <a:chOff x="1920" y="3504"/>
            <a:chExt cx="1296" cy="288"/>
          </a:xfrm>
        </p:grpSpPr>
        <p:sp>
          <p:nvSpPr>
            <p:cNvPr id="22537" name="Text Box 9"/>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22538" name="AutoShape 10"/>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39" name="Group 11"/>
          <p:cNvGrpSpPr>
            <a:grpSpLocks/>
          </p:cNvGrpSpPr>
          <p:nvPr/>
        </p:nvGrpSpPr>
        <p:grpSpPr bwMode="auto">
          <a:xfrm>
            <a:off x="990600" y="1828800"/>
            <a:ext cx="2057400" cy="1314450"/>
            <a:chOff x="2064" y="2112"/>
            <a:chExt cx="1296" cy="828"/>
          </a:xfrm>
        </p:grpSpPr>
        <p:sp>
          <p:nvSpPr>
            <p:cNvPr id="22540" name="Line 12"/>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41" name="Group 13"/>
            <p:cNvGrpSpPr>
              <a:grpSpLocks/>
            </p:cNvGrpSpPr>
            <p:nvPr/>
          </p:nvGrpSpPr>
          <p:grpSpPr bwMode="auto">
            <a:xfrm>
              <a:off x="2064" y="2112"/>
              <a:ext cx="1296" cy="288"/>
              <a:chOff x="1920" y="3504"/>
              <a:chExt cx="1296" cy="288"/>
            </a:xfrm>
          </p:grpSpPr>
          <p:sp>
            <p:nvSpPr>
              <p:cNvPr id="22542" name="Text Box 14"/>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22543" name="AutoShape 15"/>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544" name="AutoShape 16"/>
          <p:cNvSpPr>
            <a:spLocks noChangeArrowheads="1"/>
          </p:cNvSpPr>
          <p:nvPr/>
        </p:nvSpPr>
        <p:spPr bwMode="auto">
          <a:xfrm>
            <a:off x="1200150" y="3124200"/>
            <a:ext cx="1600200" cy="106680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Line 17"/>
          <p:cNvSpPr>
            <a:spLocks noChangeShapeType="1"/>
          </p:cNvSpPr>
          <p:nvPr/>
        </p:nvSpPr>
        <p:spPr bwMode="auto">
          <a:xfrm rot="16200000">
            <a:off x="3543300" y="2857500"/>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6" name="Rectangle 18"/>
          <p:cNvSpPr>
            <a:spLocks noChangeArrowheads="1"/>
          </p:cNvSpPr>
          <p:nvPr/>
        </p:nvSpPr>
        <p:spPr bwMode="auto">
          <a:xfrm>
            <a:off x="1600200" y="3429000"/>
            <a:ext cx="101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2547" name="Text Box 19"/>
          <p:cNvSpPr txBox="1">
            <a:spLocks noChangeArrowheads="1"/>
          </p:cNvSpPr>
          <p:nvPr/>
        </p:nvSpPr>
        <p:spPr bwMode="auto">
          <a:xfrm>
            <a:off x="2743200" y="3276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2548" name="AutoShape 20"/>
          <p:cNvSpPr>
            <a:spLocks noChangeArrowheads="1"/>
          </p:cNvSpPr>
          <p:nvPr/>
        </p:nvSpPr>
        <p:spPr bwMode="auto">
          <a:xfrm>
            <a:off x="4286250" y="3143250"/>
            <a:ext cx="1600200" cy="106680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Line 21"/>
          <p:cNvSpPr>
            <a:spLocks noChangeShapeType="1"/>
          </p:cNvSpPr>
          <p:nvPr/>
        </p:nvSpPr>
        <p:spPr bwMode="auto">
          <a:xfrm rot="16200000">
            <a:off x="6515100" y="30099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Rectangle 22"/>
          <p:cNvSpPr>
            <a:spLocks noChangeArrowheads="1"/>
          </p:cNvSpPr>
          <p:nvPr/>
        </p:nvSpPr>
        <p:spPr bwMode="auto">
          <a:xfrm>
            <a:off x="4624388" y="3429000"/>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2551" name="Line 23"/>
          <p:cNvSpPr>
            <a:spLocks noChangeShapeType="1"/>
          </p:cNvSpPr>
          <p:nvPr/>
        </p:nvSpPr>
        <p:spPr bwMode="auto">
          <a:xfrm rot="16200000">
            <a:off x="800100" y="32385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2" name="Line 24"/>
          <p:cNvSpPr>
            <a:spLocks noChangeShapeType="1"/>
          </p:cNvSpPr>
          <p:nvPr/>
        </p:nvSpPr>
        <p:spPr bwMode="auto">
          <a:xfrm>
            <a:off x="381000" y="283845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3" name="Line 25"/>
          <p:cNvSpPr>
            <a:spLocks noChangeShapeType="1"/>
          </p:cNvSpPr>
          <p:nvPr/>
        </p:nvSpPr>
        <p:spPr bwMode="auto">
          <a:xfrm>
            <a:off x="5086350" y="2590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4" name="Line 26"/>
          <p:cNvSpPr>
            <a:spLocks noChangeShapeType="1"/>
          </p:cNvSpPr>
          <p:nvPr/>
        </p:nvSpPr>
        <p:spPr bwMode="auto">
          <a:xfrm rot="16200000">
            <a:off x="1181100" y="2019300"/>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5" name="Line 27"/>
          <p:cNvSpPr>
            <a:spLocks noChangeShapeType="1"/>
          </p:cNvSpPr>
          <p:nvPr/>
        </p:nvSpPr>
        <p:spPr bwMode="auto">
          <a:xfrm rot="16200000">
            <a:off x="3543300" y="1028700"/>
            <a:ext cx="0" cy="31242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6" name="Line 28"/>
          <p:cNvSpPr>
            <a:spLocks noChangeShapeType="1"/>
          </p:cNvSpPr>
          <p:nvPr/>
        </p:nvSpPr>
        <p:spPr bwMode="auto">
          <a:xfrm>
            <a:off x="5086350" y="41910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7" name="Line 29"/>
          <p:cNvSpPr>
            <a:spLocks noChangeShapeType="1"/>
          </p:cNvSpPr>
          <p:nvPr/>
        </p:nvSpPr>
        <p:spPr bwMode="auto">
          <a:xfrm rot="5400000">
            <a:off x="4343400" y="42672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8" name="Line 30"/>
          <p:cNvSpPr>
            <a:spLocks noChangeShapeType="1"/>
          </p:cNvSpPr>
          <p:nvPr/>
        </p:nvSpPr>
        <p:spPr bwMode="auto">
          <a:xfrm rot="-10800000">
            <a:off x="3581400" y="3676650"/>
            <a:ext cx="0" cy="1352550"/>
          </a:xfrm>
          <a:prstGeom prst="line">
            <a:avLst/>
          </a:prstGeom>
          <a:noFill/>
          <a:ln w="9525">
            <a:solidFill>
              <a:schemeClr val="tx1"/>
            </a:solidFill>
            <a:round/>
            <a:headEnd type="none" w="lg" len="lg"/>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9" name="Text Box 31"/>
          <p:cNvSpPr txBox="1">
            <a:spLocks noChangeArrowheads="1"/>
          </p:cNvSpPr>
          <p:nvPr/>
        </p:nvSpPr>
        <p:spPr bwMode="auto">
          <a:xfrm>
            <a:off x="4876800" y="4191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2560" name="Text Box 32"/>
          <p:cNvSpPr txBox="1">
            <a:spLocks noChangeArrowheads="1"/>
          </p:cNvSpPr>
          <p:nvPr/>
        </p:nvSpPr>
        <p:spPr bwMode="auto">
          <a:xfrm>
            <a:off x="533400" y="3657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2561" name="Text Box 33"/>
          <p:cNvSpPr txBox="1">
            <a:spLocks noChangeArrowheads="1"/>
          </p:cNvSpPr>
          <p:nvPr/>
        </p:nvSpPr>
        <p:spPr bwMode="auto">
          <a:xfrm>
            <a:off x="4876800" y="2514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2562" name="Text Box 34"/>
          <p:cNvSpPr txBox="1">
            <a:spLocks noChangeArrowheads="1"/>
          </p:cNvSpPr>
          <p:nvPr/>
        </p:nvSpPr>
        <p:spPr bwMode="auto">
          <a:xfrm>
            <a:off x="5943600" y="3276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2563" name="Text Box 35"/>
          <p:cNvSpPr txBox="1">
            <a:spLocks noChangeArrowheads="1"/>
          </p:cNvSpPr>
          <p:nvPr/>
        </p:nvSpPr>
        <p:spPr bwMode="auto">
          <a:xfrm>
            <a:off x="1828800" y="4343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Note</a:t>
            </a:r>
          </a:p>
        </p:txBody>
      </p:sp>
      <p:sp>
        <p:nvSpPr>
          <p:cNvPr id="23555" name="Rectangle 3"/>
          <p:cNvSpPr>
            <a:spLocks noGrp="1" noChangeArrowheads="1"/>
          </p:cNvSpPr>
          <p:nvPr>
            <p:ph type="body" idx="1"/>
          </p:nvPr>
        </p:nvSpPr>
        <p:spPr/>
        <p:txBody>
          <a:bodyPr/>
          <a:lstStyle/>
          <a:p>
            <a:pPr>
              <a:buFontTx/>
              <a:buNone/>
            </a:pPr>
            <a:r>
              <a:rPr lang="en-US" altLang="en-US" sz="3000"/>
              <a:t>	The </a:t>
            </a:r>
            <a:r>
              <a:rPr lang="en-US" altLang="en-US" sz="3000">
                <a:latin typeface="Arial" panose="020B0604020202020204" pitchFamily="34" charset="0"/>
                <a:cs typeface="Arial" panose="020B0604020202020204" pitchFamily="34" charset="0"/>
              </a:rPr>
              <a:t>∆</a:t>
            </a:r>
            <a:r>
              <a:rPr lang="en-US" altLang="en-US" sz="3000"/>
              <a:t> edge should not be confused with </a:t>
            </a:r>
            <a:r>
              <a:rPr lang="en-US" altLang="en-US" sz="3400" b="1">
                <a:sym typeface="Math1" pitchFamily="2" charset="2"/>
              </a:rPr>
              <a:t>-</a:t>
            </a:r>
            <a:r>
              <a:rPr lang="en-US" altLang="en-US" sz="3000">
                <a:sym typeface="Math1" pitchFamily="2" charset="2"/>
              </a:rPr>
              <a:t>labeled edge. The </a:t>
            </a:r>
            <a:r>
              <a:rPr lang="en-US" altLang="en-US" sz="3000">
                <a:latin typeface="Arial" panose="020B0604020202020204" pitchFamily="34" charset="0"/>
                <a:cs typeface="Arial" panose="020B0604020202020204" pitchFamily="34" charset="0"/>
              </a:rPr>
              <a:t>∆-</a:t>
            </a:r>
            <a:r>
              <a:rPr lang="en-US" altLang="en-US" sz="3000">
                <a:cs typeface="Arial" panose="020B0604020202020204" pitchFamily="34" charset="0"/>
              </a:rPr>
              <a:t>edges start only from READ boxes and lead to halt states.</a:t>
            </a:r>
          </a:p>
          <a:p>
            <a:pPr>
              <a:buFontTx/>
              <a:buNone/>
            </a:pPr>
            <a:r>
              <a:rPr lang="en-US" altLang="en-US" sz="3000">
                <a:cs typeface="Arial" panose="020B0604020202020204" pitchFamily="34" charset="0"/>
              </a:rPr>
              <a:t>	Following is another example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Example</a:t>
            </a:r>
          </a:p>
        </p:txBody>
      </p:sp>
      <p:sp>
        <p:nvSpPr>
          <p:cNvPr id="24579" name="Rectangle 3"/>
          <p:cNvSpPr>
            <a:spLocks noGrp="1" noChangeArrowheads="1"/>
          </p:cNvSpPr>
          <p:nvPr>
            <p:ph type="body" idx="1"/>
          </p:nvPr>
        </p:nvSpPr>
        <p:spPr/>
        <p:txBody>
          <a:bodyPr/>
          <a:lstStyle/>
          <a:p>
            <a:endParaRPr lang="en-US" altLang="en-US"/>
          </a:p>
          <a:p>
            <a:endParaRPr lang="en-US" altLang="en-US"/>
          </a:p>
          <a:p>
            <a:endParaRPr lang="en-US" altLang="en-US"/>
          </a:p>
          <a:p>
            <a:endParaRPr lang="en-US" altLang="en-US"/>
          </a:p>
          <a:p>
            <a:pPr>
              <a:buFontTx/>
              <a:buNone/>
            </a:pPr>
            <a:r>
              <a:rPr lang="en-US" altLang="en-US"/>
              <a:t>	The above FA accepts the language expressed by (a+b)</a:t>
            </a:r>
            <a:r>
              <a:rPr lang="en-US" altLang="en-US" baseline="30000"/>
              <a:t>*</a:t>
            </a:r>
            <a:r>
              <a:rPr lang="en-US" altLang="en-US"/>
              <a:t>bb(a+b)</a:t>
            </a:r>
            <a:r>
              <a:rPr lang="en-US" altLang="en-US" baseline="30000"/>
              <a:t>*</a:t>
            </a:r>
          </a:p>
        </p:txBody>
      </p:sp>
      <p:sp>
        <p:nvSpPr>
          <p:cNvPr id="24580" name="Text Box 4"/>
          <p:cNvSpPr txBox="1">
            <a:spLocks noChangeArrowheads="1"/>
          </p:cNvSpPr>
          <p:nvPr/>
        </p:nvSpPr>
        <p:spPr bwMode="auto">
          <a:xfrm>
            <a:off x="2063750" y="3146425"/>
            <a:ext cx="8683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grpSp>
        <p:nvGrpSpPr>
          <p:cNvPr id="24581" name="Group 5"/>
          <p:cNvGrpSpPr>
            <a:grpSpLocks/>
          </p:cNvGrpSpPr>
          <p:nvPr/>
        </p:nvGrpSpPr>
        <p:grpSpPr bwMode="auto">
          <a:xfrm>
            <a:off x="3028950" y="2774950"/>
            <a:ext cx="735013" cy="614363"/>
            <a:chOff x="726" y="2634"/>
            <a:chExt cx="566" cy="413"/>
          </a:xfrm>
        </p:grpSpPr>
        <p:sp>
          <p:nvSpPr>
            <p:cNvPr id="24582"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4583"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24584" name="Freeform 8"/>
          <p:cNvSpPr>
            <a:spLocks/>
          </p:cNvSpPr>
          <p:nvPr/>
        </p:nvSpPr>
        <p:spPr bwMode="auto">
          <a:xfrm flipH="1" flipV="1">
            <a:off x="1371600" y="3184525"/>
            <a:ext cx="1752600"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5" name="Text Box 9"/>
          <p:cNvSpPr txBox="1">
            <a:spLocks noChangeArrowheads="1"/>
          </p:cNvSpPr>
          <p:nvPr/>
        </p:nvSpPr>
        <p:spPr bwMode="auto">
          <a:xfrm flipH="1">
            <a:off x="2095500" y="2352675"/>
            <a:ext cx="8048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2200"/>
              <a:t>b</a:t>
            </a:r>
            <a:endParaRPr lang="en-US" altLang="en-US"/>
          </a:p>
        </p:txBody>
      </p:sp>
      <p:grpSp>
        <p:nvGrpSpPr>
          <p:cNvPr id="24586" name="Group 10"/>
          <p:cNvGrpSpPr>
            <a:grpSpLocks/>
          </p:cNvGrpSpPr>
          <p:nvPr/>
        </p:nvGrpSpPr>
        <p:grpSpPr bwMode="auto">
          <a:xfrm>
            <a:off x="722313" y="2790825"/>
            <a:ext cx="782637" cy="655638"/>
            <a:chOff x="726" y="2634"/>
            <a:chExt cx="566" cy="413"/>
          </a:xfrm>
        </p:grpSpPr>
        <p:sp>
          <p:nvSpPr>
            <p:cNvPr id="24587" name="Oval 1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4588" name="Text Box 1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p:txBody>
        </p:sp>
      </p:grpSp>
      <p:sp>
        <p:nvSpPr>
          <p:cNvPr id="24589" name="Freeform 13"/>
          <p:cNvSpPr>
            <a:spLocks/>
          </p:cNvSpPr>
          <p:nvPr/>
        </p:nvSpPr>
        <p:spPr bwMode="auto">
          <a:xfrm>
            <a:off x="1389063" y="2543175"/>
            <a:ext cx="1752600" cy="511175"/>
          </a:xfrm>
          <a:custGeom>
            <a:avLst/>
            <a:gdLst>
              <a:gd name="T0" fmla="*/ 0 w 2176"/>
              <a:gd name="T1" fmla="*/ 336 h 336"/>
              <a:gd name="T2" fmla="*/ 2176 w 2176"/>
              <a:gd name="T3" fmla="*/ 336 h 336"/>
            </a:gdLst>
            <a:ahLst/>
            <a:cxnLst>
              <a:cxn ang="0">
                <a:pos x="T0" y="T1"/>
              </a:cxn>
              <a:cxn ang="0">
                <a:pos x="T2" y="T3"/>
              </a:cxn>
            </a:cxnLst>
            <a:rect l="0" t="0" r="r" b="b"/>
            <a:pathLst>
              <a:path w="2176" h="336">
                <a:moveTo>
                  <a:pt x="0" y="336"/>
                </a:moveTo>
                <a:cubicBezTo>
                  <a:pt x="558" y="66"/>
                  <a:pt x="1458" y="0"/>
                  <a:pt x="2176" y="336"/>
                </a:cubicBezTo>
              </a:path>
            </a:pathLst>
          </a:custGeom>
          <a:noFill/>
          <a:ln w="9525">
            <a:solidFill>
              <a:srgbClr val="000000"/>
            </a:solidFill>
            <a:round/>
            <a:headEnd type="none" w="med" len="me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0" name="Text Box 14"/>
          <p:cNvSpPr txBox="1">
            <a:spLocks noChangeArrowheads="1"/>
          </p:cNvSpPr>
          <p:nvPr/>
        </p:nvSpPr>
        <p:spPr bwMode="auto">
          <a:xfrm flipH="1">
            <a:off x="969963" y="2828925"/>
            <a:ext cx="330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1" lang="en-US" altLang="en-US" sz="3200">
                <a:latin typeface="Tahoma" panose="020B0604030504040204" pitchFamily="34" charset="0"/>
                <a:sym typeface="Symbol" panose="05050102010706020507" pitchFamily="18" charset="2"/>
              </a:rPr>
              <a:t>-</a:t>
            </a:r>
          </a:p>
        </p:txBody>
      </p:sp>
      <p:grpSp>
        <p:nvGrpSpPr>
          <p:cNvPr id="24591" name="Group 15"/>
          <p:cNvGrpSpPr>
            <a:grpSpLocks/>
          </p:cNvGrpSpPr>
          <p:nvPr/>
        </p:nvGrpSpPr>
        <p:grpSpPr bwMode="auto">
          <a:xfrm rot="21300000">
            <a:off x="792163" y="2282825"/>
            <a:ext cx="558800" cy="555625"/>
            <a:chOff x="2880" y="3312"/>
            <a:chExt cx="408" cy="336"/>
          </a:xfrm>
        </p:grpSpPr>
        <p:sp>
          <p:nvSpPr>
            <p:cNvPr id="24592" name="Freeform 16"/>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3" name="Freeform 17"/>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Freeform 18"/>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595" name="Text Box 19"/>
          <p:cNvSpPr txBox="1">
            <a:spLocks noChangeArrowheads="1"/>
          </p:cNvSpPr>
          <p:nvPr/>
        </p:nvSpPr>
        <p:spPr bwMode="auto">
          <a:xfrm>
            <a:off x="906463" y="2057400"/>
            <a:ext cx="8667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a:t>
            </a:r>
          </a:p>
        </p:txBody>
      </p:sp>
      <p:grpSp>
        <p:nvGrpSpPr>
          <p:cNvPr id="24596" name="Group 20"/>
          <p:cNvGrpSpPr>
            <a:grpSpLocks/>
          </p:cNvGrpSpPr>
          <p:nvPr/>
        </p:nvGrpSpPr>
        <p:grpSpPr bwMode="auto">
          <a:xfrm>
            <a:off x="5384800" y="2719388"/>
            <a:ext cx="735013" cy="614362"/>
            <a:chOff x="726" y="2634"/>
            <a:chExt cx="566" cy="413"/>
          </a:xfrm>
        </p:grpSpPr>
        <p:sp>
          <p:nvSpPr>
            <p:cNvPr id="24597" name="Oval 2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p>
              <a:pPr algn="ctr" eaLnBrk="0" hangingPunct="0"/>
              <a:endParaRPr lang="en-US" altLang="en-US" sz="2100">
                <a:solidFill>
                  <a:srgbClr val="000000"/>
                </a:solidFill>
              </a:endParaRPr>
            </a:p>
          </p:txBody>
        </p:sp>
        <p:sp>
          <p:nvSpPr>
            <p:cNvPr id="24598" name="Text Box 2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sz="1100">
                  <a:solidFill>
                    <a:srgbClr val="000000"/>
                  </a:solidFill>
                </a:rPr>
                <a:t>    </a:t>
              </a:r>
            </a:p>
            <a:p>
              <a:pPr algn="ctr" eaLnBrk="0" hangingPunct="0"/>
              <a:endParaRPr lang="en-US" altLang="en-US" sz="1100">
                <a:solidFill>
                  <a:srgbClr val="000000"/>
                </a:solidFill>
              </a:endParaRPr>
            </a:p>
          </p:txBody>
        </p:sp>
      </p:grpSp>
      <p:sp>
        <p:nvSpPr>
          <p:cNvPr id="24599" name="Line 23"/>
          <p:cNvSpPr>
            <a:spLocks noChangeShapeType="1"/>
          </p:cNvSpPr>
          <p:nvPr/>
        </p:nvSpPr>
        <p:spPr bwMode="auto">
          <a:xfrm>
            <a:off x="3643313" y="3086100"/>
            <a:ext cx="1860550"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0" name="Text Box 24"/>
          <p:cNvSpPr txBox="1">
            <a:spLocks noChangeArrowheads="1"/>
          </p:cNvSpPr>
          <p:nvPr/>
        </p:nvSpPr>
        <p:spPr bwMode="auto">
          <a:xfrm>
            <a:off x="4303713" y="2727325"/>
            <a:ext cx="8667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b</a:t>
            </a:r>
          </a:p>
        </p:txBody>
      </p:sp>
      <p:sp>
        <p:nvSpPr>
          <p:cNvPr id="24601" name="Text Box 25"/>
          <p:cNvSpPr txBox="1">
            <a:spLocks noChangeArrowheads="1"/>
          </p:cNvSpPr>
          <p:nvPr/>
        </p:nvSpPr>
        <p:spPr bwMode="auto">
          <a:xfrm flipH="1">
            <a:off x="3246438" y="2819400"/>
            <a:ext cx="330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1" lang="en-US" altLang="en-US">
                <a:latin typeface="Tahoma" panose="020B0604030504040204" pitchFamily="34" charset="0"/>
                <a:sym typeface="Symbol" panose="05050102010706020507" pitchFamily="18" charset="2"/>
              </a:rPr>
              <a:t>1</a:t>
            </a:r>
          </a:p>
        </p:txBody>
      </p:sp>
      <p:sp>
        <p:nvSpPr>
          <p:cNvPr id="24602" name="Text Box 26"/>
          <p:cNvSpPr txBox="1">
            <a:spLocks noChangeArrowheads="1"/>
          </p:cNvSpPr>
          <p:nvPr/>
        </p:nvSpPr>
        <p:spPr bwMode="auto">
          <a:xfrm flipH="1">
            <a:off x="5570538" y="2781300"/>
            <a:ext cx="330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1" lang="en-US" altLang="en-US">
                <a:latin typeface="Tahoma" panose="020B0604030504040204" pitchFamily="34" charset="0"/>
                <a:sym typeface="Symbol" panose="05050102010706020507" pitchFamily="18" charset="2"/>
              </a:rPr>
              <a:t>+</a:t>
            </a:r>
          </a:p>
        </p:txBody>
      </p:sp>
      <p:grpSp>
        <p:nvGrpSpPr>
          <p:cNvPr id="24603" name="Group 27"/>
          <p:cNvGrpSpPr>
            <a:grpSpLocks/>
          </p:cNvGrpSpPr>
          <p:nvPr/>
        </p:nvGrpSpPr>
        <p:grpSpPr bwMode="auto">
          <a:xfrm rot="21300000">
            <a:off x="5334000" y="2209800"/>
            <a:ext cx="641350" cy="555625"/>
            <a:chOff x="2880" y="3312"/>
            <a:chExt cx="408" cy="336"/>
          </a:xfrm>
        </p:grpSpPr>
        <p:sp>
          <p:nvSpPr>
            <p:cNvPr id="24604" name="Freeform 28"/>
            <p:cNvSpPr>
              <a:spLocks/>
            </p:cNvSpPr>
            <p:nvPr/>
          </p:nvSpPr>
          <p:spPr bwMode="auto">
            <a:xfrm rot="600000">
              <a:off x="2880" y="3312"/>
              <a:ext cx="408" cy="328"/>
            </a:xfrm>
            <a:custGeom>
              <a:avLst/>
              <a:gdLst>
                <a:gd name="T0" fmla="*/ 196 w 408"/>
                <a:gd name="T1" fmla="*/ 378 h 378"/>
                <a:gd name="T2" fmla="*/ 300 w 408"/>
                <a:gd name="T3" fmla="*/ 370 h 378"/>
              </a:gdLst>
              <a:ahLst/>
              <a:cxnLst>
                <a:cxn ang="0">
                  <a:pos x="T0" y="T1"/>
                </a:cxn>
                <a:cxn ang="0">
                  <a:pos x="T2" y="T3"/>
                </a:cxn>
              </a:cxnLst>
              <a:rect l="0" t="0" r="r" b="b"/>
              <a:pathLst>
                <a:path w="408" h="378">
                  <a:moveTo>
                    <a:pt x="196" y="378"/>
                  </a:moveTo>
                  <a:cubicBezTo>
                    <a:pt x="0" y="79"/>
                    <a:pt x="408" y="0"/>
                    <a:pt x="300" y="370"/>
                  </a:cubicBezTo>
                </a:path>
              </a:pathLst>
            </a:custGeom>
            <a:noFill/>
            <a:ln w="7620">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5" name="Freeform 29"/>
            <p:cNvSpPr>
              <a:spLocks/>
            </p:cNvSpPr>
            <p:nvPr/>
          </p:nvSpPr>
          <p:spPr bwMode="auto">
            <a:xfrm>
              <a:off x="3156" y="3603"/>
              <a:ext cx="36" cy="42"/>
            </a:xfrm>
            <a:custGeom>
              <a:avLst/>
              <a:gdLst>
                <a:gd name="T0" fmla="*/ 0 w 36"/>
                <a:gd name="T1" fmla="*/ 42 h 42"/>
                <a:gd name="T2" fmla="*/ 36 w 36"/>
                <a:gd name="T3" fmla="*/ 0 h 42"/>
              </a:gdLst>
              <a:ahLst/>
              <a:cxnLst>
                <a:cxn ang="0">
                  <a:pos x="T0" y="T1"/>
                </a:cxn>
                <a:cxn ang="0">
                  <a:pos x="T2" y="T3"/>
                </a:cxn>
              </a:cxnLst>
              <a:rect l="0" t="0" r="r" b="b"/>
              <a:pathLst>
                <a:path w="36" h="42">
                  <a:moveTo>
                    <a:pt x="0" y="42"/>
                  </a:moveTo>
                  <a:lnTo>
                    <a:pt x="36"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Freeform 30"/>
            <p:cNvSpPr>
              <a:spLocks/>
            </p:cNvSpPr>
            <p:nvPr/>
          </p:nvSpPr>
          <p:spPr bwMode="auto">
            <a:xfrm>
              <a:off x="3150" y="3600"/>
              <a:ext cx="3" cy="48"/>
            </a:xfrm>
            <a:custGeom>
              <a:avLst/>
              <a:gdLst>
                <a:gd name="T0" fmla="*/ 0 w 3"/>
                <a:gd name="T1" fmla="*/ 0 h 48"/>
                <a:gd name="T2" fmla="*/ 3 w 3"/>
                <a:gd name="T3" fmla="*/ 48 h 48"/>
              </a:gdLst>
              <a:ahLst/>
              <a:cxnLst>
                <a:cxn ang="0">
                  <a:pos x="T0" y="T1"/>
                </a:cxn>
                <a:cxn ang="0">
                  <a:pos x="T2" y="T3"/>
                </a:cxn>
              </a:cxnLst>
              <a:rect l="0" t="0" r="r" b="b"/>
              <a:pathLst>
                <a:path w="3" h="48">
                  <a:moveTo>
                    <a:pt x="0" y="0"/>
                  </a:moveTo>
                  <a:lnTo>
                    <a:pt x="3" y="48"/>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607" name="Text Box 31"/>
          <p:cNvSpPr txBox="1">
            <a:spLocks noChangeArrowheads="1"/>
          </p:cNvSpPr>
          <p:nvPr/>
        </p:nvSpPr>
        <p:spPr bwMode="auto">
          <a:xfrm>
            <a:off x="5535613" y="2000250"/>
            <a:ext cx="86518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a:t>a,b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Example cont. …</a:t>
            </a:r>
          </a:p>
        </p:txBody>
      </p:sp>
      <p:sp>
        <p:nvSpPr>
          <p:cNvPr id="25603" name="Line 3"/>
          <p:cNvSpPr>
            <a:spLocks noChangeShapeType="1"/>
          </p:cNvSpPr>
          <p:nvPr/>
        </p:nvSpPr>
        <p:spPr bwMode="auto">
          <a:xfrm rot="-10800000">
            <a:off x="1981200" y="4395788"/>
            <a:ext cx="0" cy="90963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604" name="Group 4"/>
          <p:cNvGrpSpPr>
            <a:grpSpLocks/>
          </p:cNvGrpSpPr>
          <p:nvPr/>
        </p:nvGrpSpPr>
        <p:grpSpPr bwMode="auto">
          <a:xfrm>
            <a:off x="971550" y="5222875"/>
            <a:ext cx="2057400" cy="496888"/>
            <a:chOff x="1920" y="3504"/>
            <a:chExt cx="1296" cy="288"/>
          </a:xfrm>
        </p:grpSpPr>
        <p:sp>
          <p:nvSpPr>
            <p:cNvPr id="25605" name="Text Box 5"/>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25606" name="AutoShape 6"/>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07" name="Group 7"/>
          <p:cNvGrpSpPr>
            <a:grpSpLocks/>
          </p:cNvGrpSpPr>
          <p:nvPr/>
        </p:nvGrpSpPr>
        <p:grpSpPr bwMode="auto">
          <a:xfrm>
            <a:off x="6934200" y="5222875"/>
            <a:ext cx="2057400" cy="496888"/>
            <a:chOff x="1920" y="3504"/>
            <a:chExt cx="1296" cy="288"/>
          </a:xfrm>
        </p:grpSpPr>
        <p:sp>
          <p:nvSpPr>
            <p:cNvPr id="25608" name="Text Box 8"/>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25609" name="AutoShape 9"/>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10" name="Group 10"/>
          <p:cNvGrpSpPr>
            <a:grpSpLocks/>
          </p:cNvGrpSpPr>
          <p:nvPr/>
        </p:nvGrpSpPr>
        <p:grpSpPr bwMode="auto">
          <a:xfrm>
            <a:off x="990600" y="1828800"/>
            <a:ext cx="2057400" cy="1428750"/>
            <a:chOff x="2064" y="2112"/>
            <a:chExt cx="1296" cy="828"/>
          </a:xfrm>
        </p:grpSpPr>
        <p:sp>
          <p:nvSpPr>
            <p:cNvPr id="25611" name="Line 11"/>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612" name="Group 12"/>
            <p:cNvGrpSpPr>
              <a:grpSpLocks/>
            </p:cNvGrpSpPr>
            <p:nvPr/>
          </p:nvGrpSpPr>
          <p:grpSpPr bwMode="auto">
            <a:xfrm>
              <a:off x="2064" y="2112"/>
              <a:ext cx="1296" cy="288"/>
              <a:chOff x="1920" y="3504"/>
              <a:chExt cx="1296" cy="288"/>
            </a:xfrm>
          </p:grpSpPr>
          <p:sp>
            <p:nvSpPr>
              <p:cNvPr id="25613" name="Text Box 13"/>
              <p:cNvSpPr txBox="1">
                <a:spLocks noChangeArrowheads="1"/>
              </p:cNvSpPr>
              <p:nvPr/>
            </p:nvSpPr>
            <p:spPr bwMode="auto">
              <a:xfrm>
                <a:off x="2157" y="3504"/>
                <a:ext cx="86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25614" name="AutoShape 14"/>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5615" name="AutoShape 15"/>
          <p:cNvSpPr>
            <a:spLocks noChangeArrowheads="1"/>
          </p:cNvSpPr>
          <p:nvPr/>
        </p:nvSpPr>
        <p:spPr bwMode="auto">
          <a:xfrm>
            <a:off x="1200150" y="3236913"/>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6" name="Line 16"/>
          <p:cNvSpPr>
            <a:spLocks noChangeShapeType="1"/>
          </p:cNvSpPr>
          <p:nvPr/>
        </p:nvSpPr>
        <p:spPr bwMode="auto">
          <a:xfrm rot="16200000">
            <a:off x="3543300" y="3016250"/>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Rectangle 17"/>
          <p:cNvSpPr>
            <a:spLocks noChangeArrowheads="1"/>
          </p:cNvSpPr>
          <p:nvPr/>
        </p:nvSpPr>
        <p:spPr bwMode="auto">
          <a:xfrm>
            <a:off x="1595438" y="3563938"/>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5618" name="Text Box 18"/>
          <p:cNvSpPr txBox="1">
            <a:spLocks noChangeArrowheads="1"/>
          </p:cNvSpPr>
          <p:nvPr/>
        </p:nvSpPr>
        <p:spPr bwMode="auto">
          <a:xfrm>
            <a:off x="304800" y="3276600"/>
            <a:ext cx="68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5619" name="AutoShape 19"/>
          <p:cNvSpPr>
            <a:spLocks noChangeArrowheads="1"/>
          </p:cNvSpPr>
          <p:nvPr/>
        </p:nvSpPr>
        <p:spPr bwMode="auto">
          <a:xfrm>
            <a:off x="4286250" y="3257550"/>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20"/>
          <p:cNvSpPr>
            <a:spLocks noChangeShapeType="1"/>
          </p:cNvSpPr>
          <p:nvPr/>
        </p:nvSpPr>
        <p:spPr bwMode="auto">
          <a:xfrm rot="16200000">
            <a:off x="6515100" y="3168650"/>
            <a:ext cx="0" cy="12954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1" name="Rectangle 21"/>
          <p:cNvSpPr>
            <a:spLocks noChangeArrowheads="1"/>
          </p:cNvSpPr>
          <p:nvPr/>
        </p:nvSpPr>
        <p:spPr bwMode="auto">
          <a:xfrm>
            <a:off x="4621213" y="3563938"/>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sp>
        <p:nvSpPr>
          <p:cNvPr id="25622" name="Line 22"/>
          <p:cNvSpPr>
            <a:spLocks noChangeShapeType="1"/>
          </p:cNvSpPr>
          <p:nvPr/>
        </p:nvSpPr>
        <p:spPr bwMode="auto">
          <a:xfrm rot="16200000">
            <a:off x="800100" y="339725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3" name="Line 23"/>
          <p:cNvSpPr>
            <a:spLocks noChangeShapeType="1"/>
          </p:cNvSpPr>
          <p:nvPr/>
        </p:nvSpPr>
        <p:spPr bwMode="auto">
          <a:xfrm>
            <a:off x="381000" y="2925763"/>
            <a:ext cx="0"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4" name="Line 24"/>
          <p:cNvSpPr>
            <a:spLocks noChangeShapeType="1"/>
          </p:cNvSpPr>
          <p:nvPr/>
        </p:nvSpPr>
        <p:spPr bwMode="auto">
          <a:xfrm>
            <a:off x="5086350" y="2655888"/>
            <a:ext cx="0" cy="581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5" name="Line 25"/>
          <p:cNvSpPr>
            <a:spLocks noChangeShapeType="1"/>
          </p:cNvSpPr>
          <p:nvPr/>
        </p:nvSpPr>
        <p:spPr bwMode="auto">
          <a:xfrm rot="16200000">
            <a:off x="1181100" y="2105025"/>
            <a:ext cx="0" cy="16002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6" name="Line 26"/>
          <p:cNvSpPr>
            <a:spLocks noChangeShapeType="1"/>
          </p:cNvSpPr>
          <p:nvPr/>
        </p:nvSpPr>
        <p:spPr bwMode="auto">
          <a:xfrm rot="16200000">
            <a:off x="3543300" y="1093788"/>
            <a:ext cx="0" cy="312420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7" name="Text Box 27"/>
          <p:cNvSpPr txBox="1">
            <a:spLocks noChangeArrowheads="1"/>
          </p:cNvSpPr>
          <p:nvPr/>
        </p:nvSpPr>
        <p:spPr bwMode="auto">
          <a:xfrm>
            <a:off x="4343400" y="21336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25628" name="Text Box 28"/>
          <p:cNvSpPr txBox="1">
            <a:spLocks noChangeArrowheads="1"/>
          </p:cNvSpPr>
          <p:nvPr/>
        </p:nvSpPr>
        <p:spPr bwMode="auto">
          <a:xfrm>
            <a:off x="3124200" y="34290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5629" name="AutoShape 29"/>
          <p:cNvSpPr>
            <a:spLocks noChangeArrowheads="1"/>
          </p:cNvSpPr>
          <p:nvPr/>
        </p:nvSpPr>
        <p:spPr bwMode="auto">
          <a:xfrm>
            <a:off x="7143750" y="3219450"/>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0" name="Rectangle 30"/>
          <p:cNvSpPr>
            <a:spLocks noChangeArrowheads="1"/>
          </p:cNvSpPr>
          <p:nvPr/>
        </p:nvSpPr>
        <p:spPr bwMode="auto">
          <a:xfrm>
            <a:off x="7519988" y="3505200"/>
            <a:ext cx="101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a:t>
            </a:r>
          </a:p>
        </p:txBody>
      </p:sp>
      <p:grpSp>
        <p:nvGrpSpPr>
          <p:cNvPr id="25631" name="Group 31"/>
          <p:cNvGrpSpPr>
            <a:grpSpLocks/>
          </p:cNvGrpSpPr>
          <p:nvPr/>
        </p:nvGrpSpPr>
        <p:grpSpPr bwMode="auto">
          <a:xfrm>
            <a:off x="4114800" y="5257800"/>
            <a:ext cx="2057400" cy="496888"/>
            <a:chOff x="1920" y="3504"/>
            <a:chExt cx="1296" cy="288"/>
          </a:xfrm>
        </p:grpSpPr>
        <p:sp>
          <p:nvSpPr>
            <p:cNvPr id="25632" name="Text Box 32"/>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25633" name="AutoShape 33"/>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34" name="Line 34"/>
          <p:cNvSpPr>
            <a:spLocks noChangeShapeType="1"/>
          </p:cNvSpPr>
          <p:nvPr/>
        </p:nvSpPr>
        <p:spPr bwMode="auto">
          <a:xfrm rot="-10800000">
            <a:off x="5105400" y="4419600"/>
            <a:ext cx="0" cy="90963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5" name="Line 35"/>
          <p:cNvSpPr>
            <a:spLocks noChangeShapeType="1"/>
          </p:cNvSpPr>
          <p:nvPr/>
        </p:nvSpPr>
        <p:spPr bwMode="auto">
          <a:xfrm rot="-10800000">
            <a:off x="7962900" y="4400550"/>
            <a:ext cx="0" cy="90963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6" name="Text Box 36"/>
          <p:cNvSpPr txBox="1">
            <a:spLocks noChangeArrowheads="1"/>
          </p:cNvSpPr>
          <p:nvPr/>
        </p:nvSpPr>
        <p:spPr bwMode="auto">
          <a:xfrm>
            <a:off x="6096000" y="34290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25637" name="Line 37"/>
          <p:cNvSpPr>
            <a:spLocks noChangeShapeType="1"/>
          </p:cNvSpPr>
          <p:nvPr/>
        </p:nvSpPr>
        <p:spPr bwMode="auto">
          <a:xfrm>
            <a:off x="7924800" y="2667000"/>
            <a:ext cx="0" cy="581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8" name="Line 38"/>
          <p:cNvSpPr>
            <a:spLocks noChangeShapeType="1"/>
          </p:cNvSpPr>
          <p:nvPr/>
        </p:nvSpPr>
        <p:spPr bwMode="auto">
          <a:xfrm rot="5400000">
            <a:off x="7310438" y="2062162"/>
            <a:ext cx="0" cy="1209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9" name="Line 39"/>
          <p:cNvSpPr>
            <a:spLocks noChangeShapeType="1"/>
          </p:cNvSpPr>
          <p:nvPr/>
        </p:nvSpPr>
        <p:spPr bwMode="auto">
          <a:xfrm rot="-10800000">
            <a:off x="6705600" y="2667000"/>
            <a:ext cx="0" cy="1143000"/>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0" name="Text Box 40"/>
          <p:cNvSpPr txBox="1">
            <a:spLocks noChangeArrowheads="1"/>
          </p:cNvSpPr>
          <p:nvPr/>
        </p:nvSpPr>
        <p:spPr bwMode="auto">
          <a:xfrm>
            <a:off x="6856413" y="2211388"/>
            <a:ext cx="6873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a,b</a:t>
            </a:r>
          </a:p>
        </p:txBody>
      </p:sp>
      <p:sp>
        <p:nvSpPr>
          <p:cNvPr id="25641" name="Text Box 41"/>
          <p:cNvSpPr txBox="1">
            <a:spLocks noChangeArrowheads="1"/>
          </p:cNvSpPr>
          <p:nvPr/>
        </p:nvSpPr>
        <p:spPr bwMode="auto">
          <a:xfrm>
            <a:off x="7466013" y="4573588"/>
            <a:ext cx="687387"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5642" name="Text Box 42"/>
          <p:cNvSpPr txBox="1">
            <a:spLocks noChangeArrowheads="1"/>
          </p:cNvSpPr>
          <p:nvPr/>
        </p:nvSpPr>
        <p:spPr bwMode="auto">
          <a:xfrm>
            <a:off x="5029200" y="45720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5643" name="Text Box 43"/>
          <p:cNvSpPr txBox="1">
            <a:spLocks noChangeArrowheads="1"/>
          </p:cNvSpPr>
          <p:nvPr/>
        </p:nvSpPr>
        <p:spPr bwMode="auto">
          <a:xfrm>
            <a:off x="1828800" y="44958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52400"/>
            <a:ext cx="7772400" cy="1143000"/>
          </a:xfrm>
        </p:spPr>
        <p:txBody>
          <a:bodyPr/>
          <a:lstStyle/>
          <a:p>
            <a:r>
              <a:rPr lang="en-US" altLang="en-US"/>
              <a:t>PUSHDOWN STACK or PUSHDOWN STORE</a:t>
            </a:r>
          </a:p>
        </p:txBody>
      </p:sp>
      <p:sp>
        <p:nvSpPr>
          <p:cNvPr id="27651" name="Rectangle 3"/>
          <p:cNvSpPr>
            <a:spLocks noGrp="1" noChangeArrowheads="1"/>
          </p:cNvSpPr>
          <p:nvPr>
            <p:ph type="body" idx="1"/>
          </p:nvPr>
        </p:nvSpPr>
        <p:spPr>
          <a:xfrm>
            <a:off x="685800" y="1828800"/>
            <a:ext cx="7772400" cy="4114800"/>
          </a:xfrm>
        </p:spPr>
        <p:txBody>
          <a:bodyPr/>
          <a:lstStyle/>
          <a:p>
            <a:pPr>
              <a:lnSpc>
                <a:spcPct val="90000"/>
              </a:lnSpc>
              <a:buFontTx/>
              <a:buNone/>
            </a:pPr>
            <a:r>
              <a:rPr lang="en-US" altLang="en-US" sz="3000"/>
              <a:t>	</a:t>
            </a:r>
            <a:r>
              <a:rPr lang="en-US" altLang="en-US" sz="2800" b="1" u="sng"/>
              <a:t>PUSHDOWN STACK:</a:t>
            </a:r>
            <a:r>
              <a:rPr lang="en-US" altLang="en-US" sz="2800" b="1"/>
              <a:t>  </a:t>
            </a:r>
            <a:r>
              <a:rPr lang="en-US" altLang="en-US" sz="2800"/>
              <a:t>PUSHDOWN STACK is a place where the input letters can be placed until  these letters are refered again. It can store as many letters as one can in a long column.</a:t>
            </a:r>
          </a:p>
          <a:p>
            <a:pPr>
              <a:lnSpc>
                <a:spcPct val="90000"/>
              </a:lnSpc>
              <a:buFontTx/>
              <a:buNone/>
            </a:pPr>
            <a:r>
              <a:rPr lang="en-US" altLang="en-US" sz="2800"/>
              <a:t>	Initially the STACK is supposed to be empty </a:t>
            </a:r>
            <a:r>
              <a:rPr lang="en-US" altLang="en-US" sz="2800" i="1"/>
              <a:t>i.e. </a:t>
            </a:r>
            <a:r>
              <a:rPr lang="en-US" altLang="en-US" sz="2800"/>
              <a:t>each of its storage location contains a blank.</a:t>
            </a:r>
          </a:p>
          <a:p>
            <a:pPr>
              <a:lnSpc>
                <a:spcPct val="90000"/>
              </a:lnSpc>
              <a:buFontTx/>
              <a:buNone/>
            </a:pPr>
            <a:r>
              <a:rPr lang="en-US" altLang="en-US" sz="2800"/>
              <a:t>    </a:t>
            </a:r>
            <a:r>
              <a:rPr lang="en-US" altLang="en-US" sz="2800" b="1" u="sng"/>
              <a:t>PUSH :</a:t>
            </a:r>
            <a:r>
              <a:rPr lang="en-US" altLang="en-US" sz="2800" b="1"/>
              <a:t>  A </a:t>
            </a:r>
            <a:r>
              <a:rPr lang="en-US" altLang="en-US" sz="2800"/>
              <a:t>PUSH operator adds a new letter at the top of STACK, for </a:t>
            </a:r>
            <a:r>
              <a:rPr lang="en-US" altLang="en-US" sz="2800" i="1"/>
              <a:t>e.g.</a:t>
            </a:r>
            <a:r>
              <a:rPr lang="en-US" altLang="en-US" sz="2800"/>
              <a:t> if the letters a, b, c and d are pushed to the STACK that was initially blank, the STACK can be shown as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04800"/>
            <a:ext cx="7772400" cy="1143000"/>
          </a:xfrm>
        </p:spPr>
        <p:txBody>
          <a:bodyPr/>
          <a:lstStyle/>
          <a:p>
            <a:r>
              <a:rPr lang="en-US" altLang="en-US"/>
              <a:t>PUSH and STACK contd. …</a:t>
            </a:r>
          </a:p>
        </p:txBody>
      </p:sp>
      <p:sp>
        <p:nvSpPr>
          <p:cNvPr id="28675" name="Rectangle 3"/>
          <p:cNvSpPr>
            <a:spLocks noGrp="1" noChangeArrowheads="1"/>
          </p:cNvSpPr>
          <p:nvPr>
            <p:ph type="body" idx="1"/>
          </p:nvPr>
        </p:nvSpPr>
        <p:spPr/>
        <p:txBody>
          <a:bodyPr/>
          <a:lstStyle/>
          <a:p>
            <a:pPr>
              <a:buFontTx/>
              <a:buNone/>
            </a:pPr>
            <a:r>
              <a:rPr lang="en-US" altLang="en-US"/>
              <a:t>	                The PUSH state is expressed by</a:t>
            </a:r>
          </a:p>
        </p:txBody>
      </p:sp>
      <p:grpSp>
        <p:nvGrpSpPr>
          <p:cNvPr id="28676" name="Group 4"/>
          <p:cNvGrpSpPr>
            <a:grpSpLocks/>
          </p:cNvGrpSpPr>
          <p:nvPr/>
        </p:nvGrpSpPr>
        <p:grpSpPr bwMode="auto">
          <a:xfrm>
            <a:off x="762000" y="2057400"/>
            <a:ext cx="785813" cy="4581525"/>
            <a:chOff x="-3" y="-3"/>
            <a:chExt cx="495" cy="2886"/>
          </a:xfrm>
        </p:grpSpPr>
        <p:grpSp>
          <p:nvGrpSpPr>
            <p:cNvPr id="28677" name="Group 5"/>
            <p:cNvGrpSpPr>
              <a:grpSpLocks/>
            </p:cNvGrpSpPr>
            <p:nvPr/>
          </p:nvGrpSpPr>
          <p:grpSpPr bwMode="auto">
            <a:xfrm>
              <a:off x="0" y="0"/>
              <a:ext cx="489" cy="2880"/>
              <a:chOff x="0" y="0"/>
              <a:chExt cx="489" cy="2880"/>
            </a:xfrm>
          </p:grpSpPr>
          <p:grpSp>
            <p:nvGrpSpPr>
              <p:cNvPr id="28678" name="Group 6"/>
              <p:cNvGrpSpPr>
                <a:grpSpLocks/>
              </p:cNvGrpSpPr>
              <p:nvPr/>
            </p:nvGrpSpPr>
            <p:grpSpPr bwMode="auto">
              <a:xfrm>
                <a:off x="0" y="0"/>
                <a:ext cx="489" cy="480"/>
                <a:chOff x="0" y="0"/>
                <a:chExt cx="489" cy="480"/>
              </a:xfrm>
            </p:grpSpPr>
            <p:sp>
              <p:nvSpPr>
                <p:cNvPr id="28679" name="Rectangle 7"/>
                <p:cNvSpPr>
                  <a:spLocks noChangeArrowheads="1"/>
                </p:cNvSpPr>
                <p:nvPr/>
              </p:nvSpPr>
              <p:spPr bwMode="auto">
                <a:xfrm>
                  <a:off x="43" y="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d</a:t>
                  </a:r>
                  <a:endParaRPr lang="en-US" altLang="en-US" sz="1200">
                    <a:cs typeface="Times New Roman" panose="02020603050405020304" pitchFamily="18" charset="0"/>
                  </a:endParaRPr>
                </a:p>
                <a:p>
                  <a:pPr eaLnBrk="0" hangingPunct="0"/>
                  <a:endParaRPr lang="en-US" altLang="en-US"/>
                </a:p>
              </p:txBody>
            </p:sp>
            <p:sp>
              <p:nvSpPr>
                <p:cNvPr id="28680" name="Rectangle 8"/>
                <p:cNvSpPr>
                  <a:spLocks noChangeArrowheads="1"/>
                </p:cNvSpPr>
                <p:nvPr/>
              </p:nvSpPr>
              <p:spPr bwMode="auto">
                <a:xfrm>
                  <a:off x="0" y="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81" name="Group 9"/>
              <p:cNvGrpSpPr>
                <a:grpSpLocks/>
              </p:cNvGrpSpPr>
              <p:nvPr/>
            </p:nvGrpSpPr>
            <p:grpSpPr bwMode="auto">
              <a:xfrm>
                <a:off x="0" y="480"/>
                <a:ext cx="489" cy="480"/>
                <a:chOff x="0" y="480"/>
                <a:chExt cx="489" cy="480"/>
              </a:xfrm>
            </p:grpSpPr>
            <p:sp>
              <p:nvSpPr>
                <p:cNvPr id="28682" name="Rectangle 10"/>
                <p:cNvSpPr>
                  <a:spLocks noChangeArrowheads="1"/>
                </p:cNvSpPr>
                <p:nvPr/>
              </p:nvSpPr>
              <p:spPr bwMode="auto">
                <a:xfrm>
                  <a:off x="43" y="48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c</a:t>
                  </a:r>
                  <a:endParaRPr lang="en-US" altLang="en-US" sz="1200">
                    <a:cs typeface="Times New Roman" panose="02020603050405020304" pitchFamily="18" charset="0"/>
                  </a:endParaRPr>
                </a:p>
                <a:p>
                  <a:pPr eaLnBrk="0" hangingPunct="0"/>
                  <a:endParaRPr lang="en-US" altLang="en-US"/>
                </a:p>
              </p:txBody>
            </p:sp>
            <p:sp>
              <p:nvSpPr>
                <p:cNvPr id="28683" name="Rectangle 11"/>
                <p:cNvSpPr>
                  <a:spLocks noChangeArrowheads="1"/>
                </p:cNvSpPr>
                <p:nvPr/>
              </p:nvSpPr>
              <p:spPr bwMode="auto">
                <a:xfrm>
                  <a:off x="0" y="48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84" name="Group 12"/>
              <p:cNvGrpSpPr>
                <a:grpSpLocks/>
              </p:cNvGrpSpPr>
              <p:nvPr/>
            </p:nvGrpSpPr>
            <p:grpSpPr bwMode="auto">
              <a:xfrm>
                <a:off x="0" y="960"/>
                <a:ext cx="489" cy="480"/>
                <a:chOff x="0" y="960"/>
                <a:chExt cx="489" cy="480"/>
              </a:xfrm>
            </p:grpSpPr>
            <p:sp>
              <p:nvSpPr>
                <p:cNvPr id="28685" name="Rectangle 13"/>
                <p:cNvSpPr>
                  <a:spLocks noChangeArrowheads="1"/>
                </p:cNvSpPr>
                <p:nvPr/>
              </p:nvSpPr>
              <p:spPr bwMode="auto">
                <a:xfrm>
                  <a:off x="43" y="96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b</a:t>
                  </a:r>
                  <a:endParaRPr lang="en-US" altLang="en-US" sz="1200">
                    <a:cs typeface="Times New Roman" panose="02020603050405020304" pitchFamily="18" charset="0"/>
                  </a:endParaRPr>
                </a:p>
                <a:p>
                  <a:pPr eaLnBrk="0" hangingPunct="0"/>
                  <a:endParaRPr lang="en-US" altLang="en-US"/>
                </a:p>
              </p:txBody>
            </p:sp>
            <p:sp>
              <p:nvSpPr>
                <p:cNvPr id="28686" name="Rectangle 14"/>
                <p:cNvSpPr>
                  <a:spLocks noChangeArrowheads="1"/>
                </p:cNvSpPr>
                <p:nvPr/>
              </p:nvSpPr>
              <p:spPr bwMode="auto">
                <a:xfrm>
                  <a:off x="0" y="96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87" name="Group 15"/>
              <p:cNvGrpSpPr>
                <a:grpSpLocks/>
              </p:cNvGrpSpPr>
              <p:nvPr/>
            </p:nvGrpSpPr>
            <p:grpSpPr bwMode="auto">
              <a:xfrm>
                <a:off x="0" y="1440"/>
                <a:ext cx="489" cy="480"/>
                <a:chOff x="0" y="1440"/>
                <a:chExt cx="489" cy="480"/>
              </a:xfrm>
            </p:grpSpPr>
            <p:sp>
              <p:nvSpPr>
                <p:cNvPr id="28688" name="Rectangle 16"/>
                <p:cNvSpPr>
                  <a:spLocks noChangeArrowheads="1"/>
                </p:cNvSpPr>
                <p:nvPr/>
              </p:nvSpPr>
              <p:spPr bwMode="auto">
                <a:xfrm>
                  <a:off x="43" y="144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a:t>
                  </a:r>
                  <a:endParaRPr lang="en-US" altLang="en-US" sz="1200">
                    <a:cs typeface="Times New Roman" panose="02020603050405020304" pitchFamily="18" charset="0"/>
                  </a:endParaRPr>
                </a:p>
                <a:p>
                  <a:pPr eaLnBrk="0" hangingPunct="0"/>
                  <a:endParaRPr lang="en-US" altLang="en-US"/>
                </a:p>
              </p:txBody>
            </p:sp>
            <p:sp>
              <p:nvSpPr>
                <p:cNvPr id="28689" name="Rectangle 17"/>
                <p:cNvSpPr>
                  <a:spLocks noChangeArrowheads="1"/>
                </p:cNvSpPr>
                <p:nvPr/>
              </p:nvSpPr>
              <p:spPr bwMode="auto">
                <a:xfrm>
                  <a:off x="0" y="144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90" name="Group 18"/>
              <p:cNvGrpSpPr>
                <a:grpSpLocks/>
              </p:cNvGrpSpPr>
              <p:nvPr/>
            </p:nvGrpSpPr>
            <p:grpSpPr bwMode="auto">
              <a:xfrm>
                <a:off x="0" y="1920"/>
                <a:ext cx="489" cy="480"/>
                <a:chOff x="0" y="1920"/>
                <a:chExt cx="489" cy="480"/>
              </a:xfrm>
            </p:grpSpPr>
            <p:sp>
              <p:nvSpPr>
                <p:cNvPr id="28691" name="Rectangle 19"/>
                <p:cNvSpPr>
                  <a:spLocks noChangeArrowheads="1"/>
                </p:cNvSpPr>
                <p:nvPr/>
              </p:nvSpPr>
              <p:spPr bwMode="auto">
                <a:xfrm>
                  <a:off x="43" y="192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28692" name="Rectangle 20"/>
                <p:cNvSpPr>
                  <a:spLocks noChangeArrowheads="1"/>
                </p:cNvSpPr>
                <p:nvPr/>
              </p:nvSpPr>
              <p:spPr bwMode="auto">
                <a:xfrm>
                  <a:off x="0" y="192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693" name="Group 21"/>
              <p:cNvGrpSpPr>
                <a:grpSpLocks/>
              </p:cNvGrpSpPr>
              <p:nvPr/>
            </p:nvGrpSpPr>
            <p:grpSpPr bwMode="auto">
              <a:xfrm>
                <a:off x="0" y="2400"/>
                <a:ext cx="489" cy="480"/>
                <a:chOff x="0" y="2400"/>
                <a:chExt cx="489" cy="480"/>
              </a:xfrm>
            </p:grpSpPr>
            <p:sp>
              <p:nvSpPr>
                <p:cNvPr id="28694" name="Rectangle 22"/>
                <p:cNvSpPr>
                  <a:spLocks noChangeArrowheads="1"/>
                </p:cNvSpPr>
                <p:nvPr/>
              </p:nvSpPr>
              <p:spPr bwMode="auto">
                <a:xfrm>
                  <a:off x="43" y="2400"/>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28695" name="Rectangle 23"/>
                <p:cNvSpPr>
                  <a:spLocks noChangeArrowheads="1"/>
                </p:cNvSpPr>
                <p:nvPr/>
              </p:nvSpPr>
              <p:spPr bwMode="auto">
                <a:xfrm>
                  <a:off x="0" y="2400"/>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8696" name="Rectangle 24"/>
            <p:cNvSpPr>
              <a:spLocks noChangeArrowheads="1"/>
            </p:cNvSpPr>
            <p:nvPr/>
          </p:nvSpPr>
          <p:spPr bwMode="auto">
            <a:xfrm>
              <a:off x="-3" y="-3"/>
              <a:ext cx="495" cy="2886"/>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697" name="Rectangle 25"/>
          <p:cNvSpPr>
            <a:spLocks noChangeArrowheads="1"/>
          </p:cNvSpPr>
          <p:nvPr/>
        </p:nvSpPr>
        <p:spPr bwMode="auto">
          <a:xfrm>
            <a:off x="4843463" y="3563938"/>
            <a:ext cx="1176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PUSH a</a:t>
            </a:r>
          </a:p>
        </p:txBody>
      </p:sp>
      <p:grpSp>
        <p:nvGrpSpPr>
          <p:cNvPr id="28698" name="Group 26"/>
          <p:cNvGrpSpPr>
            <a:grpSpLocks/>
          </p:cNvGrpSpPr>
          <p:nvPr/>
        </p:nvGrpSpPr>
        <p:grpSpPr bwMode="auto">
          <a:xfrm>
            <a:off x="2990850" y="3429000"/>
            <a:ext cx="4781550" cy="609600"/>
            <a:chOff x="780" y="2160"/>
            <a:chExt cx="3012" cy="384"/>
          </a:xfrm>
        </p:grpSpPr>
        <p:sp>
          <p:nvSpPr>
            <p:cNvPr id="28699" name="Rectangle 27"/>
            <p:cNvSpPr>
              <a:spLocks noChangeArrowheads="1"/>
            </p:cNvSpPr>
            <p:nvPr/>
          </p:nvSpPr>
          <p:spPr bwMode="auto">
            <a:xfrm>
              <a:off x="1776" y="2160"/>
              <a:ext cx="1008" cy="384"/>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Line 28"/>
            <p:cNvSpPr>
              <a:spLocks noChangeShapeType="1"/>
            </p:cNvSpPr>
            <p:nvPr/>
          </p:nvSpPr>
          <p:spPr bwMode="auto">
            <a:xfrm rot="16200000">
              <a:off x="3288" y="1848"/>
              <a:ext cx="0" cy="100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1" name="Line 29"/>
            <p:cNvSpPr>
              <a:spLocks noChangeShapeType="1"/>
            </p:cNvSpPr>
            <p:nvPr/>
          </p:nvSpPr>
          <p:spPr bwMode="auto">
            <a:xfrm rot="16200000">
              <a:off x="1284" y="1848"/>
              <a:ext cx="0" cy="100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702" name="Text Box 30"/>
          <p:cNvSpPr txBox="1">
            <a:spLocks noChangeArrowheads="1"/>
          </p:cNvSpPr>
          <p:nvPr/>
        </p:nvSpPr>
        <p:spPr bwMode="auto">
          <a:xfrm>
            <a:off x="495300" y="1524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STACK</a:t>
            </a:r>
          </a:p>
        </p:txBody>
      </p:sp>
      <p:sp>
        <p:nvSpPr>
          <p:cNvPr id="28703" name="Text Box 31"/>
          <p:cNvSpPr txBox="1">
            <a:spLocks noChangeArrowheads="1"/>
          </p:cNvSpPr>
          <p:nvPr/>
        </p:nvSpPr>
        <p:spPr bwMode="auto">
          <a:xfrm>
            <a:off x="2209800" y="4724400"/>
            <a:ext cx="67056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3000"/>
              <a:t>When a letter is pushed, it replaces the existing letter and pushes it one position below.</a:t>
            </a:r>
          </a:p>
          <a:p>
            <a:pPr algn="ctr">
              <a:spcBef>
                <a:spcPct val="50000"/>
              </a:spcBef>
            </a:pPr>
            <a:endParaRPr lang="en-US"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Solution of the Task</a:t>
            </a:r>
          </a:p>
        </p:txBody>
      </p:sp>
      <mc:AlternateContent xmlns:mc="http://schemas.openxmlformats.org/markup-compatibility/2006">
        <mc:Choice xmlns:a14="http://schemas.microsoft.com/office/drawing/2010/main" Requires="a14">
          <p:sp>
            <p:nvSpPr>
              <p:cNvPr id="8195" name="Rectangle 3"/>
              <p:cNvSpPr>
                <a:spLocks noGrp="1" noChangeArrowheads="1"/>
              </p:cNvSpPr>
              <p:nvPr>
                <p:ph type="body" idx="1"/>
              </p:nvPr>
            </p:nvSpPr>
            <p:spPr/>
            <p:txBody>
              <a:bodyPr/>
              <a:lstStyle/>
              <a:p>
                <a:pPr>
                  <a:lnSpc>
                    <a:spcPct val="90000"/>
                  </a:lnSpc>
                  <a:buFontTx/>
                  <a:buNone/>
                </a:pPr>
                <a:r>
                  <a:rPr lang="en-US" altLang="en-US" sz="3000" dirty="0" smtClean="0"/>
                  <a:t>	</a:t>
                </a:r>
                <a:r>
                  <a:rPr lang="en-US" altLang="en-US" sz="3000" dirty="0">
                    <a:sym typeface="Math1" pitchFamily="2" charset="2"/>
                  </a:rPr>
                  <a:t>Convert the following CFG to CNF</a:t>
                </a:r>
              </a:p>
              <a:p>
                <a:pPr>
                  <a:lnSpc>
                    <a:spcPct val="90000"/>
                  </a:lnSpc>
                  <a:buFontTx/>
                  <a:buNone/>
                </a:pPr>
                <a:r>
                  <a:rPr lang="en-US" altLang="en-US" sz="3000" dirty="0">
                    <a:sym typeface="Math1" pitchFamily="2" charset="2"/>
                  </a:rPr>
                  <a:t>	S</a:t>
                </a:r>
                <a:r>
                  <a:rPr lang="en-US" altLang="en-US" sz="3000" dirty="0"/>
                  <a:t> </a:t>
                </a:r>
                <a14:m>
                  <m:oMath xmlns:m="http://schemas.openxmlformats.org/officeDocument/2006/math">
                    <m:r>
                      <a:rPr lang="en-US" altLang="en-US" sz="3000" b="0" i="1" dirty="0" smtClean="0">
                        <a:latin typeface="Cambria Math" panose="02040503050406030204" pitchFamily="18" charset="0"/>
                        <a:sym typeface="Math1" pitchFamily="2" charset="2"/>
                      </a:rPr>
                      <m:t>→</m:t>
                    </m:r>
                  </m:oMath>
                </a14:m>
                <a:r>
                  <a:rPr lang="en-US" altLang="en-US" sz="3000" dirty="0">
                    <a:sym typeface="Math1" pitchFamily="2" charset="2"/>
                  </a:rPr>
                  <a:t> ABAB</a:t>
                </a:r>
              </a:p>
              <a:p>
                <a:pPr>
                  <a:lnSpc>
                    <a:spcPct val="90000"/>
                  </a:lnSpc>
                  <a:buFontTx/>
                  <a:buNone/>
                </a:pPr>
                <a:r>
                  <a:rPr lang="en-US" altLang="en-US" sz="3000" dirty="0">
                    <a:sym typeface="Math1" pitchFamily="2" charset="2"/>
                  </a:rPr>
                  <a:t>	A</a:t>
                </a:r>
                <a:r>
                  <a:rPr lang="en-US" altLang="en-US" sz="3000" dirty="0"/>
                  <a:t> </a:t>
                </a:r>
                <a14:m>
                  <m:oMath xmlns:m="http://schemas.openxmlformats.org/officeDocument/2006/math">
                    <m:r>
                      <a:rPr lang="en-US" altLang="en-US" sz="3000" i="1" dirty="0">
                        <a:latin typeface="Cambria Math" panose="02040503050406030204" pitchFamily="18" charset="0"/>
                        <a:sym typeface="Math1" pitchFamily="2" charset="2"/>
                      </a:rPr>
                      <m:t>→</m:t>
                    </m:r>
                  </m:oMath>
                </a14:m>
                <a:r>
                  <a:rPr lang="en-US" altLang="en-US" sz="3000" dirty="0">
                    <a:sym typeface="Math1" pitchFamily="2" charset="2"/>
                  </a:rPr>
                  <a:t> a|</a:t>
                </a:r>
                <a:r>
                  <a:rPr lang="en-US" altLang="en-US" sz="3000" dirty="0">
                    <a:sym typeface="Math1" pitchFamily="2" charset="2"/>
                  </a:rPr>
                  <a:t> </a:t>
                </a:r>
                <a14:m>
                  <m:oMath xmlns:m="http://schemas.openxmlformats.org/officeDocument/2006/math">
                    <m:r>
                      <m:rPr>
                        <m:sty m:val="p"/>
                      </m:rPr>
                      <a:rPr lang="en-US" altLang="en-US" sz="3000" dirty="0">
                        <a:latin typeface="Cambria Math" panose="02040503050406030204" pitchFamily="18" charset="0"/>
                        <a:sym typeface="Math1" pitchFamily="2" charset="2"/>
                      </a:rPr>
                      <m:t>Λ</m:t>
                    </m:r>
                  </m:oMath>
                </a14:m>
                <a:endParaRPr lang="en-US" altLang="en-US" sz="3000" dirty="0">
                  <a:sym typeface="Math1" pitchFamily="2" charset="2"/>
                </a:endParaRPr>
              </a:p>
              <a:p>
                <a:pPr>
                  <a:lnSpc>
                    <a:spcPct val="90000"/>
                  </a:lnSpc>
                  <a:buFontTx/>
                  <a:buNone/>
                </a:pPr>
                <a:r>
                  <a:rPr lang="en-US" altLang="en-US" sz="3000" dirty="0">
                    <a:sym typeface="Math1" pitchFamily="2" charset="2"/>
                  </a:rPr>
                  <a:t>	B</a:t>
                </a:r>
                <a:r>
                  <a:rPr lang="en-US" altLang="en-US" sz="3000" dirty="0"/>
                  <a:t> </a:t>
                </a:r>
                <a14:m>
                  <m:oMath xmlns:m="http://schemas.openxmlformats.org/officeDocument/2006/math">
                    <m:r>
                      <a:rPr lang="en-US" altLang="en-US" sz="3000" i="1" dirty="0">
                        <a:latin typeface="Cambria Math" panose="02040503050406030204" pitchFamily="18" charset="0"/>
                        <a:sym typeface="Math1" pitchFamily="2" charset="2"/>
                      </a:rPr>
                      <m:t>→</m:t>
                    </m:r>
                  </m:oMath>
                </a14:m>
                <a:r>
                  <a:rPr lang="en-US" altLang="en-US" sz="3000" dirty="0">
                    <a:sym typeface="Math1" pitchFamily="2" charset="2"/>
                  </a:rPr>
                  <a:t> b|</a:t>
                </a:r>
                <a:r>
                  <a:rPr lang="en-US" altLang="en-US" sz="3000" dirty="0">
                    <a:sym typeface="Math1" pitchFamily="2" charset="2"/>
                  </a:rPr>
                  <a:t> </a:t>
                </a:r>
                <a14:m>
                  <m:oMath xmlns:m="http://schemas.openxmlformats.org/officeDocument/2006/math">
                    <m:r>
                      <m:rPr>
                        <m:sty m:val="p"/>
                      </m:rPr>
                      <a:rPr lang="en-US" altLang="en-US" sz="3000" dirty="0">
                        <a:latin typeface="Cambria Math" panose="02040503050406030204" pitchFamily="18" charset="0"/>
                        <a:sym typeface="Math1" pitchFamily="2" charset="2"/>
                      </a:rPr>
                      <m:t>Λ</m:t>
                    </m:r>
                  </m:oMath>
                </a14:m>
                <a:endParaRPr lang="en-US" altLang="en-US" sz="3000" dirty="0">
                  <a:sym typeface="Math1" pitchFamily="2" charset="2"/>
                </a:endParaRPr>
              </a:p>
              <a:p>
                <a:pPr>
                  <a:lnSpc>
                    <a:spcPct val="90000"/>
                  </a:lnSpc>
                  <a:buFontTx/>
                  <a:buNone/>
                </a:pPr>
                <a:r>
                  <a:rPr lang="en-US" altLang="en-US" sz="3000" b="1" dirty="0"/>
                  <a:t>	</a:t>
                </a:r>
                <a:r>
                  <a:rPr lang="en-US" altLang="en-US" sz="3000" b="1" u="sng" dirty="0"/>
                  <a:t>Solution</a:t>
                </a:r>
                <a:r>
                  <a:rPr lang="en-US" altLang="en-US" sz="3000" dirty="0"/>
                  <a:t>: Removing the null productions </a:t>
                </a:r>
              </a:p>
              <a:p>
                <a:pPr>
                  <a:lnSpc>
                    <a:spcPct val="90000"/>
                  </a:lnSpc>
                  <a:buFontTx/>
                  <a:buNone/>
                </a:pPr>
                <a:r>
                  <a:rPr lang="en-US" altLang="en-US" sz="3000" dirty="0"/>
                  <a:t>	</a:t>
                </a:r>
                <a:r>
                  <a:rPr lang="en-US" altLang="en-US" sz="3000" dirty="0">
                    <a:sym typeface="Math1" pitchFamily="2" charset="2"/>
                  </a:rPr>
                  <a:t>A</a:t>
                </a:r>
                <a:r>
                  <a:rPr lang="en-US" altLang="en-US" sz="3000" dirty="0"/>
                  <a:t> </a:t>
                </a:r>
                <a14:m>
                  <m:oMath xmlns:m="http://schemas.openxmlformats.org/officeDocument/2006/math">
                    <m:r>
                      <a:rPr lang="en-US" altLang="en-US" sz="3000" i="1" dirty="0">
                        <a:latin typeface="Cambria Math" panose="02040503050406030204" pitchFamily="18" charset="0"/>
                        <a:sym typeface="Math1" pitchFamily="2" charset="2"/>
                      </a:rPr>
                      <m:t>→</m:t>
                    </m:r>
                  </m:oMath>
                </a14:m>
                <a:r>
                  <a:rPr lang="en-US" altLang="en-US" sz="3000" dirty="0">
                    <a:sym typeface="Math1" pitchFamily="2" charset="2"/>
                  </a:rPr>
                  <a:t> </a:t>
                </a:r>
                <a14:m>
                  <m:oMath xmlns:m="http://schemas.openxmlformats.org/officeDocument/2006/math">
                    <m:r>
                      <m:rPr>
                        <m:sty m:val="p"/>
                      </m:rPr>
                      <a:rPr lang="en-US" altLang="en-US" sz="3000" b="0" i="0" dirty="0" smtClean="0">
                        <a:latin typeface="Cambria Math" panose="02040503050406030204" pitchFamily="18" charset="0"/>
                        <a:sym typeface="Math1" pitchFamily="2" charset="2"/>
                      </a:rPr>
                      <m:t>Λ</m:t>
                    </m:r>
                  </m:oMath>
                </a14:m>
                <a:r>
                  <a:rPr lang="en-US" altLang="en-US" sz="3000" dirty="0">
                    <a:sym typeface="Math1" pitchFamily="2" charset="2"/>
                  </a:rPr>
                  <a:t> and B</a:t>
                </a:r>
                <a:r>
                  <a:rPr lang="en-US" altLang="en-US" sz="3000" dirty="0"/>
                  <a:t> </a:t>
                </a:r>
                <a14:m>
                  <m:oMath xmlns:m="http://schemas.openxmlformats.org/officeDocument/2006/math">
                    <m:r>
                      <a:rPr lang="en-US" altLang="en-US" sz="3000" i="1" dirty="0">
                        <a:latin typeface="Cambria Math" panose="02040503050406030204" pitchFamily="18" charset="0"/>
                        <a:sym typeface="Math1" pitchFamily="2" charset="2"/>
                      </a:rPr>
                      <m:t>→</m:t>
                    </m:r>
                  </m:oMath>
                </a14:m>
                <a:r>
                  <a:rPr lang="en-US" altLang="en-US" sz="3000" dirty="0" smtClean="0">
                    <a:sym typeface="Math1" pitchFamily="2" charset="2"/>
                  </a:rPr>
                  <a:t> </a:t>
                </a:r>
                <a14:m>
                  <m:oMath xmlns:m="http://schemas.openxmlformats.org/officeDocument/2006/math">
                    <m:r>
                      <m:rPr>
                        <m:sty m:val="p"/>
                      </m:rPr>
                      <a:rPr lang="en-US" altLang="en-US" sz="3000" dirty="0">
                        <a:latin typeface="Cambria Math" panose="02040503050406030204" pitchFamily="18" charset="0"/>
                        <a:sym typeface="Math1" pitchFamily="2" charset="2"/>
                      </a:rPr>
                      <m:t>Λ</m:t>
                    </m:r>
                  </m:oMath>
                </a14:m>
                <a:r>
                  <a:rPr lang="en-US" altLang="en-US" sz="3000" dirty="0">
                    <a:sym typeface="Math1" pitchFamily="2" charset="2"/>
                  </a:rPr>
                  <a:t>, and introducing the new productions as </a:t>
                </a:r>
              </a:p>
              <a:p>
                <a:pPr>
                  <a:lnSpc>
                    <a:spcPct val="90000"/>
                  </a:lnSpc>
                  <a:buFontTx/>
                  <a:buNone/>
                </a:pPr>
                <a:r>
                  <a:rPr lang="en-US" altLang="en-US" sz="3000" dirty="0">
                    <a:sym typeface="Math1" pitchFamily="2" charset="2"/>
                  </a:rPr>
                  <a:t>	S </a:t>
                </a:r>
                <a14:m>
                  <m:oMath xmlns:m="http://schemas.openxmlformats.org/officeDocument/2006/math">
                    <m:r>
                      <a:rPr lang="en-US" altLang="en-US" sz="3000" i="1" dirty="0">
                        <a:latin typeface="Cambria Math" panose="02040503050406030204" pitchFamily="18" charset="0"/>
                        <a:sym typeface="Math1" pitchFamily="2" charset="2"/>
                      </a:rPr>
                      <m:t>→</m:t>
                    </m:r>
                  </m:oMath>
                </a14:m>
                <a:r>
                  <a:rPr lang="en-US" altLang="en-US" sz="3000" dirty="0" smtClean="0">
                    <a:sym typeface="Math1" pitchFamily="2" charset="2"/>
                  </a:rPr>
                  <a:t> </a:t>
                </a:r>
                <a:r>
                  <a:rPr lang="en-US" altLang="en-US" sz="3000" dirty="0">
                    <a:sym typeface="Math1" pitchFamily="2" charset="2"/>
                  </a:rPr>
                  <a:t>BAB|AAB|ABB|ABA|AA|AB|BA|BB|A|B</a:t>
                </a:r>
              </a:p>
            </p:txBody>
          </p:sp>
        </mc:Choice>
        <mc:Fallback>
          <p:sp>
            <p:nvSpPr>
              <p:cNvPr id="8195" name="Rectangle 3"/>
              <p:cNvSpPr>
                <a:spLocks noGrp="1" noRot="1" noChangeAspect="1" noMove="1" noResize="1" noEditPoints="1" noAdjustHandles="1" noChangeArrowheads="1" noChangeShapeType="1" noTextEdit="1"/>
              </p:cNvSpPr>
              <p:nvPr>
                <p:ph type="body" idx="1"/>
              </p:nvPr>
            </p:nvSpPr>
            <p:spPr>
              <a:blipFill>
                <a:blip r:embed="rId2"/>
                <a:stretch>
                  <a:fillRect t="-2963" r="-1098" b="-148"/>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POP and STACK</a:t>
            </a:r>
          </a:p>
        </p:txBody>
      </p:sp>
      <p:sp>
        <p:nvSpPr>
          <p:cNvPr id="29699" name="Rectangle 3"/>
          <p:cNvSpPr>
            <a:spLocks noGrp="1" noChangeArrowheads="1"/>
          </p:cNvSpPr>
          <p:nvPr>
            <p:ph type="body" idx="1"/>
          </p:nvPr>
        </p:nvSpPr>
        <p:spPr/>
        <p:txBody>
          <a:bodyPr/>
          <a:lstStyle/>
          <a:p>
            <a:pPr>
              <a:buFontTx/>
              <a:buNone/>
            </a:pPr>
            <a:r>
              <a:rPr lang="en-US" altLang="en-US" sz="3000"/>
              <a:t>	</a:t>
            </a:r>
            <a:r>
              <a:rPr lang="en-US" altLang="en-US" sz="3000" b="1" u="sng"/>
              <a:t>POP</a:t>
            </a:r>
            <a:r>
              <a:rPr lang="en-US" altLang="en-US" sz="3000" u="sng"/>
              <a:t>:</a:t>
            </a:r>
            <a:r>
              <a:rPr lang="en-US" altLang="en-US" sz="3000"/>
              <a:t> POP is an operation that takes out a letter from the top of the STACK. The rest of the letters are moved one location up. POP state is expressed as</a:t>
            </a:r>
            <a:r>
              <a:rPr lang="en-US" altLang="en-US"/>
              <a:t> </a:t>
            </a:r>
            <a:r>
              <a:rPr lang="en-US" altLang="en-US" u="sng"/>
              <a:t> </a:t>
            </a:r>
          </a:p>
        </p:txBody>
      </p:sp>
      <p:sp>
        <p:nvSpPr>
          <p:cNvPr id="29700" name="AutoShape 4"/>
          <p:cNvSpPr>
            <a:spLocks noChangeArrowheads="1"/>
          </p:cNvSpPr>
          <p:nvPr/>
        </p:nvSpPr>
        <p:spPr bwMode="auto">
          <a:xfrm>
            <a:off x="4210050" y="4860925"/>
            <a:ext cx="1600200" cy="1158875"/>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auto">
          <a:xfrm>
            <a:off x="4681538" y="5181600"/>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a:t>
            </a:r>
          </a:p>
        </p:txBody>
      </p:sp>
      <p:sp>
        <p:nvSpPr>
          <p:cNvPr id="29702" name="Line 6"/>
          <p:cNvSpPr>
            <a:spLocks noChangeShapeType="1"/>
          </p:cNvSpPr>
          <p:nvPr/>
        </p:nvSpPr>
        <p:spPr bwMode="auto">
          <a:xfrm rot="16200000">
            <a:off x="3914775" y="5153025"/>
            <a:ext cx="0" cy="59055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Line 7"/>
          <p:cNvSpPr>
            <a:spLocks noChangeShapeType="1"/>
          </p:cNvSpPr>
          <p:nvPr/>
        </p:nvSpPr>
        <p:spPr bwMode="auto">
          <a:xfrm rot="16200000">
            <a:off x="6105525" y="5133975"/>
            <a:ext cx="0" cy="59055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Line 8"/>
          <p:cNvSpPr>
            <a:spLocks noChangeShapeType="1"/>
          </p:cNvSpPr>
          <p:nvPr/>
        </p:nvSpPr>
        <p:spPr bwMode="auto">
          <a:xfrm>
            <a:off x="5010150" y="4289425"/>
            <a:ext cx="0" cy="59055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Text Box 9"/>
          <p:cNvSpPr txBox="1">
            <a:spLocks noChangeArrowheads="1"/>
          </p:cNvSpPr>
          <p:nvPr/>
        </p:nvSpPr>
        <p:spPr bwMode="auto">
          <a:xfrm>
            <a:off x="4876800" y="60198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29706" name="Text Box 10"/>
          <p:cNvSpPr txBox="1">
            <a:spLocks noChangeArrowheads="1"/>
          </p:cNvSpPr>
          <p:nvPr/>
        </p:nvSpPr>
        <p:spPr bwMode="auto">
          <a:xfrm>
            <a:off x="5715000" y="5030788"/>
            <a:ext cx="687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a:t>
            </a:r>
            <a:r>
              <a:rPr lang="en-US" altLang="en-US"/>
              <a:t> </a:t>
            </a:r>
          </a:p>
        </p:txBody>
      </p:sp>
      <p:sp>
        <p:nvSpPr>
          <p:cNvPr id="29707" name="Text Box 11"/>
          <p:cNvSpPr txBox="1">
            <a:spLocks noChangeArrowheads="1"/>
          </p:cNvSpPr>
          <p:nvPr/>
        </p:nvSpPr>
        <p:spPr bwMode="auto">
          <a:xfrm>
            <a:off x="4876800" y="4419600"/>
            <a:ext cx="687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b</a:t>
            </a:r>
            <a:endParaRPr lang="en-US" altLang="en-US"/>
          </a:p>
        </p:txBody>
      </p:sp>
      <p:sp>
        <p:nvSpPr>
          <p:cNvPr id="29708" name="Line 12"/>
          <p:cNvSpPr>
            <a:spLocks noChangeShapeType="1"/>
          </p:cNvSpPr>
          <p:nvPr/>
        </p:nvSpPr>
        <p:spPr bwMode="auto">
          <a:xfrm>
            <a:off x="5010150" y="6019800"/>
            <a:ext cx="0" cy="6096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81000"/>
            <a:ext cx="7772400" cy="1143000"/>
          </a:xfrm>
        </p:spPr>
        <p:txBody>
          <a:bodyPr/>
          <a:lstStyle/>
          <a:p>
            <a:r>
              <a:rPr lang="en-US" altLang="en-US"/>
              <a:t>Note</a:t>
            </a:r>
          </a:p>
        </p:txBody>
      </p:sp>
      <p:sp>
        <p:nvSpPr>
          <p:cNvPr id="30723" name="Rectangle 3"/>
          <p:cNvSpPr>
            <a:spLocks noGrp="1" noChangeArrowheads="1"/>
          </p:cNvSpPr>
          <p:nvPr>
            <p:ph type="body" idx="1"/>
          </p:nvPr>
        </p:nvSpPr>
        <p:spPr>
          <a:xfrm>
            <a:off x="685800" y="1600200"/>
            <a:ext cx="7772400" cy="4114800"/>
          </a:xfrm>
        </p:spPr>
        <p:txBody>
          <a:bodyPr/>
          <a:lstStyle/>
          <a:p>
            <a:pPr>
              <a:lnSpc>
                <a:spcPct val="90000"/>
              </a:lnSpc>
              <a:buFontTx/>
              <a:buNone/>
            </a:pPr>
            <a:r>
              <a:rPr lang="en-US" altLang="en-US" sz="3000"/>
              <a:t>	It may be noted that popping an empty STACK is like reading an empty TAPE, </a:t>
            </a:r>
            <a:r>
              <a:rPr lang="en-US" altLang="en-US" sz="3000" i="1"/>
              <a:t>i.e. </a:t>
            </a:r>
            <a:r>
              <a:rPr lang="en-US" altLang="en-US" sz="3000"/>
              <a:t>popping a blank character </a:t>
            </a:r>
            <a:r>
              <a:rPr lang="en-US" altLang="en-US" sz="3000">
                <a:latin typeface="Arial" panose="020B0604020202020204" pitchFamily="34" charset="0"/>
                <a:cs typeface="Arial" panose="020B0604020202020204" pitchFamily="34" charset="0"/>
              </a:rPr>
              <a:t>∆</a:t>
            </a:r>
            <a:r>
              <a:rPr lang="en-US" altLang="en-US" sz="3000"/>
              <a:t>.</a:t>
            </a:r>
          </a:p>
          <a:p>
            <a:pPr>
              <a:lnSpc>
                <a:spcPct val="90000"/>
              </a:lnSpc>
              <a:buFontTx/>
              <a:buNone/>
            </a:pPr>
            <a:r>
              <a:rPr lang="en-US" altLang="en-US" sz="3000"/>
              <a:t>	It may also be noted that when the new format of an FA contains PUSH and POP states, it is called PUSHDOWN Automata or PDAs. It may be observed that if the PUSHDOWN STACK (the memory structure) is added to an FA then its language recognizing capabilities are increased considerably. Following is an example of PDA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81000"/>
            <a:ext cx="7772400" cy="1143000"/>
          </a:xfrm>
        </p:spPr>
        <p:txBody>
          <a:bodyPr/>
          <a:lstStyle/>
          <a:p>
            <a:pPr algn="l"/>
            <a:r>
              <a:rPr lang="en-US" altLang="en-US" sz="3600" b="1" u="sng"/>
              <a:t>Example</a:t>
            </a:r>
            <a:r>
              <a:rPr lang="en-US" altLang="en-US" sz="3600"/>
              <a:t>: Consider the following PDA</a:t>
            </a:r>
          </a:p>
        </p:txBody>
      </p:sp>
      <p:sp>
        <p:nvSpPr>
          <p:cNvPr id="31747" name="Rectangle 3"/>
          <p:cNvSpPr>
            <a:spLocks noChangeArrowheads="1"/>
          </p:cNvSpPr>
          <p:nvPr/>
        </p:nvSpPr>
        <p:spPr bwMode="auto">
          <a:xfrm>
            <a:off x="0" y="2743200"/>
            <a:ext cx="990600" cy="6096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4"/>
          <p:cNvSpPr>
            <a:spLocks noChangeArrowheads="1"/>
          </p:cNvSpPr>
          <p:nvPr/>
        </p:nvSpPr>
        <p:spPr bwMode="auto">
          <a:xfrm>
            <a:off x="-6350" y="2819400"/>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1800"/>
              <a:t>PUSH</a:t>
            </a:r>
            <a:r>
              <a:rPr lang="en-US" altLang="en-US"/>
              <a:t> a</a:t>
            </a:r>
          </a:p>
        </p:txBody>
      </p:sp>
      <p:grpSp>
        <p:nvGrpSpPr>
          <p:cNvPr id="31749" name="Group 5"/>
          <p:cNvGrpSpPr>
            <a:grpSpLocks/>
          </p:cNvGrpSpPr>
          <p:nvPr/>
        </p:nvGrpSpPr>
        <p:grpSpPr bwMode="auto">
          <a:xfrm>
            <a:off x="914400" y="1295400"/>
            <a:ext cx="2057400" cy="496888"/>
            <a:chOff x="1920" y="3504"/>
            <a:chExt cx="1296" cy="288"/>
          </a:xfrm>
        </p:grpSpPr>
        <p:sp>
          <p:nvSpPr>
            <p:cNvPr id="31750" name="Text Box 6"/>
            <p:cNvSpPr txBox="1">
              <a:spLocks noChangeArrowheads="1"/>
            </p:cNvSpPr>
            <p:nvPr/>
          </p:nvSpPr>
          <p:spPr bwMode="auto">
            <a:xfrm>
              <a:off x="2157" y="3504"/>
              <a:ext cx="86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31751" name="AutoShape 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2" name="Line 8"/>
          <p:cNvSpPr>
            <a:spLocks noChangeShapeType="1"/>
          </p:cNvSpPr>
          <p:nvPr/>
        </p:nvSpPr>
        <p:spPr bwMode="auto">
          <a:xfrm rot="16200000">
            <a:off x="1371600" y="1257300"/>
            <a:ext cx="0" cy="17526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Line 9"/>
          <p:cNvSpPr>
            <a:spLocks noChangeShapeType="1"/>
          </p:cNvSpPr>
          <p:nvPr/>
        </p:nvSpPr>
        <p:spPr bwMode="auto">
          <a:xfrm>
            <a:off x="457200" y="2133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754" name="Group 10"/>
          <p:cNvGrpSpPr>
            <a:grpSpLocks/>
          </p:cNvGrpSpPr>
          <p:nvPr/>
        </p:nvGrpSpPr>
        <p:grpSpPr bwMode="auto">
          <a:xfrm>
            <a:off x="990600" y="1752600"/>
            <a:ext cx="7696200" cy="4895850"/>
            <a:chOff x="624" y="1104"/>
            <a:chExt cx="4848" cy="3084"/>
          </a:xfrm>
        </p:grpSpPr>
        <p:grpSp>
          <p:nvGrpSpPr>
            <p:cNvPr id="31755" name="Group 11"/>
            <p:cNvGrpSpPr>
              <a:grpSpLocks/>
            </p:cNvGrpSpPr>
            <p:nvPr/>
          </p:nvGrpSpPr>
          <p:grpSpPr bwMode="auto">
            <a:xfrm>
              <a:off x="2532" y="3875"/>
              <a:ext cx="1296" cy="313"/>
              <a:chOff x="1920" y="3504"/>
              <a:chExt cx="1296" cy="288"/>
            </a:xfrm>
          </p:grpSpPr>
          <p:sp>
            <p:nvSpPr>
              <p:cNvPr id="31756" name="Text Box 12"/>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31757" name="AutoShape 13"/>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8" name="Line 14"/>
            <p:cNvSpPr>
              <a:spLocks noChangeShapeType="1"/>
            </p:cNvSpPr>
            <p:nvPr/>
          </p:nvSpPr>
          <p:spPr bwMode="auto">
            <a:xfrm rot="-10800000">
              <a:off x="1392" y="2256"/>
              <a:ext cx="0" cy="477"/>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759" name="Group 15"/>
            <p:cNvGrpSpPr>
              <a:grpSpLocks/>
            </p:cNvGrpSpPr>
            <p:nvPr/>
          </p:nvGrpSpPr>
          <p:grpSpPr bwMode="auto">
            <a:xfrm>
              <a:off x="816" y="3671"/>
              <a:ext cx="1296" cy="313"/>
              <a:chOff x="1920" y="3504"/>
              <a:chExt cx="1296" cy="288"/>
            </a:xfrm>
          </p:grpSpPr>
          <p:sp>
            <p:nvSpPr>
              <p:cNvPr id="31760" name="Text Box 16"/>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REJECT</a:t>
                </a:r>
              </a:p>
            </p:txBody>
          </p:sp>
          <p:sp>
            <p:nvSpPr>
              <p:cNvPr id="31761" name="AutoShape 17"/>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62" name="Group 18"/>
            <p:cNvGrpSpPr>
              <a:grpSpLocks/>
            </p:cNvGrpSpPr>
            <p:nvPr/>
          </p:nvGrpSpPr>
          <p:grpSpPr bwMode="auto">
            <a:xfrm>
              <a:off x="4176" y="3696"/>
              <a:ext cx="1296" cy="313"/>
              <a:chOff x="1920" y="3504"/>
              <a:chExt cx="1296" cy="288"/>
            </a:xfrm>
          </p:grpSpPr>
          <p:sp>
            <p:nvSpPr>
              <p:cNvPr id="31763" name="Text Box 19"/>
              <p:cNvSpPr txBox="1">
                <a:spLocks noChangeArrowheads="1"/>
              </p:cNvSpPr>
              <p:nvPr/>
            </p:nvSpPr>
            <p:spPr bwMode="auto">
              <a:xfrm>
                <a:off x="2158" y="3504"/>
                <a:ext cx="86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ACCEPT</a:t>
                </a:r>
              </a:p>
            </p:txBody>
          </p:sp>
          <p:sp>
            <p:nvSpPr>
              <p:cNvPr id="31764" name="AutoShape 20"/>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65" name="Line 21"/>
            <p:cNvSpPr>
              <a:spLocks noChangeShapeType="1"/>
            </p:cNvSpPr>
            <p:nvPr/>
          </p:nvSpPr>
          <p:spPr bwMode="auto">
            <a:xfrm rot="-10800000">
              <a:off x="1440" y="1104"/>
              <a:ext cx="0" cy="442"/>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6" name="AutoShape 22"/>
            <p:cNvSpPr>
              <a:spLocks noChangeArrowheads="1"/>
            </p:cNvSpPr>
            <p:nvPr/>
          </p:nvSpPr>
          <p:spPr bwMode="auto">
            <a:xfrm>
              <a:off x="948" y="1548"/>
              <a:ext cx="924" cy="708"/>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Rectangle 23"/>
            <p:cNvSpPr>
              <a:spLocks noChangeArrowheads="1"/>
            </p:cNvSpPr>
            <p:nvPr/>
          </p:nvSpPr>
          <p:spPr bwMode="auto">
            <a:xfrm>
              <a:off x="1056" y="1728"/>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READ1</a:t>
              </a:r>
            </a:p>
          </p:txBody>
        </p:sp>
        <p:sp>
          <p:nvSpPr>
            <p:cNvPr id="31768" name="Text Box 24"/>
            <p:cNvSpPr txBox="1">
              <a:spLocks noChangeArrowheads="1"/>
            </p:cNvSpPr>
            <p:nvPr/>
          </p:nvSpPr>
          <p:spPr bwMode="auto">
            <a:xfrm>
              <a:off x="1968" y="2736"/>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31769" name="AutoShape 25"/>
            <p:cNvSpPr>
              <a:spLocks noChangeArrowheads="1"/>
            </p:cNvSpPr>
            <p:nvPr/>
          </p:nvSpPr>
          <p:spPr bwMode="auto">
            <a:xfrm>
              <a:off x="2652" y="2627"/>
              <a:ext cx="1008" cy="73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Rectangle 26"/>
            <p:cNvSpPr>
              <a:spLocks noChangeArrowheads="1"/>
            </p:cNvSpPr>
            <p:nvPr/>
          </p:nvSpPr>
          <p:spPr bwMode="auto">
            <a:xfrm>
              <a:off x="2815" y="2796"/>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READ2</a:t>
              </a:r>
            </a:p>
          </p:txBody>
        </p:sp>
        <p:sp>
          <p:nvSpPr>
            <p:cNvPr id="31771" name="Line 27"/>
            <p:cNvSpPr>
              <a:spLocks noChangeShapeType="1"/>
            </p:cNvSpPr>
            <p:nvPr/>
          </p:nvSpPr>
          <p:spPr bwMode="auto">
            <a:xfrm rot="16200000">
              <a:off x="780" y="1752"/>
              <a:ext cx="0" cy="288"/>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28"/>
            <p:cNvSpPr>
              <a:spLocks noChangeShapeType="1"/>
            </p:cNvSpPr>
            <p:nvPr/>
          </p:nvSpPr>
          <p:spPr bwMode="auto">
            <a:xfrm rot="16200000">
              <a:off x="2280" y="1512"/>
              <a:ext cx="0" cy="1776"/>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3" name="Text Box 29"/>
            <p:cNvSpPr txBox="1">
              <a:spLocks noChangeArrowheads="1"/>
            </p:cNvSpPr>
            <p:nvPr/>
          </p:nvSpPr>
          <p:spPr bwMode="auto">
            <a:xfrm>
              <a:off x="624" y="1632"/>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a:t>
              </a:r>
            </a:p>
          </p:txBody>
        </p:sp>
        <p:sp>
          <p:nvSpPr>
            <p:cNvPr id="31774" name="Text Box 30"/>
            <p:cNvSpPr txBox="1">
              <a:spLocks noChangeArrowheads="1"/>
            </p:cNvSpPr>
            <p:nvPr/>
          </p:nvSpPr>
          <p:spPr bwMode="auto">
            <a:xfrm>
              <a:off x="1056" y="2256"/>
              <a:ext cx="4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31775" name="AutoShape 31"/>
            <p:cNvSpPr>
              <a:spLocks noChangeArrowheads="1"/>
            </p:cNvSpPr>
            <p:nvPr/>
          </p:nvSpPr>
          <p:spPr bwMode="auto">
            <a:xfrm>
              <a:off x="4452" y="2579"/>
              <a:ext cx="1008" cy="730"/>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6" name="Rectangle 32"/>
            <p:cNvSpPr>
              <a:spLocks noChangeArrowheads="1"/>
            </p:cNvSpPr>
            <p:nvPr/>
          </p:nvSpPr>
          <p:spPr bwMode="auto">
            <a:xfrm>
              <a:off x="4727" y="2759"/>
              <a:ext cx="5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POP2</a:t>
              </a:r>
            </a:p>
          </p:txBody>
        </p:sp>
        <p:sp>
          <p:nvSpPr>
            <p:cNvPr id="31777" name="Line 33"/>
            <p:cNvSpPr>
              <a:spLocks noChangeShapeType="1"/>
            </p:cNvSpPr>
            <p:nvPr/>
          </p:nvSpPr>
          <p:spPr bwMode="auto">
            <a:xfrm rot="-10800000">
              <a:off x="3168" y="3335"/>
              <a:ext cx="0" cy="573"/>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rot="-10800000">
              <a:off x="4968" y="3323"/>
              <a:ext cx="24" cy="421"/>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816" y="3264"/>
              <a:ext cx="4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31780" name="Line 36"/>
            <p:cNvSpPr>
              <a:spLocks noChangeShapeType="1"/>
            </p:cNvSpPr>
            <p:nvPr/>
          </p:nvSpPr>
          <p:spPr bwMode="auto">
            <a:xfrm>
              <a:off x="4944" y="1920"/>
              <a:ext cx="0" cy="67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1" name="Line 37"/>
            <p:cNvSpPr>
              <a:spLocks noChangeShapeType="1"/>
            </p:cNvSpPr>
            <p:nvPr/>
          </p:nvSpPr>
          <p:spPr bwMode="auto">
            <a:xfrm rot="5400000">
              <a:off x="2901" y="819"/>
              <a:ext cx="0" cy="21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2" name="Line 38"/>
            <p:cNvSpPr>
              <a:spLocks noChangeShapeType="1"/>
            </p:cNvSpPr>
            <p:nvPr/>
          </p:nvSpPr>
          <p:spPr bwMode="auto">
            <a:xfrm rot="-10800000">
              <a:off x="3600" y="3504"/>
              <a:ext cx="0" cy="432"/>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3" name="Text Box 39"/>
            <p:cNvSpPr txBox="1">
              <a:spLocks noChangeArrowheads="1"/>
            </p:cNvSpPr>
            <p:nvPr/>
          </p:nvSpPr>
          <p:spPr bwMode="auto">
            <a:xfrm>
              <a:off x="4944" y="3264"/>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a,b</a:t>
              </a:r>
            </a:p>
          </p:txBody>
        </p:sp>
        <p:sp>
          <p:nvSpPr>
            <p:cNvPr id="31784" name="Text Box 40"/>
            <p:cNvSpPr txBox="1">
              <a:spLocks noChangeArrowheads="1"/>
            </p:cNvSpPr>
            <p:nvPr/>
          </p:nvSpPr>
          <p:spPr bwMode="auto">
            <a:xfrm>
              <a:off x="1872" y="1584"/>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85" name="AutoShape 41"/>
            <p:cNvSpPr>
              <a:spLocks noChangeArrowheads="1"/>
            </p:cNvSpPr>
            <p:nvPr/>
          </p:nvSpPr>
          <p:spPr bwMode="auto">
            <a:xfrm>
              <a:off x="912" y="2712"/>
              <a:ext cx="960" cy="552"/>
            </a:xfrm>
            <a:prstGeom prst="flowChartDecision">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6" name="Rectangle 42"/>
            <p:cNvSpPr>
              <a:spLocks noChangeArrowheads="1"/>
            </p:cNvSpPr>
            <p:nvPr/>
          </p:nvSpPr>
          <p:spPr bwMode="auto">
            <a:xfrm>
              <a:off x="1142" y="2832"/>
              <a:ext cx="5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a:t>POP1</a:t>
              </a:r>
            </a:p>
          </p:txBody>
        </p:sp>
        <p:sp>
          <p:nvSpPr>
            <p:cNvPr id="31787" name="Line 43"/>
            <p:cNvSpPr>
              <a:spLocks noChangeShapeType="1"/>
            </p:cNvSpPr>
            <p:nvPr/>
          </p:nvSpPr>
          <p:spPr bwMode="auto">
            <a:xfrm rot="-10800000">
              <a:off x="1392" y="3267"/>
              <a:ext cx="0" cy="429"/>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8" name="Line 44"/>
            <p:cNvSpPr>
              <a:spLocks noChangeShapeType="1"/>
            </p:cNvSpPr>
            <p:nvPr/>
          </p:nvSpPr>
          <p:spPr bwMode="auto">
            <a:xfrm rot="16200000">
              <a:off x="2280" y="2568"/>
              <a:ext cx="0" cy="81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9" name="Line 45"/>
            <p:cNvSpPr>
              <a:spLocks noChangeShapeType="1"/>
            </p:cNvSpPr>
            <p:nvPr/>
          </p:nvSpPr>
          <p:spPr bwMode="auto">
            <a:xfrm>
              <a:off x="3168" y="2395"/>
              <a:ext cx="0" cy="2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0" name="Line 46"/>
            <p:cNvSpPr>
              <a:spLocks noChangeShapeType="1"/>
            </p:cNvSpPr>
            <p:nvPr/>
          </p:nvSpPr>
          <p:spPr bwMode="auto">
            <a:xfrm rot="5400000">
              <a:off x="4467" y="1431"/>
              <a:ext cx="0" cy="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1" name="Line 47"/>
            <p:cNvSpPr>
              <a:spLocks noChangeShapeType="1"/>
            </p:cNvSpPr>
            <p:nvPr/>
          </p:nvSpPr>
          <p:spPr bwMode="auto">
            <a:xfrm rot="5400000">
              <a:off x="3917" y="3197"/>
              <a:ext cx="0" cy="6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2" name="Line 48"/>
            <p:cNvSpPr>
              <a:spLocks noChangeShapeType="1"/>
            </p:cNvSpPr>
            <p:nvPr/>
          </p:nvSpPr>
          <p:spPr bwMode="auto">
            <a:xfrm>
              <a:off x="4224" y="2952"/>
              <a:ext cx="0" cy="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3" name="Line 49"/>
            <p:cNvSpPr>
              <a:spLocks noChangeShapeType="1"/>
            </p:cNvSpPr>
            <p:nvPr/>
          </p:nvSpPr>
          <p:spPr bwMode="auto">
            <a:xfrm rot="5400000">
              <a:off x="4344" y="28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4" name="Text Box 50"/>
            <p:cNvSpPr txBox="1">
              <a:spLocks noChangeArrowheads="1"/>
            </p:cNvSpPr>
            <p:nvPr/>
          </p:nvSpPr>
          <p:spPr bwMode="auto">
            <a:xfrm>
              <a:off x="1008" y="3264"/>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95" name="Text Box 51"/>
            <p:cNvSpPr txBox="1">
              <a:spLocks noChangeArrowheads="1"/>
            </p:cNvSpPr>
            <p:nvPr/>
          </p:nvSpPr>
          <p:spPr bwMode="auto">
            <a:xfrm>
              <a:off x="2208" y="2160"/>
              <a:ext cx="4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t>b</a:t>
              </a:r>
            </a:p>
          </p:txBody>
        </p:sp>
        <p:sp>
          <p:nvSpPr>
            <p:cNvPr id="31796" name="Text Box 52"/>
            <p:cNvSpPr txBox="1">
              <a:spLocks noChangeArrowheads="1"/>
            </p:cNvSpPr>
            <p:nvPr/>
          </p:nvSpPr>
          <p:spPr bwMode="auto">
            <a:xfrm>
              <a:off x="3648" y="2688"/>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97" name="Text Box 53"/>
            <p:cNvSpPr txBox="1">
              <a:spLocks noChangeArrowheads="1"/>
            </p:cNvSpPr>
            <p:nvPr/>
          </p:nvSpPr>
          <p:spPr bwMode="auto">
            <a:xfrm>
              <a:off x="3936" y="3120"/>
              <a:ext cx="4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latin typeface="Arial" panose="020B0604020202020204" pitchFamily="34" charset="0"/>
                  <a:cs typeface="Arial" panose="020B0604020202020204" pitchFamily="34" charset="0"/>
                </a:rPr>
                <a:t>∆</a:t>
              </a:r>
              <a:r>
                <a:rPr lang="en-US" altLang="en-US"/>
                <a:t> </a:t>
              </a:r>
            </a:p>
          </p:txBody>
        </p:sp>
        <p:sp>
          <p:nvSpPr>
            <p:cNvPr id="31798" name="Line 54"/>
            <p:cNvSpPr>
              <a:spLocks noChangeShapeType="1"/>
            </p:cNvSpPr>
            <p:nvPr/>
          </p:nvSpPr>
          <p:spPr bwMode="auto">
            <a:xfrm>
              <a:off x="3648" y="2976"/>
              <a:ext cx="336"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9" name="Line 55"/>
            <p:cNvSpPr>
              <a:spLocks noChangeShapeType="1"/>
            </p:cNvSpPr>
            <p:nvPr/>
          </p:nvSpPr>
          <p:spPr bwMode="auto">
            <a:xfrm flipV="1">
              <a:off x="3984" y="1872"/>
              <a:ext cx="0" cy="1104"/>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Example contd. …</a:t>
            </a:r>
          </a:p>
        </p:txBody>
      </p:sp>
      <p:sp>
        <p:nvSpPr>
          <p:cNvPr id="32771" name="Rectangle 3"/>
          <p:cNvSpPr>
            <a:spLocks noGrp="1" noChangeArrowheads="1"/>
          </p:cNvSpPr>
          <p:nvPr>
            <p:ph type="body" idx="1"/>
          </p:nvPr>
        </p:nvSpPr>
        <p:spPr/>
        <p:txBody>
          <a:bodyPr/>
          <a:lstStyle/>
          <a:p>
            <a:pPr>
              <a:buFontTx/>
              <a:buNone/>
            </a:pPr>
            <a:r>
              <a:rPr lang="en-US" altLang="en-US"/>
              <a:t>	The string aaabbb is to be run on this machine. Before the string is processed, the string is supposed to be placed on the TAPE and the STACK is supposed to be empty as shown below</a:t>
            </a:r>
          </a:p>
        </p:txBody>
      </p:sp>
      <p:grpSp>
        <p:nvGrpSpPr>
          <p:cNvPr id="32772" name="Group 4"/>
          <p:cNvGrpSpPr>
            <a:grpSpLocks/>
          </p:cNvGrpSpPr>
          <p:nvPr/>
        </p:nvGrpSpPr>
        <p:grpSpPr bwMode="auto">
          <a:xfrm>
            <a:off x="1981200" y="4648200"/>
            <a:ext cx="4800600" cy="984250"/>
            <a:chOff x="-3" y="-3"/>
            <a:chExt cx="3024" cy="620"/>
          </a:xfrm>
        </p:grpSpPr>
        <p:grpSp>
          <p:nvGrpSpPr>
            <p:cNvPr id="32773" name="Group 5"/>
            <p:cNvGrpSpPr>
              <a:grpSpLocks/>
            </p:cNvGrpSpPr>
            <p:nvPr/>
          </p:nvGrpSpPr>
          <p:grpSpPr bwMode="auto">
            <a:xfrm>
              <a:off x="0" y="0"/>
              <a:ext cx="3018" cy="614"/>
              <a:chOff x="0" y="0"/>
              <a:chExt cx="3018" cy="614"/>
            </a:xfrm>
          </p:grpSpPr>
          <p:grpSp>
            <p:nvGrpSpPr>
              <p:cNvPr id="32774" name="Group 6"/>
              <p:cNvGrpSpPr>
                <a:grpSpLocks/>
              </p:cNvGrpSpPr>
              <p:nvPr/>
            </p:nvGrpSpPr>
            <p:grpSpPr bwMode="auto">
              <a:xfrm>
                <a:off x="0" y="0"/>
                <a:ext cx="355" cy="614"/>
                <a:chOff x="0" y="0"/>
                <a:chExt cx="355" cy="614"/>
              </a:xfrm>
            </p:grpSpPr>
            <p:sp>
              <p:nvSpPr>
                <p:cNvPr id="32775" name="Rectangle 7"/>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2776"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77" name="Group 9"/>
              <p:cNvGrpSpPr>
                <a:grpSpLocks/>
              </p:cNvGrpSpPr>
              <p:nvPr/>
            </p:nvGrpSpPr>
            <p:grpSpPr bwMode="auto">
              <a:xfrm>
                <a:off x="355" y="0"/>
                <a:ext cx="366" cy="614"/>
                <a:chOff x="355" y="0"/>
                <a:chExt cx="366" cy="614"/>
              </a:xfrm>
            </p:grpSpPr>
            <p:sp>
              <p:nvSpPr>
                <p:cNvPr id="32778" name="Rectangle 10"/>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2779"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0" name="Group 12"/>
              <p:cNvGrpSpPr>
                <a:grpSpLocks/>
              </p:cNvGrpSpPr>
              <p:nvPr/>
            </p:nvGrpSpPr>
            <p:grpSpPr bwMode="auto">
              <a:xfrm>
                <a:off x="721" y="0"/>
                <a:ext cx="300" cy="614"/>
                <a:chOff x="721" y="0"/>
                <a:chExt cx="300" cy="614"/>
              </a:xfrm>
            </p:grpSpPr>
            <p:sp>
              <p:nvSpPr>
                <p:cNvPr id="32781" name="Rectangle 13"/>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2782"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3" name="Group 15"/>
              <p:cNvGrpSpPr>
                <a:grpSpLocks/>
              </p:cNvGrpSpPr>
              <p:nvPr/>
            </p:nvGrpSpPr>
            <p:grpSpPr bwMode="auto">
              <a:xfrm>
                <a:off x="1021" y="0"/>
                <a:ext cx="389" cy="614"/>
                <a:chOff x="1021" y="0"/>
                <a:chExt cx="389" cy="614"/>
              </a:xfrm>
            </p:grpSpPr>
            <p:sp>
              <p:nvSpPr>
                <p:cNvPr id="32784" name="Rectangle 16"/>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2785"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6" name="Group 18"/>
              <p:cNvGrpSpPr>
                <a:grpSpLocks/>
              </p:cNvGrpSpPr>
              <p:nvPr/>
            </p:nvGrpSpPr>
            <p:grpSpPr bwMode="auto">
              <a:xfrm>
                <a:off x="1410" y="0"/>
                <a:ext cx="340" cy="614"/>
                <a:chOff x="1410" y="0"/>
                <a:chExt cx="340" cy="614"/>
              </a:xfrm>
            </p:grpSpPr>
            <p:sp>
              <p:nvSpPr>
                <p:cNvPr id="32787" name="Rectangle 19"/>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2788"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89" name="Group 21"/>
              <p:cNvGrpSpPr>
                <a:grpSpLocks/>
              </p:cNvGrpSpPr>
              <p:nvPr/>
            </p:nvGrpSpPr>
            <p:grpSpPr bwMode="auto">
              <a:xfrm>
                <a:off x="1750" y="0"/>
                <a:ext cx="298" cy="614"/>
                <a:chOff x="1750" y="0"/>
                <a:chExt cx="298" cy="614"/>
              </a:xfrm>
            </p:grpSpPr>
            <p:sp>
              <p:nvSpPr>
                <p:cNvPr id="32790" name="Rectangle 22"/>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2791"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92" name="Group 24"/>
              <p:cNvGrpSpPr>
                <a:grpSpLocks/>
              </p:cNvGrpSpPr>
              <p:nvPr/>
            </p:nvGrpSpPr>
            <p:grpSpPr bwMode="auto">
              <a:xfrm>
                <a:off x="2048" y="0"/>
                <a:ext cx="280" cy="614"/>
                <a:chOff x="2048" y="0"/>
                <a:chExt cx="280" cy="614"/>
              </a:xfrm>
            </p:grpSpPr>
            <p:sp>
              <p:nvSpPr>
                <p:cNvPr id="32793" name="Rectangle 25"/>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2794"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95" name="Group 27"/>
              <p:cNvGrpSpPr>
                <a:grpSpLocks/>
              </p:cNvGrpSpPr>
              <p:nvPr/>
            </p:nvGrpSpPr>
            <p:grpSpPr bwMode="auto">
              <a:xfrm>
                <a:off x="2328" y="0"/>
                <a:ext cx="345" cy="614"/>
                <a:chOff x="2328" y="0"/>
                <a:chExt cx="345" cy="614"/>
              </a:xfrm>
            </p:grpSpPr>
            <p:sp>
              <p:nvSpPr>
                <p:cNvPr id="32796" name="Rectangle 28"/>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2797"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798" name="Group 30"/>
              <p:cNvGrpSpPr>
                <a:grpSpLocks/>
              </p:cNvGrpSpPr>
              <p:nvPr/>
            </p:nvGrpSpPr>
            <p:grpSpPr bwMode="auto">
              <a:xfrm>
                <a:off x="2673" y="0"/>
                <a:ext cx="345" cy="614"/>
                <a:chOff x="2673" y="0"/>
                <a:chExt cx="345" cy="614"/>
              </a:xfrm>
            </p:grpSpPr>
            <p:sp>
              <p:nvSpPr>
                <p:cNvPr id="32799" name="Rectangle 31"/>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2800"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2801" name="Rectangle 33"/>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Example contd. …</a:t>
            </a:r>
          </a:p>
        </p:txBody>
      </p:sp>
      <p:sp>
        <p:nvSpPr>
          <p:cNvPr id="33795" name="Rectangle 3"/>
          <p:cNvSpPr>
            <a:spLocks noGrp="1" noChangeArrowheads="1"/>
          </p:cNvSpPr>
          <p:nvPr>
            <p:ph type="body" idx="1"/>
          </p:nvPr>
        </p:nvSpPr>
        <p:spPr>
          <a:xfrm>
            <a:off x="228600" y="1981200"/>
            <a:ext cx="6096000" cy="4114800"/>
          </a:xfrm>
        </p:spPr>
        <p:txBody>
          <a:bodyPr/>
          <a:lstStyle/>
          <a:p>
            <a:pPr>
              <a:buFontTx/>
              <a:buNone/>
            </a:pPr>
            <a:r>
              <a:rPr lang="en-US" altLang="en-US"/>
              <a:t>Reading first a from the TAPE we move from READ1 State to PUSH a state, it causes the letter a deleted from the TAPE and </a:t>
            </a:r>
          </a:p>
          <a:p>
            <a:pPr>
              <a:buFontTx/>
              <a:buNone/>
            </a:pPr>
            <a:r>
              <a:rPr lang="en-US" altLang="en-US"/>
              <a:t>   added to the top of the STACK, </a:t>
            </a:r>
          </a:p>
          <a:p>
            <a:pPr>
              <a:buFontTx/>
              <a:buNone/>
            </a:pPr>
            <a:r>
              <a:rPr lang="en-US" altLang="en-US"/>
              <a:t>   as shown below </a:t>
            </a:r>
          </a:p>
        </p:txBody>
      </p:sp>
      <p:grpSp>
        <p:nvGrpSpPr>
          <p:cNvPr id="33796" name="Group 4"/>
          <p:cNvGrpSpPr>
            <a:grpSpLocks/>
          </p:cNvGrpSpPr>
          <p:nvPr/>
        </p:nvGrpSpPr>
        <p:grpSpPr bwMode="auto">
          <a:xfrm>
            <a:off x="6605588" y="2627313"/>
            <a:ext cx="785812" cy="3087687"/>
            <a:chOff x="-3" y="-3"/>
            <a:chExt cx="495" cy="1945"/>
          </a:xfrm>
        </p:grpSpPr>
        <p:grpSp>
          <p:nvGrpSpPr>
            <p:cNvPr id="33797" name="Group 5"/>
            <p:cNvGrpSpPr>
              <a:grpSpLocks/>
            </p:cNvGrpSpPr>
            <p:nvPr/>
          </p:nvGrpSpPr>
          <p:grpSpPr bwMode="auto">
            <a:xfrm>
              <a:off x="0" y="0"/>
              <a:ext cx="489" cy="1939"/>
              <a:chOff x="0" y="0"/>
              <a:chExt cx="489" cy="1939"/>
            </a:xfrm>
          </p:grpSpPr>
          <p:grpSp>
            <p:nvGrpSpPr>
              <p:cNvPr id="33798" name="Group 6"/>
              <p:cNvGrpSpPr>
                <a:grpSpLocks/>
              </p:cNvGrpSpPr>
              <p:nvPr/>
            </p:nvGrpSpPr>
            <p:grpSpPr bwMode="auto">
              <a:xfrm>
                <a:off x="0" y="0"/>
                <a:ext cx="489" cy="499"/>
                <a:chOff x="0" y="0"/>
                <a:chExt cx="489" cy="499"/>
              </a:xfrm>
            </p:grpSpPr>
            <p:sp>
              <p:nvSpPr>
                <p:cNvPr id="33799" name="Rectangle 7"/>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3800" name="Rectangle 8"/>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01" name="Group 9"/>
              <p:cNvGrpSpPr>
                <a:grpSpLocks/>
              </p:cNvGrpSpPr>
              <p:nvPr/>
            </p:nvGrpSpPr>
            <p:grpSpPr bwMode="auto">
              <a:xfrm>
                <a:off x="0" y="499"/>
                <a:ext cx="489" cy="480"/>
                <a:chOff x="0" y="499"/>
                <a:chExt cx="489" cy="480"/>
              </a:xfrm>
            </p:grpSpPr>
            <p:sp>
              <p:nvSpPr>
                <p:cNvPr id="33802" name="Rectangle 10"/>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3803" name="Rectangle 11"/>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04" name="Group 12"/>
              <p:cNvGrpSpPr>
                <a:grpSpLocks/>
              </p:cNvGrpSpPr>
              <p:nvPr/>
            </p:nvGrpSpPr>
            <p:grpSpPr bwMode="auto">
              <a:xfrm>
                <a:off x="0" y="979"/>
                <a:ext cx="489" cy="480"/>
                <a:chOff x="0" y="979"/>
                <a:chExt cx="489" cy="480"/>
              </a:xfrm>
            </p:grpSpPr>
            <p:sp>
              <p:nvSpPr>
                <p:cNvPr id="33805" name="Rectangle 13"/>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3806" name="Rectangle 14"/>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07" name="Group 15"/>
              <p:cNvGrpSpPr>
                <a:grpSpLocks/>
              </p:cNvGrpSpPr>
              <p:nvPr/>
            </p:nvGrpSpPr>
            <p:grpSpPr bwMode="auto">
              <a:xfrm>
                <a:off x="0" y="1459"/>
                <a:ext cx="489" cy="480"/>
                <a:chOff x="0" y="1459"/>
                <a:chExt cx="489" cy="480"/>
              </a:xfrm>
            </p:grpSpPr>
            <p:sp>
              <p:nvSpPr>
                <p:cNvPr id="33808" name="Rectangle 16"/>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3809" name="Rectangle 17"/>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3810" name="Rectangle 18"/>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11" name="Text Box 19"/>
          <p:cNvSpPr txBox="1">
            <a:spLocks noChangeArrowheads="1"/>
          </p:cNvSpPr>
          <p:nvPr/>
        </p:nvSpPr>
        <p:spPr bwMode="auto">
          <a:xfrm>
            <a:off x="6705600" y="2209800"/>
            <a:ext cx="1219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en-US" sz="2000"/>
              <a:t>STACK</a:t>
            </a:r>
          </a:p>
          <a:p>
            <a:pPr algn="ctr">
              <a:spcBef>
                <a:spcPct val="50000"/>
              </a:spcBef>
            </a:pPr>
            <a:endParaRPr lang="en-US" altLang="en-US"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4819" name="Rectangle 3"/>
          <p:cNvSpPr>
            <a:spLocks noGrp="1" noChangeArrowheads="1"/>
          </p:cNvSpPr>
          <p:nvPr>
            <p:ph type="body" idx="1"/>
          </p:nvPr>
        </p:nvSpPr>
        <p:spPr>
          <a:xfrm>
            <a:off x="685800" y="1524000"/>
            <a:ext cx="7772400" cy="4114800"/>
          </a:xfrm>
        </p:spPr>
        <p:txBody>
          <a:bodyPr/>
          <a:lstStyle/>
          <a:p>
            <a:pPr>
              <a:buFontTx/>
              <a:buNone/>
            </a:pPr>
            <a:endParaRPr lang="en-US" altLang="en-US"/>
          </a:p>
        </p:txBody>
      </p:sp>
      <p:grpSp>
        <p:nvGrpSpPr>
          <p:cNvPr id="34820" name="Group 4"/>
          <p:cNvGrpSpPr>
            <a:grpSpLocks/>
          </p:cNvGrpSpPr>
          <p:nvPr/>
        </p:nvGrpSpPr>
        <p:grpSpPr bwMode="auto">
          <a:xfrm>
            <a:off x="971550" y="1524000"/>
            <a:ext cx="6000750" cy="1025525"/>
            <a:chOff x="612" y="960"/>
            <a:chExt cx="3780" cy="646"/>
          </a:xfrm>
        </p:grpSpPr>
        <p:grpSp>
          <p:nvGrpSpPr>
            <p:cNvPr id="34821" name="Group 5"/>
            <p:cNvGrpSpPr>
              <a:grpSpLocks/>
            </p:cNvGrpSpPr>
            <p:nvPr/>
          </p:nvGrpSpPr>
          <p:grpSpPr bwMode="auto">
            <a:xfrm>
              <a:off x="1140" y="960"/>
              <a:ext cx="3252" cy="646"/>
              <a:chOff x="1140" y="1824"/>
              <a:chExt cx="3252" cy="646"/>
            </a:xfrm>
          </p:grpSpPr>
          <p:grpSp>
            <p:nvGrpSpPr>
              <p:cNvPr id="34822" name="Group 6"/>
              <p:cNvGrpSpPr>
                <a:grpSpLocks/>
              </p:cNvGrpSpPr>
              <p:nvPr/>
            </p:nvGrpSpPr>
            <p:grpSpPr bwMode="auto">
              <a:xfrm>
                <a:off x="1368" y="1850"/>
                <a:ext cx="3024" cy="620"/>
                <a:chOff x="-3" y="-3"/>
                <a:chExt cx="3024" cy="620"/>
              </a:xfrm>
            </p:grpSpPr>
            <p:grpSp>
              <p:nvGrpSpPr>
                <p:cNvPr id="34823" name="Group 7"/>
                <p:cNvGrpSpPr>
                  <a:grpSpLocks/>
                </p:cNvGrpSpPr>
                <p:nvPr/>
              </p:nvGrpSpPr>
              <p:grpSpPr bwMode="auto">
                <a:xfrm>
                  <a:off x="0" y="0"/>
                  <a:ext cx="3018" cy="614"/>
                  <a:chOff x="0" y="0"/>
                  <a:chExt cx="3018" cy="614"/>
                </a:xfrm>
              </p:grpSpPr>
              <p:grpSp>
                <p:nvGrpSpPr>
                  <p:cNvPr id="34824" name="Group 8"/>
                  <p:cNvGrpSpPr>
                    <a:grpSpLocks/>
                  </p:cNvGrpSpPr>
                  <p:nvPr/>
                </p:nvGrpSpPr>
                <p:grpSpPr bwMode="auto">
                  <a:xfrm>
                    <a:off x="0" y="0"/>
                    <a:ext cx="355" cy="614"/>
                    <a:chOff x="0" y="0"/>
                    <a:chExt cx="355" cy="614"/>
                  </a:xfrm>
                </p:grpSpPr>
                <p:sp>
                  <p:nvSpPr>
                    <p:cNvPr id="34825" name="Rectangle 9"/>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4826" name="Rectangle 10"/>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27" name="Group 11"/>
                  <p:cNvGrpSpPr>
                    <a:grpSpLocks/>
                  </p:cNvGrpSpPr>
                  <p:nvPr/>
                </p:nvGrpSpPr>
                <p:grpSpPr bwMode="auto">
                  <a:xfrm>
                    <a:off x="355" y="0"/>
                    <a:ext cx="366" cy="614"/>
                    <a:chOff x="355" y="0"/>
                    <a:chExt cx="366" cy="614"/>
                  </a:xfrm>
                </p:grpSpPr>
                <p:sp>
                  <p:nvSpPr>
                    <p:cNvPr id="34828" name="Rectangle 12"/>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4829" name="Rectangle 13"/>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0" name="Group 14"/>
                  <p:cNvGrpSpPr>
                    <a:grpSpLocks/>
                  </p:cNvGrpSpPr>
                  <p:nvPr/>
                </p:nvGrpSpPr>
                <p:grpSpPr bwMode="auto">
                  <a:xfrm>
                    <a:off x="721" y="0"/>
                    <a:ext cx="300" cy="614"/>
                    <a:chOff x="721" y="0"/>
                    <a:chExt cx="300" cy="614"/>
                  </a:xfrm>
                </p:grpSpPr>
                <p:sp>
                  <p:nvSpPr>
                    <p:cNvPr id="34831" name="Rectangle 15"/>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4832" name="Rectangle 16"/>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3" name="Group 17"/>
                  <p:cNvGrpSpPr>
                    <a:grpSpLocks/>
                  </p:cNvGrpSpPr>
                  <p:nvPr/>
                </p:nvGrpSpPr>
                <p:grpSpPr bwMode="auto">
                  <a:xfrm>
                    <a:off x="1021" y="0"/>
                    <a:ext cx="389" cy="614"/>
                    <a:chOff x="1021" y="0"/>
                    <a:chExt cx="389" cy="614"/>
                  </a:xfrm>
                </p:grpSpPr>
                <p:sp>
                  <p:nvSpPr>
                    <p:cNvPr id="34834" name="Rectangle 18"/>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4835" name="Rectangle 19"/>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6" name="Group 20"/>
                  <p:cNvGrpSpPr>
                    <a:grpSpLocks/>
                  </p:cNvGrpSpPr>
                  <p:nvPr/>
                </p:nvGrpSpPr>
                <p:grpSpPr bwMode="auto">
                  <a:xfrm>
                    <a:off x="1410" y="0"/>
                    <a:ext cx="340" cy="614"/>
                    <a:chOff x="1410" y="0"/>
                    <a:chExt cx="340" cy="614"/>
                  </a:xfrm>
                </p:grpSpPr>
                <p:sp>
                  <p:nvSpPr>
                    <p:cNvPr id="34837" name="Rectangle 21"/>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4838" name="Rectangle 22"/>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39" name="Group 23"/>
                  <p:cNvGrpSpPr>
                    <a:grpSpLocks/>
                  </p:cNvGrpSpPr>
                  <p:nvPr/>
                </p:nvGrpSpPr>
                <p:grpSpPr bwMode="auto">
                  <a:xfrm>
                    <a:off x="1750" y="0"/>
                    <a:ext cx="298" cy="614"/>
                    <a:chOff x="1750" y="0"/>
                    <a:chExt cx="298" cy="614"/>
                  </a:xfrm>
                </p:grpSpPr>
                <p:sp>
                  <p:nvSpPr>
                    <p:cNvPr id="34840" name="Rectangle 24"/>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4841" name="Rectangle 25"/>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42" name="Group 26"/>
                  <p:cNvGrpSpPr>
                    <a:grpSpLocks/>
                  </p:cNvGrpSpPr>
                  <p:nvPr/>
                </p:nvGrpSpPr>
                <p:grpSpPr bwMode="auto">
                  <a:xfrm>
                    <a:off x="2048" y="0"/>
                    <a:ext cx="280" cy="614"/>
                    <a:chOff x="2048" y="0"/>
                    <a:chExt cx="280" cy="614"/>
                  </a:xfrm>
                </p:grpSpPr>
                <p:sp>
                  <p:nvSpPr>
                    <p:cNvPr id="34843" name="Rectangle 27"/>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4844" name="Rectangle 28"/>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45" name="Group 29"/>
                  <p:cNvGrpSpPr>
                    <a:grpSpLocks/>
                  </p:cNvGrpSpPr>
                  <p:nvPr/>
                </p:nvGrpSpPr>
                <p:grpSpPr bwMode="auto">
                  <a:xfrm>
                    <a:off x="2328" y="0"/>
                    <a:ext cx="345" cy="614"/>
                    <a:chOff x="2328" y="0"/>
                    <a:chExt cx="345" cy="614"/>
                  </a:xfrm>
                </p:grpSpPr>
                <p:sp>
                  <p:nvSpPr>
                    <p:cNvPr id="34846" name="Rectangle 30"/>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4847" name="Rectangle 31"/>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48" name="Group 32"/>
                  <p:cNvGrpSpPr>
                    <a:grpSpLocks/>
                  </p:cNvGrpSpPr>
                  <p:nvPr/>
                </p:nvGrpSpPr>
                <p:grpSpPr bwMode="auto">
                  <a:xfrm>
                    <a:off x="2673" y="0"/>
                    <a:ext cx="345" cy="614"/>
                    <a:chOff x="2673" y="0"/>
                    <a:chExt cx="345" cy="614"/>
                  </a:xfrm>
                </p:grpSpPr>
                <p:sp>
                  <p:nvSpPr>
                    <p:cNvPr id="34849" name="Rectangle 33"/>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4850" name="Rectangle 34"/>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4851" name="Rectangle 35"/>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52" name="Text Box 36"/>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4853" name="Text Box 37"/>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nvGrpSpPr>
          <p:cNvPr id="34854" name="Group 38"/>
          <p:cNvGrpSpPr>
            <a:grpSpLocks/>
          </p:cNvGrpSpPr>
          <p:nvPr/>
        </p:nvGrpSpPr>
        <p:grpSpPr bwMode="auto">
          <a:xfrm>
            <a:off x="2495550" y="2895600"/>
            <a:ext cx="2252663" cy="3200400"/>
            <a:chOff x="1572" y="1824"/>
            <a:chExt cx="1419" cy="2016"/>
          </a:xfrm>
        </p:grpSpPr>
        <p:grpSp>
          <p:nvGrpSpPr>
            <p:cNvPr id="34855" name="Group 39"/>
            <p:cNvGrpSpPr>
              <a:grpSpLocks/>
            </p:cNvGrpSpPr>
            <p:nvPr/>
          </p:nvGrpSpPr>
          <p:grpSpPr bwMode="auto">
            <a:xfrm>
              <a:off x="2496" y="1895"/>
              <a:ext cx="495" cy="1945"/>
              <a:chOff x="-3" y="-3"/>
              <a:chExt cx="495" cy="1945"/>
            </a:xfrm>
          </p:grpSpPr>
          <p:grpSp>
            <p:nvGrpSpPr>
              <p:cNvPr id="34856" name="Group 40"/>
              <p:cNvGrpSpPr>
                <a:grpSpLocks/>
              </p:cNvGrpSpPr>
              <p:nvPr/>
            </p:nvGrpSpPr>
            <p:grpSpPr bwMode="auto">
              <a:xfrm>
                <a:off x="0" y="0"/>
                <a:ext cx="489" cy="1939"/>
                <a:chOff x="0" y="0"/>
                <a:chExt cx="489" cy="1939"/>
              </a:xfrm>
            </p:grpSpPr>
            <p:grpSp>
              <p:nvGrpSpPr>
                <p:cNvPr id="34857" name="Group 41"/>
                <p:cNvGrpSpPr>
                  <a:grpSpLocks/>
                </p:cNvGrpSpPr>
                <p:nvPr/>
              </p:nvGrpSpPr>
              <p:grpSpPr bwMode="auto">
                <a:xfrm>
                  <a:off x="0" y="0"/>
                  <a:ext cx="489" cy="499"/>
                  <a:chOff x="0" y="0"/>
                  <a:chExt cx="489" cy="499"/>
                </a:xfrm>
              </p:grpSpPr>
              <p:sp>
                <p:nvSpPr>
                  <p:cNvPr id="34858" name="Rectangle 42"/>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4859" name="Rectangle 43"/>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60" name="Group 44"/>
                <p:cNvGrpSpPr>
                  <a:grpSpLocks/>
                </p:cNvGrpSpPr>
                <p:nvPr/>
              </p:nvGrpSpPr>
              <p:grpSpPr bwMode="auto">
                <a:xfrm>
                  <a:off x="0" y="499"/>
                  <a:ext cx="489" cy="480"/>
                  <a:chOff x="0" y="499"/>
                  <a:chExt cx="489" cy="480"/>
                </a:xfrm>
              </p:grpSpPr>
              <p:sp>
                <p:nvSpPr>
                  <p:cNvPr id="34861" name="Rectangle 45"/>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4862" name="Rectangle 46"/>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63" name="Group 47"/>
                <p:cNvGrpSpPr>
                  <a:grpSpLocks/>
                </p:cNvGrpSpPr>
                <p:nvPr/>
              </p:nvGrpSpPr>
              <p:grpSpPr bwMode="auto">
                <a:xfrm>
                  <a:off x="0" y="979"/>
                  <a:ext cx="489" cy="480"/>
                  <a:chOff x="0" y="979"/>
                  <a:chExt cx="489" cy="480"/>
                </a:xfrm>
              </p:grpSpPr>
              <p:sp>
                <p:nvSpPr>
                  <p:cNvPr id="34864" name="Rectangle 48"/>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cs typeface="Times New Roman" panose="02020603050405020304" pitchFamily="18" charset="0"/>
                      </a:rPr>
                      <a:t> -</a:t>
                    </a:r>
                    <a:endParaRPr lang="en-US" altLang="en-US" sz="1200">
                      <a:cs typeface="Times New Roman" panose="02020603050405020304" pitchFamily="18" charset="0"/>
                    </a:endParaRPr>
                  </a:p>
                  <a:p>
                    <a:pPr eaLnBrk="0" hangingPunct="0"/>
                    <a:endParaRPr lang="en-US" altLang="en-US"/>
                  </a:p>
                </p:txBody>
              </p:sp>
              <p:sp>
                <p:nvSpPr>
                  <p:cNvPr id="34865" name="Rectangle 49"/>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866" name="Group 50"/>
                <p:cNvGrpSpPr>
                  <a:grpSpLocks/>
                </p:cNvGrpSpPr>
                <p:nvPr/>
              </p:nvGrpSpPr>
              <p:grpSpPr bwMode="auto">
                <a:xfrm>
                  <a:off x="0" y="1459"/>
                  <a:ext cx="489" cy="480"/>
                  <a:chOff x="0" y="1459"/>
                  <a:chExt cx="489" cy="480"/>
                </a:xfrm>
              </p:grpSpPr>
              <p:sp>
                <p:nvSpPr>
                  <p:cNvPr id="34867" name="Rectangle 51"/>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000">
                        <a:cs typeface="Times New Roman" panose="02020603050405020304" pitchFamily="18" charset="0"/>
                      </a:rPr>
                      <a:t> -</a:t>
                    </a:r>
                    <a:endParaRPr lang="en-US" altLang="en-US" sz="1200">
                      <a:cs typeface="Times New Roman" panose="02020603050405020304" pitchFamily="18" charset="0"/>
                    </a:endParaRPr>
                  </a:p>
                  <a:p>
                    <a:pPr algn="ctr" eaLnBrk="0" hangingPunct="0"/>
                    <a:endParaRPr lang="en-US" altLang="en-US"/>
                  </a:p>
                </p:txBody>
              </p:sp>
              <p:sp>
                <p:nvSpPr>
                  <p:cNvPr id="34868" name="Rectangle 52"/>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4869" name="Rectangle 53"/>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70" name="Text Box 54"/>
            <p:cNvSpPr txBox="1">
              <a:spLocks noChangeArrowheads="1"/>
            </p:cNvSpPr>
            <p:nvPr/>
          </p:nvSpPr>
          <p:spPr bwMode="auto">
            <a:xfrm>
              <a:off x="1572" y="1824"/>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STACK</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1143000"/>
          </a:xfrm>
        </p:spPr>
        <p:txBody>
          <a:bodyPr/>
          <a:lstStyle/>
          <a:p>
            <a:r>
              <a:rPr lang="en-US" altLang="en-US"/>
              <a:t>Example contd. …</a:t>
            </a:r>
          </a:p>
        </p:txBody>
      </p:sp>
      <p:sp>
        <p:nvSpPr>
          <p:cNvPr id="35843" name="Rectangle 3"/>
          <p:cNvSpPr>
            <a:spLocks noGrp="1" noChangeArrowheads="1"/>
          </p:cNvSpPr>
          <p:nvPr>
            <p:ph type="body" idx="1"/>
          </p:nvPr>
        </p:nvSpPr>
        <p:spPr>
          <a:xfrm>
            <a:off x="685800" y="1295400"/>
            <a:ext cx="7086600" cy="4114800"/>
          </a:xfrm>
        </p:spPr>
        <p:txBody>
          <a:bodyPr/>
          <a:lstStyle/>
          <a:p>
            <a:pPr>
              <a:buFontTx/>
              <a:buNone/>
            </a:pPr>
            <a:r>
              <a:rPr lang="en-US" altLang="en-US"/>
              <a:t>	 Reading next two a’s successively, will delete further two a’s from the TAPE and add these letters to the top of the STACK, as shown below </a:t>
            </a:r>
          </a:p>
        </p:txBody>
      </p:sp>
      <p:grpSp>
        <p:nvGrpSpPr>
          <p:cNvPr id="35844" name="Group 4"/>
          <p:cNvGrpSpPr>
            <a:grpSpLocks/>
          </p:cNvGrpSpPr>
          <p:nvPr/>
        </p:nvGrpSpPr>
        <p:grpSpPr bwMode="auto">
          <a:xfrm>
            <a:off x="304800" y="3581400"/>
            <a:ext cx="6000750" cy="1025525"/>
            <a:chOff x="192" y="2256"/>
            <a:chExt cx="3780" cy="646"/>
          </a:xfrm>
        </p:grpSpPr>
        <p:sp>
          <p:nvSpPr>
            <p:cNvPr id="35845" name="Text Box 5"/>
            <p:cNvSpPr txBox="1">
              <a:spLocks noChangeArrowheads="1"/>
            </p:cNvSpPr>
            <p:nvPr/>
          </p:nvSpPr>
          <p:spPr bwMode="auto">
            <a:xfrm>
              <a:off x="1236"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5846" name="Text Box 6"/>
            <p:cNvSpPr txBox="1">
              <a:spLocks noChangeArrowheads="1"/>
            </p:cNvSpPr>
            <p:nvPr/>
          </p:nvSpPr>
          <p:spPr bwMode="auto">
            <a:xfrm>
              <a:off x="1608"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nvGrpSpPr>
            <p:cNvPr id="35847" name="Group 7"/>
            <p:cNvGrpSpPr>
              <a:grpSpLocks/>
            </p:cNvGrpSpPr>
            <p:nvPr/>
          </p:nvGrpSpPr>
          <p:grpSpPr bwMode="auto">
            <a:xfrm>
              <a:off x="192" y="2256"/>
              <a:ext cx="3780" cy="646"/>
              <a:chOff x="612" y="960"/>
              <a:chExt cx="3780" cy="646"/>
            </a:xfrm>
          </p:grpSpPr>
          <p:grpSp>
            <p:nvGrpSpPr>
              <p:cNvPr id="35848" name="Group 8"/>
              <p:cNvGrpSpPr>
                <a:grpSpLocks/>
              </p:cNvGrpSpPr>
              <p:nvPr/>
            </p:nvGrpSpPr>
            <p:grpSpPr bwMode="auto">
              <a:xfrm>
                <a:off x="1140" y="960"/>
                <a:ext cx="3252" cy="646"/>
                <a:chOff x="1140" y="1824"/>
                <a:chExt cx="3252" cy="646"/>
              </a:xfrm>
            </p:grpSpPr>
            <p:grpSp>
              <p:nvGrpSpPr>
                <p:cNvPr id="35849" name="Group 9"/>
                <p:cNvGrpSpPr>
                  <a:grpSpLocks/>
                </p:cNvGrpSpPr>
                <p:nvPr/>
              </p:nvGrpSpPr>
              <p:grpSpPr bwMode="auto">
                <a:xfrm>
                  <a:off x="1368" y="1850"/>
                  <a:ext cx="3024" cy="620"/>
                  <a:chOff x="-3" y="-3"/>
                  <a:chExt cx="3024" cy="620"/>
                </a:xfrm>
              </p:grpSpPr>
              <p:grpSp>
                <p:nvGrpSpPr>
                  <p:cNvPr id="35850" name="Group 10"/>
                  <p:cNvGrpSpPr>
                    <a:grpSpLocks/>
                  </p:cNvGrpSpPr>
                  <p:nvPr/>
                </p:nvGrpSpPr>
                <p:grpSpPr bwMode="auto">
                  <a:xfrm>
                    <a:off x="0" y="0"/>
                    <a:ext cx="3018" cy="614"/>
                    <a:chOff x="0" y="0"/>
                    <a:chExt cx="3018" cy="614"/>
                  </a:xfrm>
                </p:grpSpPr>
                <p:grpSp>
                  <p:nvGrpSpPr>
                    <p:cNvPr id="35851" name="Group 11"/>
                    <p:cNvGrpSpPr>
                      <a:grpSpLocks/>
                    </p:cNvGrpSpPr>
                    <p:nvPr/>
                  </p:nvGrpSpPr>
                  <p:grpSpPr bwMode="auto">
                    <a:xfrm>
                      <a:off x="0" y="0"/>
                      <a:ext cx="355" cy="614"/>
                      <a:chOff x="0" y="0"/>
                      <a:chExt cx="355" cy="614"/>
                    </a:xfrm>
                  </p:grpSpPr>
                  <p:sp>
                    <p:nvSpPr>
                      <p:cNvPr id="35852" name="Rectangle 12"/>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5853" name="Rectangle 13"/>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54" name="Group 14"/>
                    <p:cNvGrpSpPr>
                      <a:grpSpLocks/>
                    </p:cNvGrpSpPr>
                    <p:nvPr/>
                  </p:nvGrpSpPr>
                  <p:grpSpPr bwMode="auto">
                    <a:xfrm>
                      <a:off x="355" y="0"/>
                      <a:ext cx="366" cy="614"/>
                      <a:chOff x="355" y="0"/>
                      <a:chExt cx="366" cy="614"/>
                    </a:xfrm>
                  </p:grpSpPr>
                  <p:sp>
                    <p:nvSpPr>
                      <p:cNvPr id="35855" name="Rectangle 15"/>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5856" name="Rectangle 16"/>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57" name="Group 17"/>
                    <p:cNvGrpSpPr>
                      <a:grpSpLocks/>
                    </p:cNvGrpSpPr>
                    <p:nvPr/>
                  </p:nvGrpSpPr>
                  <p:grpSpPr bwMode="auto">
                    <a:xfrm>
                      <a:off x="721" y="0"/>
                      <a:ext cx="300" cy="614"/>
                      <a:chOff x="721" y="0"/>
                      <a:chExt cx="300" cy="614"/>
                    </a:xfrm>
                  </p:grpSpPr>
                  <p:sp>
                    <p:nvSpPr>
                      <p:cNvPr id="35858" name="Rectangle 18"/>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5859" name="Rectangle 19"/>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0" name="Group 20"/>
                    <p:cNvGrpSpPr>
                      <a:grpSpLocks/>
                    </p:cNvGrpSpPr>
                    <p:nvPr/>
                  </p:nvGrpSpPr>
                  <p:grpSpPr bwMode="auto">
                    <a:xfrm>
                      <a:off x="1021" y="0"/>
                      <a:ext cx="389" cy="614"/>
                      <a:chOff x="1021" y="0"/>
                      <a:chExt cx="389" cy="614"/>
                    </a:xfrm>
                  </p:grpSpPr>
                  <p:sp>
                    <p:nvSpPr>
                      <p:cNvPr id="35861" name="Rectangle 21"/>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5862" name="Rectangle 22"/>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3" name="Group 23"/>
                    <p:cNvGrpSpPr>
                      <a:grpSpLocks/>
                    </p:cNvGrpSpPr>
                    <p:nvPr/>
                  </p:nvGrpSpPr>
                  <p:grpSpPr bwMode="auto">
                    <a:xfrm>
                      <a:off x="1410" y="0"/>
                      <a:ext cx="340" cy="614"/>
                      <a:chOff x="1410" y="0"/>
                      <a:chExt cx="340" cy="614"/>
                    </a:xfrm>
                  </p:grpSpPr>
                  <p:sp>
                    <p:nvSpPr>
                      <p:cNvPr id="35864" name="Rectangle 24"/>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5865" name="Rectangle 25"/>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6" name="Group 26"/>
                    <p:cNvGrpSpPr>
                      <a:grpSpLocks/>
                    </p:cNvGrpSpPr>
                    <p:nvPr/>
                  </p:nvGrpSpPr>
                  <p:grpSpPr bwMode="auto">
                    <a:xfrm>
                      <a:off x="1750" y="0"/>
                      <a:ext cx="298" cy="614"/>
                      <a:chOff x="1750" y="0"/>
                      <a:chExt cx="298" cy="614"/>
                    </a:xfrm>
                  </p:grpSpPr>
                  <p:sp>
                    <p:nvSpPr>
                      <p:cNvPr id="35867" name="Rectangle 27"/>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5868" name="Rectangle 28"/>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69" name="Group 29"/>
                    <p:cNvGrpSpPr>
                      <a:grpSpLocks/>
                    </p:cNvGrpSpPr>
                    <p:nvPr/>
                  </p:nvGrpSpPr>
                  <p:grpSpPr bwMode="auto">
                    <a:xfrm>
                      <a:off x="2048" y="0"/>
                      <a:ext cx="280" cy="614"/>
                      <a:chOff x="2048" y="0"/>
                      <a:chExt cx="280" cy="614"/>
                    </a:xfrm>
                  </p:grpSpPr>
                  <p:sp>
                    <p:nvSpPr>
                      <p:cNvPr id="35870" name="Rectangle 30"/>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5871" name="Rectangle 31"/>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72" name="Group 32"/>
                    <p:cNvGrpSpPr>
                      <a:grpSpLocks/>
                    </p:cNvGrpSpPr>
                    <p:nvPr/>
                  </p:nvGrpSpPr>
                  <p:grpSpPr bwMode="auto">
                    <a:xfrm>
                      <a:off x="2328" y="0"/>
                      <a:ext cx="345" cy="614"/>
                      <a:chOff x="2328" y="0"/>
                      <a:chExt cx="345" cy="614"/>
                    </a:xfrm>
                  </p:grpSpPr>
                  <p:sp>
                    <p:nvSpPr>
                      <p:cNvPr id="35873" name="Rectangle 33"/>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5874" name="Rectangle 34"/>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75" name="Group 35"/>
                    <p:cNvGrpSpPr>
                      <a:grpSpLocks/>
                    </p:cNvGrpSpPr>
                    <p:nvPr/>
                  </p:nvGrpSpPr>
                  <p:grpSpPr bwMode="auto">
                    <a:xfrm>
                      <a:off x="2673" y="0"/>
                      <a:ext cx="345" cy="614"/>
                      <a:chOff x="2673" y="0"/>
                      <a:chExt cx="345" cy="614"/>
                    </a:xfrm>
                  </p:grpSpPr>
                  <p:sp>
                    <p:nvSpPr>
                      <p:cNvPr id="35876" name="Rectangle 36"/>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5877" name="Rectangle 37"/>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5878" name="Rectangle 38"/>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79" name="Text Box 39"/>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5880" name="Text Box 40"/>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grpSp>
        <p:nvGrpSpPr>
          <p:cNvPr id="35881" name="Group 41"/>
          <p:cNvGrpSpPr>
            <a:grpSpLocks/>
          </p:cNvGrpSpPr>
          <p:nvPr/>
        </p:nvGrpSpPr>
        <p:grpSpPr bwMode="auto">
          <a:xfrm>
            <a:off x="6510338" y="2667000"/>
            <a:ext cx="2252662" cy="3981450"/>
            <a:chOff x="4101" y="1680"/>
            <a:chExt cx="1419" cy="2508"/>
          </a:xfrm>
        </p:grpSpPr>
        <p:grpSp>
          <p:nvGrpSpPr>
            <p:cNvPr id="35882" name="Group 42"/>
            <p:cNvGrpSpPr>
              <a:grpSpLocks/>
            </p:cNvGrpSpPr>
            <p:nvPr/>
          </p:nvGrpSpPr>
          <p:grpSpPr bwMode="auto">
            <a:xfrm>
              <a:off x="5025" y="1751"/>
              <a:ext cx="495" cy="1945"/>
              <a:chOff x="-3" y="-3"/>
              <a:chExt cx="495" cy="1945"/>
            </a:xfrm>
          </p:grpSpPr>
          <p:grpSp>
            <p:nvGrpSpPr>
              <p:cNvPr id="35883" name="Group 43"/>
              <p:cNvGrpSpPr>
                <a:grpSpLocks/>
              </p:cNvGrpSpPr>
              <p:nvPr/>
            </p:nvGrpSpPr>
            <p:grpSpPr bwMode="auto">
              <a:xfrm>
                <a:off x="0" y="0"/>
                <a:ext cx="489" cy="1939"/>
                <a:chOff x="0" y="0"/>
                <a:chExt cx="489" cy="1939"/>
              </a:xfrm>
            </p:grpSpPr>
            <p:grpSp>
              <p:nvGrpSpPr>
                <p:cNvPr id="35884" name="Group 44"/>
                <p:cNvGrpSpPr>
                  <a:grpSpLocks/>
                </p:cNvGrpSpPr>
                <p:nvPr/>
              </p:nvGrpSpPr>
              <p:grpSpPr bwMode="auto">
                <a:xfrm>
                  <a:off x="0" y="0"/>
                  <a:ext cx="489" cy="499"/>
                  <a:chOff x="0" y="0"/>
                  <a:chExt cx="489" cy="499"/>
                </a:xfrm>
              </p:grpSpPr>
              <p:sp>
                <p:nvSpPr>
                  <p:cNvPr id="35885" name="Rectangle 45"/>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5886" name="Rectangle 46"/>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87" name="Group 47"/>
                <p:cNvGrpSpPr>
                  <a:grpSpLocks/>
                </p:cNvGrpSpPr>
                <p:nvPr/>
              </p:nvGrpSpPr>
              <p:grpSpPr bwMode="auto">
                <a:xfrm>
                  <a:off x="0" y="499"/>
                  <a:ext cx="489" cy="480"/>
                  <a:chOff x="0" y="499"/>
                  <a:chExt cx="489" cy="480"/>
                </a:xfrm>
              </p:grpSpPr>
              <p:sp>
                <p:nvSpPr>
                  <p:cNvPr id="35888" name="Rectangle 48"/>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5889" name="Rectangle 49"/>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90" name="Group 50"/>
                <p:cNvGrpSpPr>
                  <a:grpSpLocks/>
                </p:cNvGrpSpPr>
                <p:nvPr/>
              </p:nvGrpSpPr>
              <p:grpSpPr bwMode="auto">
                <a:xfrm>
                  <a:off x="0" y="979"/>
                  <a:ext cx="489" cy="480"/>
                  <a:chOff x="0" y="979"/>
                  <a:chExt cx="489" cy="480"/>
                </a:xfrm>
              </p:grpSpPr>
              <p:sp>
                <p:nvSpPr>
                  <p:cNvPr id="35891" name="Rectangle 51"/>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5892" name="Rectangle 52"/>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893" name="Group 53"/>
                <p:cNvGrpSpPr>
                  <a:grpSpLocks/>
                </p:cNvGrpSpPr>
                <p:nvPr/>
              </p:nvGrpSpPr>
              <p:grpSpPr bwMode="auto">
                <a:xfrm>
                  <a:off x="0" y="1459"/>
                  <a:ext cx="489" cy="480"/>
                  <a:chOff x="0" y="1459"/>
                  <a:chExt cx="489" cy="480"/>
                </a:xfrm>
              </p:grpSpPr>
              <p:sp>
                <p:nvSpPr>
                  <p:cNvPr id="35894" name="Rectangle 54"/>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5895" name="Rectangle 55"/>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5896" name="Rectangle 56"/>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97" name="Text Box 57"/>
            <p:cNvSpPr txBox="1">
              <a:spLocks noChangeArrowheads="1"/>
            </p:cNvSpPr>
            <p:nvPr/>
          </p:nvSpPr>
          <p:spPr bwMode="auto">
            <a:xfrm>
              <a:off x="4101" y="1680"/>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2800"/>
            </a:p>
          </p:txBody>
        </p:sp>
        <p:sp>
          <p:nvSpPr>
            <p:cNvPr id="35898" name="Line 58"/>
            <p:cNvSpPr>
              <a:spLocks noChangeShapeType="1"/>
            </p:cNvSpPr>
            <p:nvPr/>
          </p:nvSpPr>
          <p:spPr bwMode="auto">
            <a:xfrm>
              <a:off x="5028" y="3624"/>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9" name="Line 59"/>
            <p:cNvSpPr>
              <a:spLocks noChangeShapeType="1"/>
            </p:cNvSpPr>
            <p:nvPr/>
          </p:nvSpPr>
          <p:spPr bwMode="auto">
            <a:xfrm>
              <a:off x="5520" y="3612"/>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00" name="Text Box 60"/>
            <p:cNvSpPr txBox="1">
              <a:spLocks noChangeArrowheads="1"/>
            </p:cNvSpPr>
            <p:nvPr/>
          </p:nvSpPr>
          <p:spPr bwMode="auto">
            <a:xfrm rot="5400000">
              <a:off x="5021" y="368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t>…</a:t>
              </a:r>
            </a:p>
          </p:txBody>
        </p:sp>
      </p:grpSp>
      <p:sp>
        <p:nvSpPr>
          <p:cNvPr id="35901" name="Text Box 61"/>
          <p:cNvSpPr txBox="1">
            <a:spLocks noChangeArrowheads="1"/>
          </p:cNvSpPr>
          <p:nvPr/>
        </p:nvSpPr>
        <p:spPr bwMode="auto">
          <a:xfrm>
            <a:off x="7696200" y="22098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t>STACK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6867" name="Rectangle 3"/>
          <p:cNvSpPr>
            <a:spLocks noGrp="1" noChangeArrowheads="1"/>
          </p:cNvSpPr>
          <p:nvPr>
            <p:ph type="body" idx="1"/>
          </p:nvPr>
        </p:nvSpPr>
        <p:spPr>
          <a:xfrm>
            <a:off x="685800" y="1143000"/>
            <a:ext cx="6934200" cy="4114800"/>
          </a:xfrm>
        </p:spPr>
        <p:txBody>
          <a:bodyPr/>
          <a:lstStyle/>
          <a:p>
            <a:pPr>
              <a:buFontTx/>
              <a:buNone/>
            </a:pPr>
            <a:r>
              <a:rPr lang="en-US" altLang="en-US" sz="3000"/>
              <a:t>	Then reading the next letter which is b from the TAPE will lead to the POP1 state. The top letter at the STACK is a, which is popped out and READ2 state is entered. Situation of TAPE and STACK is shown below</a:t>
            </a:r>
          </a:p>
        </p:txBody>
      </p:sp>
      <p:grpSp>
        <p:nvGrpSpPr>
          <p:cNvPr id="36868" name="Group 4"/>
          <p:cNvGrpSpPr>
            <a:grpSpLocks/>
          </p:cNvGrpSpPr>
          <p:nvPr/>
        </p:nvGrpSpPr>
        <p:grpSpPr bwMode="auto">
          <a:xfrm>
            <a:off x="6434138" y="2895600"/>
            <a:ext cx="2252662" cy="3981450"/>
            <a:chOff x="4101" y="1680"/>
            <a:chExt cx="1419" cy="2508"/>
          </a:xfrm>
        </p:grpSpPr>
        <p:grpSp>
          <p:nvGrpSpPr>
            <p:cNvPr id="36869" name="Group 5"/>
            <p:cNvGrpSpPr>
              <a:grpSpLocks/>
            </p:cNvGrpSpPr>
            <p:nvPr/>
          </p:nvGrpSpPr>
          <p:grpSpPr bwMode="auto">
            <a:xfrm>
              <a:off x="5025" y="1751"/>
              <a:ext cx="495" cy="1945"/>
              <a:chOff x="-3" y="-3"/>
              <a:chExt cx="495" cy="1945"/>
            </a:xfrm>
          </p:grpSpPr>
          <p:grpSp>
            <p:nvGrpSpPr>
              <p:cNvPr id="36870" name="Group 6"/>
              <p:cNvGrpSpPr>
                <a:grpSpLocks/>
              </p:cNvGrpSpPr>
              <p:nvPr/>
            </p:nvGrpSpPr>
            <p:grpSpPr bwMode="auto">
              <a:xfrm>
                <a:off x="0" y="0"/>
                <a:ext cx="489" cy="1939"/>
                <a:chOff x="0" y="0"/>
                <a:chExt cx="489" cy="1939"/>
              </a:xfrm>
            </p:grpSpPr>
            <p:grpSp>
              <p:nvGrpSpPr>
                <p:cNvPr id="36871" name="Group 7"/>
                <p:cNvGrpSpPr>
                  <a:grpSpLocks/>
                </p:cNvGrpSpPr>
                <p:nvPr/>
              </p:nvGrpSpPr>
              <p:grpSpPr bwMode="auto">
                <a:xfrm>
                  <a:off x="0" y="0"/>
                  <a:ext cx="489" cy="499"/>
                  <a:chOff x="0" y="0"/>
                  <a:chExt cx="489" cy="499"/>
                </a:xfrm>
              </p:grpSpPr>
              <p:sp>
                <p:nvSpPr>
                  <p:cNvPr id="36872" name="Rectangle 8"/>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6873" name="Rectangle 9"/>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74" name="Group 10"/>
                <p:cNvGrpSpPr>
                  <a:grpSpLocks/>
                </p:cNvGrpSpPr>
                <p:nvPr/>
              </p:nvGrpSpPr>
              <p:grpSpPr bwMode="auto">
                <a:xfrm>
                  <a:off x="0" y="499"/>
                  <a:ext cx="489" cy="480"/>
                  <a:chOff x="0" y="499"/>
                  <a:chExt cx="489" cy="480"/>
                </a:xfrm>
              </p:grpSpPr>
              <p:sp>
                <p:nvSpPr>
                  <p:cNvPr id="36875" name="Rectangle 11"/>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a:t>
                    </a:r>
                  </a:p>
                </p:txBody>
              </p:sp>
              <p:sp>
                <p:nvSpPr>
                  <p:cNvPr id="36876" name="Rectangle 12"/>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77" name="Group 13"/>
                <p:cNvGrpSpPr>
                  <a:grpSpLocks/>
                </p:cNvGrpSpPr>
                <p:nvPr/>
              </p:nvGrpSpPr>
              <p:grpSpPr bwMode="auto">
                <a:xfrm>
                  <a:off x="0" y="979"/>
                  <a:ext cx="489" cy="480"/>
                  <a:chOff x="0" y="979"/>
                  <a:chExt cx="489" cy="480"/>
                </a:xfrm>
              </p:grpSpPr>
              <p:sp>
                <p:nvSpPr>
                  <p:cNvPr id="36878" name="Rectangle 14"/>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2200" b="1">
                        <a:latin typeface="Arial" panose="020B0604020202020204" pitchFamily="34" charset="0"/>
                        <a:cs typeface="Arial" panose="020B0604020202020204" pitchFamily="34" charset="0"/>
                      </a:rPr>
                      <a:t>∆</a:t>
                    </a:r>
                    <a:endParaRPr lang="en-US" altLang="en-US"/>
                  </a:p>
                </p:txBody>
              </p:sp>
              <p:sp>
                <p:nvSpPr>
                  <p:cNvPr id="36879" name="Rectangle 15"/>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80" name="Group 16"/>
                <p:cNvGrpSpPr>
                  <a:grpSpLocks/>
                </p:cNvGrpSpPr>
                <p:nvPr/>
              </p:nvGrpSpPr>
              <p:grpSpPr bwMode="auto">
                <a:xfrm>
                  <a:off x="0" y="1459"/>
                  <a:ext cx="489" cy="480"/>
                  <a:chOff x="0" y="1459"/>
                  <a:chExt cx="489" cy="480"/>
                </a:xfrm>
              </p:grpSpPr>
              <p:sp>
                <p:nvSpPr>
                  <p:cNvPr id="36881" name="Rectangle 17"/>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t>
                    </a:r>
                  </a:p>
                </p:txBody>
              </p:sp>
              <p:sp>
                <p:nvSpPr>
                  <p:cNvPr id="36882" name="Rectangle 18"/>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883" name="Rectangle 19"/>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884" name="Text Box 20"/>
            <p:cNvSpPr txBox="1">
              <a:spLocks noChangeArrowheads="1"/>
            </p:cNvSpPr>
            <p:nvPr/>
          </p:nvSpPr>
          <p:spPr bwMode="auto">
            <a:xfrm>
              <a:off x="4101" y="1680"/>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2800"/>
            </a:p>
          </p:txBody>
        </p:sp>
        <p:sp>
          <p:nvSpPr>
            <p:cNvPr id="36885" name="Line 21"/>
            <p:cNvSpPr>
              <a:spLocks noChangeShapeType="1"/>
            </p:cNvSpPr>
            <p:nvPr/>
          </p:nvSpPr>
          <p:spPr bwMode="auto">
            <a:xfrm>
              <a:off x="5028" y="3624"/>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6" name="Line 22"/>
            <p:cNvSpPr>
              <a:spLocks noChangeShapeType="1"/>
            </p:cNvSpPr>
            <p:nvPr/>
          </p:nvSpPr>
          <p:spPr bwMode="auto">
            <a:xfrm>
              <a:off x="5520" y="3612"/>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7" name="Text Box 23"/>
            <p:cNvSpPr txBox="1">
              <a:spLocks noChangeArrowheads="1"/>
            </p:cNvSpPr>
            <p:nvPr/>
          </p:nvSpPr>
          <p:spPr bwMode="auto">
            <a:xfrm rot="5400000">
              <a:off x="5021" y="368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t>…</a:t>
              </a:r>
            </a:p>
          </p:txBody>
        </p:sp>
      </p:grpSp>
      <p:grpSp>
        <p:nvGrpSpPr>
          <p:cNvPr id="36888" name="Group 24"/>
          <p:cNvGrpSpPr>
            <a:grpSpLocks/>
          </p:cNvGrpSpPr>
          <p:nvPr/>
        </p:nvGrpSpPr>
        <p:grpSpPr bwMode="auto">
          <a:xfrm>
            <a:off x="228600" y="4213225"/>
            <a:ext cx="6000750" cy="1044575"/>
            <a:chOff x="144" y="2340"/>
            <a:chExt cx="3780" cy="658"/>
          </a:xfrm>
        </p:grpSpPr>
        <p:grpSp>
          <p:nvGrpSpPr>
            <p:cNvPr id="36889" name="Group 25"/>
            <p:cNvGrpSpPr>
              <a:grpSpLocks/>
            </p:cNvGrpSpPr>
            <p:nvPr/>
          </p:nvGrpSpPr>
          <p:grpSpPr bwMode="auto">
            <a:xfrm>
              <a:off x="144" y="2352"/>
              <a:ext cx="3780" cy="646"/>
              <a:chOff x="192" y="2256"/>
              <a:chExt cx="3780" cy="646"/>
            </a:xfrm>
          </p:grpSpPr>
          <p:sp>
            <p:nvSpPr>
              <p:cNvPr id="36890" name="Text Box 26"/>
              <p:cNvSpPr txBox="1">
                <a:spLocks noChangeArrowheads="1"/>
              </p:cNvSpPr>
              <p:nvPr/>
            </p:nvSpPr>
            <p:spPr bwMode="auto">
              <a:xfrm>
                <a:off x="1236"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6891" name="Text Box 27"/>
              <p:cNvSpPr txBox="1">
                <a:spLocks noChangeArrowheads="1"/>
              </p:cNvSpPr>
              <p:nvPr/>
            </p:nvSpPr>
            <p:spPr bwMode="auto">
              <a:xfrm>
                <a:off x="1608"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nvGrpSpPr>
              <p:cNvPr id="36892" name="Group 28"/>
              <p:cNvGrpSpPr>
                <a:grpSpLocks/>
              </p:cNvGrpSpPr>
              <p:nvPr/>
            </p:nvGrpSpPr>
            <p:grpSpPr bwMode="auto">
              <a:xfrm>
                <a:off x="192" y="2256"/>
                <a:ext cx="3780" cy="646"/>
                <a:chOff x="612" y="960"/>
                <a:chExt cx="3780" cy="646"/>
              </a:xfrm>
            </p:grpSpPr>
            <p:grpSp>
              <p:nvGrpSpPr>
                <p:cNvPr id="36893" name="Group 29"/>
                <p:cNvGrpSpPr>
                  <a:grpSpLocks/>
                </p:cNvGrpSpPr>
                <p:nvPr/>
              </p:nvGrpSpPr>
              <p:grpSpPr bwMode="auto">
                <a:xfrm>
                  <a:off x="1140" y="960"/>
                  <a:ext cx="3252" cy="646"/>
                  <a:chOff x="1140" y="1824"/>
                  <a:chExt cx="3252" cy="646"/>
                </a:xfrm>
              </p:grpSpPr>
              <p:grpSp>
                <p:nvGrpSpPr>
                  <p:cNvPr id="36894" name="Group 30"/>
                  <p:cNvGrpSpPr>
                    <a:grpSpLocks/>
                  </p:cNvGrpSpPr>
                  <p:nvPr/>
                </p:nvGrpSpPr>
                <p:grpSpPr bwMode="auto">
                  <a:xfrm>
                    <a:off x="1368" y="1850"/>
                    <a:ext cx="3024" cy="620"/>
                    <a:chOff x="-3" y="-3"/>
                    <a:chExt cx="3024" cy="620"/>
                  </a:xfrm>
                </p:grpSpPr>
                <p:grpSp>
                  <p:nvGrpSpPr>
                    <p:cNvPr id="36895" name="Group 31"/>
                    <p:cNvGrpSpPr>
                      <a:grpSpLocks/>
                    </p:cNvGrpSpPr>
                    <p:nvPr/>
                  </p:nvGrpSpPr>
                  <p:grpSpPr bwMode="auto">
                    <a:xfrm>
                      <a:off x="0" y="0"/>
                      <a:ext cx="3018" cy="614"/>
                      <a:chOff x="0" y="0"/>
                      <a:chExt cx="3018" cy="614"/>
                    </a:xfrm>
                  </p:grpSpPr>
                  <p:grpSp>
                    <p:nvGrpSpPr>
                      <p:cNvPr id="36896" name="Group 32"/>
                      <p:cNvGrpSpPr>
                        <a:grpSpLocks/>
                      </p:cNvGrpSpPr>
                      <p:nvPr/>
                    </p:nvGrpSpPr>
                    <p:grpSpPr bwMode="auto">
                      <a:xfrm>
                        <a:off x="0" y="0"/>
                        <a:ext cx="355" cy="614"/>
                        <a:chOff x="0" y="0"/>
                        <a:chExt cx="355" cy="614"/>
                      </a:xfrm>
                    </p:grpSpPr>
                    <p:sp>
                      <p:nvSpPr>
                        <p:cNvPr id="36897" name="Rectangle 33"/>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6898" name="Rectangle 34"/>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899" name="Group 35"/>
                      <p:cNvGrpSpPr>
                        <a:grpSpLocks/>
                      </p:cNvGrpSpPr>
                      <p:nvPr/>
                    </p:nvGrpSpPr>
                    <p:grpSpPr bwMode="auto">
                      <a:xfrm>
                        <a:off x="355" y="0"/>
                        <a:ext cx="366" cy="614"/>
                        <a:chOff x="355" y="0"/>
                        <a:chExt cx="366" cy="614"/>
                      </a:xfrm>
                    </p:grpSpPr>
                    <p:sp>
                      <p:nvSpPr>
                        <p:cNvPr id="36900" name="Rectangle 36"/>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6901" name="Rectangle 37"/>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02" name="Group 38"/>
                      <p:cNvGrpSpPr>
                        <a:grpSpLocks/>
                      </p:cNvGrpSpPr>
                      <p:nvPr/>
                    </p:nvGrpSpPr>
                    <p:grpSpPr bwMode="auto">
                      <a:xfrm>
                        <a:off x="721" y="0"/>
                        <a:ext cx="300" cy="614"/>
                        <a:chOff x="721" y="0"/>
                        <a:chExt cx="300" cy="614"/>
                      </a:xfrm>
                    </p:grpSpPr>
                    <p:sp>
                      <p:nvSpPr>
                        <p:cNvPr id="36903" name="Rectangle 39"/>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6904" name="Rectangle 40"/>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05" name="Group 41"/>
                      <p:cNvGrpSpPr>
                        <a:grpSpLocks/>
                      </p:cNvGrpSpPr>
                      <p:nvPr/>
                    </p:nvGrpSpPr>
                    <p:grpSpPr bwMode="auto">
                      <a:xfrm>
                        <a:off x="1021" y="0"/>
                        <a:ext cx="389" cy="614"/>
                        <a:chOff x="1021" y="0"/>
                        <a:chExt cx="389" cy="614"/>
                      </a:xfrm>
                    </p:grpSpPr>
                    <p:sp>
                      <p:nvSpPr>
                        <p:cNvPr id="36906" name="Rectangle 42"/>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6907" name="Rectangle 43"/>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08" name="Group 44"/>
                      <p:cNvGrpSpPr>
                        <a:grpSpLocks/>
                      </p:cNvGrpSpPr>
                      <p:nvPr/>
                    </p:nvGrpSpPr>
                    <p:grpSpPr bwMode="auto">
                      <a:xfrm>
                        <a:off x="1410" y="0"/>
                        <a:ext cx="340" cy="614"/>
                        <a:chOff x="1410" y="0"/>
                        <a:chExt cx="340" cy="614"/>
                      </a:xfrm>
                    </p:grpSpPr>
                    <p:sp>
                      <p:nvSpPr>
                        <p:cNvPr id="36909" name="Rectangle 45"/>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6910" name="Rectangle 46"/>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11" name="Group 47"/>
                      <p:cNvGrpSpPr>
                        <a:grpSpLocks/>
                      </p:cNvGrpSpPr>
                      <p:nvPr/>
                    </p:nvGrpSpPr>
                    <p:grpSpPr bwMode="auto">
                      <a:xfrm>
                        <a:off x="1750" y="0"/>
                        <a:ext cx="298" cy="614"/>
                        <a:chOff x="1750" y="0"/>
                        <a:chExt cx="298" cy="614"/>
                      </a:xfrm>
                    </p:grpSpPr>
                    <p:sp>
                      <p:nvSpPr>
                        <p:cNvPr id="36912" name="Rectangle 48"/>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6913" name="Rectangle 49"/>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14" name="Group 50"/>
                      <p:cNvGrpSpPr>
                        <a:grpSpLocks/>
                      </p:cNvGrpSpPr>
                      <p:nvPr/>
                    </p:nvGrpSpPr>
                    <p:grpSpPr bwMode="auto">
                      <a:xfrm>
                        <a:off x="2048" y="0"/>
                        <a:ext cx="280" cy="614"/>
                        <a:chOff x="2048" y="0"/>
                        <a:chExt cx="280" cy="614"/>
                      </a:xfrm>
                    </p:grpSpPr>
                    <p:sp>
                      <p:nvSpPr>
                        <p:cNvPr id="36915" name="Rectangle 51"/>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6916" name="Rectangle 52"/>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17" name="Group 53"/>
                      <p:cNvGrpSpPr>
                        <a:grpSpLocks/>
                      </p:cNvGrpSpPr>
                      <p:nvPr/>
                    </p:nvGrpSpPr>
                    <p:grpSpPr bwMode="auto">
                      <a:xfrm>
                        <a:off x="2328" y="0"/>
                        <a:ext cx="345" cy="614"/>
                        <a:chOff x="2328" y="0"/>
                        <a:chExt cx="345" cy="614"/>
                      </a:xfrm>
                    </p:grpSpPr>
                    <p:sp>
                      <p:nvSpPr>
                        <p:cNvPr id="36918" name="Rectangle 54"/>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6919" name="Rectangle 55"/>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920" name="Group 56"/>
                      <p:cNvGrpSpPr>
                        <a:grpSpLocks/>
                      </p:cNvGrpSpPr>
                      <p:nvPr/>
                    </p:nvGrpSpPr>
                    <p:grpSpPr bwMode="auto">
                      <a:xfrm>
                        <a:off x="2673" y="0"/>
                        <a:ext cx="345" cy="614"/>
                        <a:chOff x="2673" y="0"/>
                        <a:chExt cx="345" cy="614"/>
                      </a:xfrm>
                    </p:grpSpPr>
                    <p:sp>
                      <p:nvSpPr>
                        <p:cNvPr id="36921" name="Rectangle 57"/>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6922" name="Rectangle 58"/>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6923" name="Rectangle 59"/>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924" name="Text Box 60"/>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6925" name="Text Box 61"/>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sp>
          <p:nvSpPr>
            <p:cNvPr id="36926" name="Text Box 62"/>
            <p:cNvSpPr txBox="1">
              <a:spLocks noChangeArrowheads="1"/>
            </p:cNvSpPr>
            <p:nvPr/>
          </p:nvSpPr>
          <p:spPr bwMode="auto">
            <a:xfrm>
              <a:off x="1932" y="2340"/>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6927" name="Text Box 63"/>
          <p:cNvSpPr txBox="1">
            <a:spLocks noChangeArrowheads="1"/>
          </p:cNvSpPr>
          <p:nvPr/>
        </p:nvSpPr>
        <p:spPr bwMode="auto">
          <a:xfrm>
            <a:off x="7820025" y="2452688"/>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t>STACK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7891" name="Rectangle 3"/>
          <p:cNvSpPr>
            <a:spLocks noGrp="1" noChangeArrowheads="1"/>
          </p:cNvSpPr>
          <p:nvPr>
            <p:ph type="body" idx="1"/>
          </p:nvPr>
        </p:nvSpPr>
        <p:spPr>
          <a:xfrm>
            <a:off x="685800" y="1219200"/>
            <a:ext cx="7772400" cy="4114800"/>
          </a:xfrm>
        </p:spPr>
        <p:txBody>
          <a:bodyPr/>
          <a:lstStyle/>
          <a:p>
            <a:pPr>
              <a:buFontTx/>
              <a:buNone/>
            </a:pPr>
            <a:r>
              <a:rPr lang="en-US" altLang="en-US" sz="3000"/>
              <a:t>	Reading the next two b’s successively will delete two b’s from the TAPE, will lead to the POP1 state and these b’s will be removed from the STACK as shown below</a:t>
            </a:r>
          </a:p>
        </p:txBody>
      </p:sp>
      <p:grpSp>
        <p:nvGrpSpPr>
          <p:cNvPr id="37892" name="Group 4"/>
          <p:cNvGrpSpPr>
            <a:grpSpLocks/>
          </p:cNvGrpSpPr>
          <p:nvPr/>
        </p:nvGrpSpPr>
        <p:grpSpPr bwMode="auto">
          <a:xfrm>
            <a:off x="6434138" y="2876550"/>
            <a:ext cx="2252662" cy="3981450"/>
            <a:chOff x="4101" y="1680"/>
            <a:chExt cx="1419" cy="2508"/>
          </a:xfrm>
        </p:grpSpPr>
        <p:grpSp>
          <p:nvGrpSpPr>
            <p:cNvPr id="37893" name="Group 5"/>
            <p:cNvGrpSpPr>
              <a:grpSpLocks/>
            </p:cNvGrpSpPr>
            <p:nvPr/>
          </p:nvGrpSpPr>
          <p:grpSpPr bwMode="auto">
            <a:xfrm>
              <a:off x="5025" y="1751"/>
              <a:ext cx="495" cy="1945"/>
              <a:chOff x="-3" y="-3"/>
              <a:chExt cx="495" cy="1945"/>
            </a:xfrm>
          </p:grpSpPr>
          <p:grpSp>
            <p:nvGrpSpPr>
              <p:cNvPr id="37894" name="Group 6"/>
              <p:cNvGrpSpPr>
                <a:grpSpLocks/>
              </p:cNvGrpSpPr>
              <p:nvPr/>
            </p:nvGrpSpPr>
            <p:grpSpPr bwMode="auto">
              <a:xfrm>
                <a:off x="0" y="0"/>
                <a:ext cx="489" cy="1939"/>
                <a:chOff x="0" y="0"/>
                <a:chExt cx="489" cy="1939"/>
              </a:xfrm>
            </p:grpSpPr>
            <p:grpSp>
              <p:nvGrpSpPr>
                <p:cNvPr id="37895" name="Group 7"/>
                <p:cNvGrpSpPr>
                  <a:grpSpLocks/>
                </p:cNvGrpSpPr>
                <p:nvPr/>
              </p:nvGrpSpPr>
              <p:grpSpPr bwMode="auto">
                <a:xfrm>
                  <a:off x="0" y="0"/>
                  <a:ext cx="489" cy="499"/>
                  <a:chOff x="0" y="0"/>
                  <a:chExt cx="489" cy="499"/>
                </a:xfrm>
              </p:grpSpPr>
              <p:sp>
                <p:nvSpPr>
                  <p:cNvPr id="37896" name="Rectangle 8"/>
                  <p:cNvSpPr>
                    <a:spLocks noChangeArrowheads="1"/>
                  </p:cNvSpPr>
                  <p:nvPr/>
                </p:nvSpPr>
                <p:spPr bwMode="auto">
                  <a:xfrm>
                    <a:off x="43" y="0"/>
                    <a:ext cx="4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sz="2200" b="1">
                        <a:latin typeface="Arial" panose="020B0604020202020204" pitchFamily="34" charset="0"/>
                        <a:cs typeface="Arial" panose="020B0604020202020204" pitchFamily="34" charset="0"/>
                      </a:rPr>
                      <a:t>∆</a:t>
                    </a:r>
                  </a:p>
                </p:txBody>
              </p:sp>
              <p:sp>
                <p:nvSpPr>
                  <p:cNvPr id="37897" name="Rectangle 9"/>
                  <p:cNvSpPr>
                    <a:spLocks noChangeArrowheads="1"/>
                  </p:cNvSpPr>
                  <p:nvPr/>
                </p:nvSpPr>
                <p:spPr bwMode="auto">
                  <a:xfrm>
                    <a:off x="0" y="0"/>
                    <a:ext cx="489" cy="499"/>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898" name="Group 10"/>
                <p:cNvGrpSpPr>
                  <a:grpSpLocks/>
                </p:cNvGrpSpPr>
                <p:nvPr/>
              </p:nvGrpSpPr>
              <p:grpSpPr bwMode="auto">
                <a:xfrm>
                  <a:off x="0" y="499"/>
                  <a:ext cx="489" cy="480"/>
                  <a:chOff x="0" y="499"/>
                  <a:chExt cx="489" cy="480"/>
                </a:xfrm>
              </p:grpSpPr>
              <p:sp>
                <p:nvSpPr>
                  <p:cNvPr id="37899" name="Rectangle 11"/>
                  <p:cNvSpPr>
                    <a:spLocks noChangeArrowheads="1"/>
                  </p:cNvSpPr>
                  <p:nvPr/>
                </p:nvSpPr>
                <p:spPr bwMode="auto">
                  <a:xfrm>
                    <a:off x="43" y="49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t>
                    </a:r>
                  </a:p>
                </p:txBody>
              </p:sp>
              <p:sp>
                <p:nvSpPr>
                  <p:cNvPr id="37900" name="Rectangle 12"/>
                  <p:cNvSpPr>
                    <a:spLocks noChangeArrowheads="1"/>
                  </p:cNvSpPr>
                  <p:nvPr/>
                </p:nvSpPr>
                <p:spPr bwMode="auto">
                  <a:xfrm>
                    <a:off x="0" y="49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01" name="Group 13"/>
                <p:cNvGrpSpPr>
                  <a:grpSpLocks/>
                </p:cNvGrpSpPr>
                <p:nvPr/>
              </p:nvGrpSpPr>
              <p:grpSpPr bwMode="auto">
                <a:xfrm>
                  <a:off x="0" y="979"/>
                  <a:ext cx="489" cy="480"/>
                  <a:chOff x="0" y="979"/>
                  <a:chExt cx="489" cy="480"/>
                </a:xfrm>
              </p:grpSpPr>
              <p:sp>
                <p:nvSpPr>
                  <p:cNvPr id="37902" name="Rectangle 14"/>
                  <p:cNvSpPr>
                    <a:spLocks noChangeArrowheads="1"/>
                  </p:cNvSpPr>
                  <p:nvPr/>
                </p:nvSpPr>
                <p:spPr bwMode="auto">
                  <a:xfrm>
                    <a:off x="43" y="97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a:t>
                    </a:r>
                  </a:p>
                </p:txBody>
              </p:sp>
              <p:sp>
                <p:nvSpPr>
                  <p:cNvPr id="37903" name="Rectangle 15"/>
                  <p:cNvSpPr>
                    <a:spLocks noChangeArrowheads="1"/>
                  </p:cNvSpPr>
                  <p:nvPr/>
                </p:nvSpPr>
                <p:spPr bwMode="auto">
                  <a:xfrm>
                    <a:off x="0" y="97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04" name="Group 16"/>
                <p:cNvGrpSpPr>
                  <a:grpSpLocks/>
                </p:cNvGrpSpPr>
                <p:nvPr/>
              </p:nvGrpSpPr>
              <p:grpSpPr bwMode="auto">
                <a:xfrm>
                  <a:off x="0" y="1459"/>
                  <a:ext cx="489" cy="480"/>
                  <a:chOff x="0" y="1459"/>
                  <a:chExt cx="489" cy="480"/>
                </a:xfrm>
              </p:grpSpPr>
              <p:sp>
                <p:nvSpPr>
                  <p:cNvPr id="37905" name="Rectangle 17"/>
                  <p:cNvSpPr>
                    <a:spLocks noChangeArrowheads="1"/>
                  </p:cNvSpPr>
                  <p:nvPr/>
                </p:nvSpPr>
                <p:spPr bwMode="auto">
                  <a:xfrm>
                    <a:off x="43" y="1459"/>
                    <a:ext cx="40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altLang="en-US"/>
                      <a:t>-</a:t>
                    </a:r>
                  </a:p>
                </p:txBody>
              </p:sp>
              <p:sp>
                <p:nvSpPr>
                  <p:cNvPr id="37906" name="Rectangle 18"/>
                  <p:cNvSpPr>
                    <a:spLocks noChangeArrowheads="1"/>
                  </p:cNvSpPr>
                  <p:nvPr/>
                </p:nvSpPr>
                <p:spPr bwMode="auto">
                  <a:xfrm>
                    <a:off x="0" y="1459"/>
                    <a:ext cx="489" cy="480"/>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7907" name="Rectangle 19"/>
              <p:cNvSpPr>
                <a:spLocks noChangeArrowheads="1"/>
              </p:cNvSpPr>
              <p:nvPr/>
            </p:nvSpPr>
            <p:spPr bwMode="auto">
              <a:xfrm>
                <a:off x="-3" y="-3"/>
                <a:ext cx="495" cy="1945"/>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08" name="Text Box 20"/>
            <p:cNvSpPr txBox="1">
              <a:spLocks noChangeArrowheads="1"/>
            </p:cNvSpPr>
            <p:nvPr/>
          </p:nvSpPr>
          <p:spPr bwMode="auto">
            <a:xfrm>
              <a:off x="4101" y="1680"/>
              <a:ext cx="10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2800"/>
            </a:p>
          </p:txBody>
        </p:sp>
        <p:sp>
          <p:nvSpPr>
            <p:cNvPr id="37909" name="Line 21"/>
            <p:cNvSpPr>
              <a:spLocks noChangeShapeType="1"/>
            </p:cNvSpPr>
            <p:nvPr/>
          </p:nvSpPr>
          <p:spPr bwMode="auto">
            <a:xfrm>
              <a:off x="5028" y="3624"/>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0" name="Line 22"/>
            <p:cNvSpPr>
              <a:spLocks noChangeShapeType="1"/>
            </p:cNvSpPr>
            <p:nvPr/>
          </p:nvSpPr>
          <p:spPr bwMode="auto">
            <a:xfrm>
              <a:off x="5520" y="3612"/>
              <a:ext cx="0" cy="48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1" name="Text Box 23"/>
            <p:cNvSpPr txBox="1">
              <a:spLocks noChangeArrowheads="1"/>
            </p:cNvSpPr>
            <p:nvPr/>
          </p:nvSpPr>
          <p:spPr bwMode="auto">
            <a:xfrm rot="5400000">
              <a:off x="5021" y="368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t>…</a:t>
              </a:r>
            </a:p>
          </p:txBody>
        </p:sp>
      </p:grpSp>
      <p:grpSp>
        <p:nvGrpSpPr>
          <p:cNvPr id="37912" name="Group 24"/>
          <p:cNvGrpSpPr>
            <a:grpSpLocks/>
          </p:cNvGrpSpPr>
          <p:nvPr/>
        </p:nvGrpSpPr>
        <p:grpSpPr bwMode="auto">
          <a:xfrm>
            <a:off x="228600" y="3695700"/>
            <a:ext cx="6000750" cy="1044575"/>
            <a:chOff x="144" y="2328"/>
            <a:chExt cx="3780" cy="658"/>
          </a:xfrm>
        </p:grpSpPr>
        <p:grpSp>
          <p:nvGrpSpPr>
            <p:cNvPr id="37913" name="Group 25"/>
            <p:cNvGrpSpPr>
              <a:grpSpLocks/>
            </p:cNvGrpSpPr>
            <p:nvPr/>
          </p:nvGrpSpPr>
          <p:grpSpPr bwMode="auto">
            <a:xfrm>
              <a:off x="144" y="2328"/>
              <a:ext cx="3780" cy="658"/>
              <a:chOff x="144" y="2340"/>
              <a:chExt cx="3780" cy="658"/>
            </a:xfrm>
          </p:grpSpPr>
          <p:grpSp>
            <p:nvGrpSpPr>
              <p:cNvPr id="37914" name="Group 26"/>
              <p:cNvGrpSpPr>
                <a:grpSpLocks/>
              </p:cNvGrpSpPr>
              <p:nvPr/>
            </p:nvGrpSpPr>
            <p:grpSpPr bwMode="auto">
              <a:xfrm>
                <a:off x="144" y="2352"/>
                <a:ext cx="3780" cy="646"/>
                <a:chOff x="192" y="2256"/>
                <a:chExt cx="3780" cy="646"/>
              </a:xfrm>
            </p:grpSpPr>
            <p:sp>
              <p:nvSpPr>
                <p:cNvPr id="37915" name="Text Box 27"/>
                <p:cNvSpPr txBox="1">
                  <a:spLocks noChangeArrowheads="1"/>
                </p:cNvSpPr>
                <p:nvPr/>
              </p:nvSpPr>
              <p:spPr bwMode="auto">
                <a:xfrm>
                  <a:off x="1236"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7916" name="Text Box 28"/>
                <p:cNvSpPr txBox="1">
                  <a:spLocks noChangeArrowheads="1"/>
                </p:cNvSpPr>
                <p:nvPr/>
              </p:nvSpPr>
              <p:spPr bwMode="auto">
                <a:xfrm>
                  <a:off x="1608" y="2268"/>
                  <a:ext cx="4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nvGrpSpPr>
                <p:cNvPr id="37917" name="Group 29"/>
                <p:cNvGrpSpPr>
                  <a:grpSpLocks/>
                </p:cNvGrpSpPr>
                <p:nvPr/>
              </p:nvGrpSpPr>
              <p:grpSpPr bwMode="auto">
                <a:xfrm>
                  <a:off x="192" y="2256"/>
                  <a:ext cx="3780" cy="646"/>
                  <a:chOff x="612" y="960"/>
                  <a:chExt cx="3780" cy="646"/>
                </a:xfrm>
              </p:grpSpPr>
              <p:grpSp>
                <p:nvGrpSpPr>
                  <p:cNvPr id="37918" name="Group 30"/>
                  <p:cNvGrpSpPr>
                    <a:grpSpLocks/>
                  </p:cNvGrpSpPr>
                  <p:nvPr/>
                </p:nvGrpSpPr>
                <p:grpSpPr bwMode="auto">
                  <a:xfrm>
                    <a:off x="1140" y="960"/>
                    <a:ext cx="3252" cy="646"/>
                    <a:chOff x="1140" y="1824"/>
                    <a:chExt cx="3252" cy="646"/>
                  </a:xfrm>
                </p:grpSpPr>
                <p:grpSp>
                  <p:nvGrpSpPr>
                    <p:cNvPr id="37919" name="Group 31"/>
                    <p:cNvGrpSpPr>
                      <a:grpSpLocks/>
                    </p:cNvGrpSpPr>
                    <p:nvPr/>
                  </p:nvGrpSpPr>
                  <p:grpSpPr bwMode="auto">
                    <a:xfrm>
                      <a:off x="1368" y="1850"/>
                      <a:ext cx="3024" cy="620"/>
                      <a:chOff x="-3" y="-3"/>
                      <a:chExt cx="3024" cy="620"/>
                    </a:xfrm>
                  </p:grpSpPr>
                  <p:grpSp>
                    <p:nvGrpSpPr>
                      <p:cNvPr id="37920" name="Group 32"/>
                      <p:cNvGrpSpPr>
                        <a:grpSpLocks/>
                      </p:cNvGrpSpPr>
                      <p:nvPr/>
                    </p:nvGrpSpPr>
                    <p:grpSpPr bwMode="auto">
                      <a:xfrm>
                        <a:off x="0" y="0"/>
                        <a:ext cx="3018" cy="614"/>
                        <a:chOff x="0" y="0"/>
                        <a:chExt cx="3018" cy="614"/>
                      </a:xfrm>
                    </p:grpSpPr>
                    <p:grpSp>
                      <p:nvGrpSpPr>
                        <p:cNvPr id="37921" name="Group 33"/>
                        <p:cNvGrpSpPr>
                          <a:grpSpLocks/>
                        </p:cNvGrpSpPr>
                        <p:nvPr/>
                      </p:nvGrpSpPr>
                      <p:grpSpPr bwMode="auto">
                        <a:xfrm>
                          <a:off x="0" y="0"/>
                          <a:ext cx="355" cy="614"/>
                          <a:chOff x="0" y="0"/>
                          <a:chExt cx="355" cy="614"/>
                        </a:xfrm>
                      </p:grpSpPr>
                      <p:sp>
                        <p:nvSpPr>
                          <p:cNvPr id="37922" name="Rectangle 34"/>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7923" name="Rectangle 35"/>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24" name="Group 36"/>
                        <p:cNvGrpSpPr>
                          <a:grpSpLocks/>
                        </p:cNvGrpSpPr>
                        <p:nvPr/>
                      </p:nvGrpSpPr>
                      <p:grpSpPr bwMode="auto">
                        <a:xfrm>
                          <a:off x="355" y="0"/>
                          <a:ext cx="366" cy="614"/>
                          <a:chOff x="355" y="0"/>
                          <a:chExt cx="366" cy="614"/>
                        </a:xfrm>
                      </p:grpSpPr>
                      <p:sp>
                        <p:nvSpPr>
                          <p:cNvPr id="37925" name="Rectangle 37"/>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7926" name="Rectangle 38"/>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27" name="Group 39"/>
                        <p:cNvGrpSpPr>
                          <a:grpSpLocks/>
                        </p:cNvGrpSpPr>
                        <p:nvPr/>
                      </p:nvGrpSpPr>
                      <p:grpSpPr bwMode="auto">
                        <a:xfrm>
                          <a:off x="721" y="0"/>
                          <a:ext cx="300" cy="614"/>
                          <a:chOff x="721" y="0"/>
                          <a:chExt cx="300" cy="614"/>
                        </a:xfrm>
                      </p:grpSpPr>
                      <p:sp>
                        <p:nvSpPr>
                          <p:cNvPr id="37928" name="Rectangle 40"/>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a</a:t>
                            </a:r>
                            <a:endParaRPr lang="en-US" altLang="en-US" sz="1200">
                              <a:cs typeface="Times New Roman" panose="02020603050405020304" pitchFamily="18" charset="0"/>
                            </a:endParaRPr>
                          </a:p>
                          <a:p>
                            <a:pPr eaLnBrk="0" hangingPunct="0"/>
                            <a:endParaRPr lang="en-US" altLang="en-US"/>
                          </a:p>
                        </p:txBody>
                      </p:sp>
                      <p:sp>
                        <p:nvSpPr>
                          <p:cNvPr id="37929" name="Rectangle 41"/>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0" name="Group 42"/>
                        <p:cNvGrpSpPr>
                          <a:grpSpLocks/>
                        </p:cNvGrpSpPr>
                        <p:nvPr/>
                      </p:nvGrpSpPr>
                      <p:grpSpPr bwMode="auto">
                        <a:xfrm>
                          <a:off x="1021" y="0"/>
                          <a:ext cx="389" cy="614"/>
                          <a:chOff x="1021" y="0"/>
                          <a:chExt cx="389" cy="614"/>
                        </a:xfrm>
                      </p:grpSpPr>
                      <p:sp>
                        <p:nvSpPr>
                          <p:cNvPr id="37931" name="Rectangle 43"/>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7932" name="Rectangle 44"/>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3" name="Group 45"/>
                        <p:cNvGrpSpPr>
                          <a:grpSpLocks/>
                        </p:cNvGrpSpPr>
                        <p:nvPr/>
                      </p:nvGrpSpPr>
                      <p:grpSpPr bwMode="auto">
                        <a:xfrm>
                          <a:off x="1410" y="0"/>
                          <a:ext cx="340" cy="614"/>
                          <a:chOff x="1410" y="0"/>
                          <a:chExt cx="340" cy="614"/>
                        </a:xfrm>
                      </p:grpSpPr>
                      <p:sp>
                        <p:nvSpPr>
                          <p:cNvPr id="37934" name="Rectangle 46"/>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cs typeface="Times New Roman" panose="02020603050405020304" pitchFamily="18" charset="0"/>
                              </a:rPr>
                              <a:t>b</a:t>
                            </a:r>
                            <a:endParaRPr lang="en-US" altLang="en-US" sz="1200">
                              <a:cs typeface="Times New Roman" panose="02020603050405020304" pitchFamily="18" charset="0"/>
                            </a:endParaRPr>
                          </a:p>
                          <a:p>
                            <a:pPr eaLnBrk="0" hangingPunct="0"/>
                            <a:endParaRPr lang="en-US" altLang="en-US"/>
                          </a:p>
                        </p:txBody>
                      </p:sp>
                      <p:sp>
                        <p:nvSpPr>
                          <p:cNvPr id="37935" name="Rectangle 47"/>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6" name="Group 48"/>
                        <p:cNvGrpSpPr>
                          <a:grpSpLocks/>
                        </p:cNvGrpSpPr>
                        <p:nvPr/>
                      </p:nvGrpSpPr>
                      <p:grpSpPr bwMode="auto">
                        <a:xfrm>
                          <a:off x="1750" y="0"/>
                          <a:ext cx="298" cy="614"/>
                          <a:chOff x="1750" y="0"/>
                          <a:chExt cx="298" cy="614"/>
                        </a:xfrm>
                      </p:grpSpPr>
                      <p:sp>
                        <p:nvSpPr>
                          <p:cNvPr id="37937" name="Rectangle 49"/>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b</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7938" name="Rectangle 50"/>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39" name="Group 51"/>
                        <p:cNvGrpSpPr>
                          <a:grpSpLocks/>
                        </p:cNvGrpSpPr>
                        <p:nvPr/>
                      </p:nvGrpSpPr>
                      <p:grpSpPr bwMode="auto">
                        <a:xfrm>
                          <a:off x="2048" y="0"/>
                          <a:ext cx="280" cy="614"/>
                          <a:chOff x="2048" y="0"/>
                          <a:chExt cx="280" cy="614"/>
                        </a:xfrm>
                      </p:grpSpPr>
                      <p:sp>
                        <p:nvSpPr>
                          <p:cNvPr id="37940" name="Rectangle 52"/>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7941" name="Rectangle 53"/>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42" name="Group 54"/>
                        <p:cNvGrpSpPr>
                          <a:grpSpLocks/>
                        </p:cNvGrpSpPr>
                        <p:nvPr/>
                      </p:nvGrpSpPr>
                      <p:grpSpPr bwMode="auto">
                        <a:xfrm>
                          <a:off x="2328" y="0"/>
                          <a:ext cx="345" cy="614"/>
                          <a:chOff x="2328" y="0"/>
                          <a:chExt cx="345" cy="614"/>
                        </a:xfrm>
                      </p:grpSpPr>
                      <p:sp>
                        <p:nvSpPr>
                          <p:cNvPr id="37943" name="Rectangle 55"/>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7944" name="Rectangle 56"/>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45" name="Group 57"/>
                        <p:cNvGrpSpPr>
                          <a:grpSpLocks/>
                        </p:cNvGrpSpPr>
                        <p:nvPr/>
                      </p:nvGrpSpPr>
                      <p:grpSpPr bwMode="auto">
                        <a:xfrm>
                          <a:off x="2673" y="0"/>
                          <a:ext cx="345" cy="614"/>
                          <a:chOff x="2673" y="0"/>
                          <a:chExt cx="345" cy="614"/>
                        </a:xfrm>
                      </p:grpSpPr>
                      <p:sp>
                        <p:nvSpPr>
                          <p:cNvPr id="37946" name="Rectangle 58"/>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7947" name="Rectangle 59"/>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7948" name="Rectangle 60"/>
                      <p:cNvSpPr>
                        <a:spLocks noChangeArrowheads="1"/>
                      </p:cNvSpPr>
                      <p:nvPr/>
                    </p:nvSpPr>
                    <p:spPr bwMode="auto">
                      <a:xfrm>
                        <a:off x="-3" y="-3"/>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49" name="Text Box 61"/>
                    <p:cNvSpPr txBox="1">
                      <a:spLocks noChangeArrowheads="1"/>
                    </p:cNvSpPr>
                    <p:nvPr/>
                  </p:nvSpPr>
                  <p:spPr bwMode="auto">
                    <a:xfrm>
                      <a:off x="1140" y="1824"/>
                      <a:ext cx="7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7950" name="Text Box 62"/>
                  <p:cNvSpPr txBox="1">
                    <a:spLocks noChangeArrowheads="1"/>
                  </p:cNvSpPr>
                  <p:nvPr/>
                </p:nvSpPr>
                <p:spPr bwMode="auto">
                  <a:xfrm>
                    <a:off x="612" y="10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grpSp>
          <p:sp>
            <p:nvSpPr>
              <p:cNvPr id="37951" name="Text Box 63"/>
              <p:cNvSpPr txBox="1">
                <a:spLocks noChangeArrowheads="1"/>
              </p:cNvSpPr>
              <p:nvPr/>
            </p:nvSpPr>
            <p:spPr bwMode="auto">
              <a:xfrm>
                <a:off x="1932" y="2340"/>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7952" name="Text Box 64"/>
            <p:cNvSpPr txBox="1">
              <a:spLocks noChangeArrowheads="1"/>
            </p:cNvSpPr>
            <p:nvPr/>
          </p:nvSpPr>
          <p:spPr bwMode="auto">
            <a:xfrm>
              <a:off x="2292" y="2340"/>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sp>
          <p:nvSpPr>
            <p:cNvPr id="37953" name="Text Box 65"/>
            <p:cNvSpPr txBox="1">
              <a:spLocks noChangeArrowheads="1"/>
            </p:cNvSpPr>
            <p:nvPr/>
          </p:nvSpPr>
          <p:spPr bwMode="auto">
            <a:xfrm>
              <a:off x="2640" y="2328"/>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a:t>/</a:t>
              </a:r>
            </a:p>
          </p:txBody>
        </p:sp>
      </p:grpSp>
      <p:sp>
        <p:nvSpPr>
          <p:cNvPr id="37954" name="Text Box 66"/>
          <p:cNvSpPr txBox="1">
            <a:spLocks noChangeArrowheads="1"/>
          </p:cNvSpPr>
          <p:nvPr/>
        </p:nvSpPr>
        <p:spPr bwMode="auto">
          <a:xfrm>
            <a:off x="7820025" y="2528888"/>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en-US" sz="2000">
                <a:solidFill>
                  <a:schemeClr val="tx2"/>
                </a:solidFill>
              </a:rPr>
              <a:t>STACK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228600"/>
            <a:ext cx="7772400" cy="1143000"/>
          </a:xfrm>
        </p:spPr>
        <p:txBody>
          <a:bodyPr/>
          <a:lstStyle/>
          <a:p>
            <a:r>
              <a:rPr lang="en-US" altLang="en-US"/>
              <a:t>Example contd. …</a:t>
            </a:r>
          </a:p>
        </p:txBody>
      </p:sp>
      <p:sp>
        <p:nvSpPr>
          <p:cNvPr id="38915" name="Rectangle 3"/>
          <p:cNvSpPr>
            <a:spLocks noGrp="1" noChangeArrowheads="1"/>
          </p:cNvSpPr>
          <p:nvPr>
            <p:ph type="body" idx="1"/>
          </p:nvPr>
        </p:nvSpPr>
        <p:spPr>
          <a:xfrm>
            <a:off x="685800" y="1447800"/>
            <a:ext cx="7772400" cy="4114800"/>
          </a:xfrm>
        </p:spPr>
        <p:txBody>
          <a:bodyPr/>
          <a:lstStyle/>
          <a:p>
            <a:pPr>
              <a:lnSpc>
                <a:spcPct val="90000"/>
              </a:lnSpc>
              <a:buFontTx/>
              <a:buNone/>
            </a:pPr>
            <a:r>
              <a:rPr lang="en-US" altLang="en-US" sz="3000"/>
              <a:t>	Now there is only blank character </a:t>
            </a:r>
            <a:r>
              <a:rPr lang="en-US" altLang="en-US" sz="3000">
                <a:cs typeface="Arial" panose="020B0604020202020204" pitchFamily="34" charset="0"/>
              </a:rPr>
              <a:t>∆ is left to be read from the TAPE, which leads to POP2 state. While the only blank characters is left in the STACK to be popped out and the ACCEPT state is entered, which shows that the string aaabbb is accepted by this PDA. It may be observed that the above PDA accepts the language {a</a:t>
            </a:r>
            <a:r>
              <a:rPr lang="en-US" altLang="en-US" sz="3000" baseline="40000">
                <a:cs typeface="Arial" panose="020B0604020202020204" pitchFamily="34" charset="0"/>
              </a:rPr>
              <a:t>n</a:t>
            </a:r>
            <a:r>
              <a:rPr lang="en-US" altLang="en-US" sz="3000">
                <a:cs typeface="Arial" panose="020B0604020202020204" pitchFamily="34" charset="0"/>
              </a:rPr>
              <a:t>b</a:t>
            </a:r>
            <a:r>
              <a:rPr lang="en-US" altLang="en-US" sz="3000" baseline="40000">
                <a:cs typeface="Arial" panose="020B0604020202020204" pitchFamily="34" charset="0"/>
              </a:rPr>
              <a:t>n</a:t>
            </a:r>
            <a:r>
              <a:rPr lang="en-US" altLang="en-US" sz="3000">
                <a:cs typeface="Arial" panose="020B0604020202020204" pitchFamily="34" charset="0"/>
              </a:rPr>
              <a:t>:n=0,1,2, … }. </a:t>
            </a:r>
          </a:p>
          <a:p>
            <a:pPr>
              <a:lnSpc>
                <a:spcPct val="90000"/>
              </a:lnSpc>
              <a:buFontTx/>
              <a:buNone/>
            </a:pPr>
            <a:r>
              <a:rPr lang="en-US" altLang="en-US" sz="3000">
                <a:cs typeface="Arial" panose="020B0604020202020204" pitchFamily="34" charset="0"/>
              </a:rPr>
              <a:t>	Since the null string is like a blank character, so to determine how the null string is accepted,  it ca</a:t>
            </a:r>
            <a:r>
              <a:rPr lang="en-US" altLang="en-US" sz="3000"/>
              <a:t>n be placed in the TAPE as shown below</a:t>
            </a:r>
          </a:p>
          <a:p>
            <a:pPr>
              <a:lnSpc>
                <a:spcPct val="90000"/>
              </a:lnSpc>
              <a:buFontTx/>
              <a:buNone/>
            </a:pPr>
            <a:endParaRPr lang="en-US" altLang="en-US" sz="3000"/>
          </a:p>
          <a:p>
            <a:pPr>
              <a:lnSpc>
                <a:spcPct val="90000"/>
              </a:lnSpc>
              <a:buFontTx/>
              <a:buNone/>
            </a:pPr>
            <a:endParaRPr lang="en-US" altLang="en-US" sz="300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1143000"/>
          </a:xfrm>
        </p:spPr>
        <p:txBody>
          <a:bodyPr/>
          <a:lstStyle/>
          <a:p>
            <a:r>
              <a:rPr lang="en-US" altLang="en-US"/>
              <a:t>Solution contd …</a:t>
            </a:r>
          </a:p>
        </p:txBody>
      </p:sp>
      <mc:AlternateContent xmlns:mc="http://schemas.openxmlformats.org/markup-compatibility/2006">
        <mc:Choice xmlns:a14="http://schemas.microsoft.com/office/drawing/2010/main" Requires="a14">
          <p:sp>
            <p:nvSpPr>
              <p:cNvPr id="9219" name="Rectangle 3"/>
              <p:cNvSpPr>
                <a:spLocks noGrp="1" noChangeArrowheads="1"/>
              </p:cNvSpPr>
              <p:nvPr>
                <p:ph type="body" idx="1"/>
              </p:nvPr>
            </p:nvSpPr>
            <p:spPr>
              <a:xfrm>
                <a:off x="685800" y="1600200"/>
                <a:ext cx="7772400" cy="4114800"/>
              </a:xfrm>
            </p:spPr>
            <p:txBody>
              <a:bodyPr/>
              <a:lstStyle/>
              <a:p>
                <a:pPr>
                  <a:lnSpc>
                    <a:spcPct val="90000"/>
                  </a:lnSpc>
                  <a:buFontTx/>
                  <a:buNone/>
                </a:pPr>
                <a:r>
                  <a:rPr lang="en-US" altLang="en-US" sz="3000" dirty="0"/>
                  <a:t>	Removing the unit productions </a:t>
                </a:r>
                <a:r>
                  <a:rPr lang="en-US" altLang="en-US" sz="3000" dirty="0">
                    <a:sym typeface="Math1" pitchFamily="2" charset="2"/>
                  </a:rPr>
                  <a:t>S</a:t>
                </a:r>
                <a:r>
                  <a:rPr lang="en-US" altLang="en-US" sz="3000" dirty="0"/>
                  <a:t> </a:t>
                </a:r>
                <a14:m>
                  <m:oMath xmlns:m="http://schemas.openxmlformats.org/officeDocument/2006/math">
                    <m:r>
                      <a:rPr lang="en-US" altLang="en-US" sz="3000" i="1" dirty="0">
                        <a:latin typeface="Cambria Math" panose="02040503050406030204" pitchFamily="18" charset="0"/>
                        <a:sym typeface="Math1" pitchFamily="2" charset="2"/>
                      </a:rPr>
                      <m:t>→</m:t>
                    </m:r>
                  </m:oMath>
                </a14:m>
                <a:r>
                  <a:rPr lang="en-US" altLang="en-US" sz="3000" dirty="0">
                    <a:sym typeface="Math1" pitchFamily="2" charset="2"/>
                  </a:rPr>
                  <a:t> A|B and introducing the new productions as </a:t>
                </a:r>
              </a:p>
              <a:p>
                <a:pPr>
                  <a:lnSpc>
                    <a:spcPct val="90000"/>
                  </a:lnSpc>
                  <a:buFontTx/>
                  <a:buNone/>
                </a:pPr>
                <a:r>
                  <a:rPr lang="en-US" altLang="en-US" sz="3000" dirty="0">
                    <a:sym typeface="Math1" pitchFamily="2" charset="2"/>
                  </a:rPr>
                  <a:t>	S</a:t>
                </a:r>
                <a:r>
                  <a:rPr lang="en-US" altLang="en-US" sz="3000" dirty="0"/>
                  <a:t> </a:t>
                </a:r>
                <a14:m>
                  <m:oMath xmlns:m="http://schemas.openxmlformats.org/officeDocument/2006/math">
                    <m:r>
                      <a:rPr lang="en-US" altLang="en-US" sz="3000" i="1" dirty="0">
                        <a:latin typeface="Cambria Math" panose="02040503050406030204" pitchFamily="18" charset="0"/>
                        <a:sym typeface="Math1" pitchFamily="2" charset="2"/>
                      </a:rPr>
                      <m:t>→</m:t>
                    </m:r>
                  </m:oMath>
                </a14:m>
                <a:r>
                  <a:rPr lang="en-US" altLang="en-US" sz="3000" dirty="0">
                    <a:sym typeface="Math1" pitchFamily="2" charset="2"/>
                  </a:rPr>
                  <a:t> </a:t>
                </a:r>
                <a:r>
                  <a:rPr lang="en-US" altLang="en-US" sz="3000" dirty="0" err="1">
                    <a:sym typeface="Math1" pitchFamily="2" charset="2"/>
                  </a:rPr>
                  <a:t>a|b</a:t>
                </a:r>
                <a:endParaRPr lang="en-US" altLang="en-US" sz="3000" dirty="0">
                  <a:sym typeface="Math1" pitchFamily="2" charset="2"/>
                </a:endParaRPr>
              </a:p>
              <a:p>
                <a:pPr>
                  <a:lnSpc>
                    <a:spcPct val="90000"/>
                  </a:lnSpc>
                  <a:buFontTx/>
                  <a:buNone/>
                </a:pPr>
                <a:r>
                  <a:rPr lang="en-US" altLang="en-US" sz="3000" dirty="0">
                    <a:sym typeface="Math1" pitchFamily="2" charset="2"/>
                  </a:rPr>
                  <a:t>	Introducing the new nonterminal R to convert the productions of the form</a:t>
                </a:r>
              </a:p>
              <a:p>
                <a:pPr>
                  <a:lnSpc>
                    <a:spcPct val="90000"/>
                  </a:lnSpc>
                  <a:buFontTx/>
                  <a:buNone/>
                </a:pPr>
                <a:r>
                  <a:rPr lang="en-US" altLang="en-US" sz="3000" dirty="0">
                    <a:sym typeface="Math1" pitchFamily="2" charset="2"/>
                  </a:rPr>
                  <a:t>	S</a:t>
                </a:r>
                <a:r>
                  <a:rPr lang="en-US" altLang="en-US" sz="3000" dirty="0"/>
                  <a:t> </a:t>
                </a:r>
                <a14:m>
                  <m:oMath xmlns:m="http://schemas.openxmlformats.org/officeDocument/2006/math">
                    <m:r>
                      <a:rPr lang="en-US" altLang="en-US" sz="3000" i="1" dirty="0">
                        <a:latin typeface="Cambria Math" panose="02040503050406030204" pitchFamily="18" charset="0"/>
                        <a:sym typeface="Math1" pitchFamily="2" charset="2"/>
                      </a:rPr>
                      <m:t>→</m:t>
                    </m:r>
                  </m:oMath>
                </a14:m>
                <a:r>
                  <a:rPr lang="en-US" altLang="en-US" sz="3000" dirty="0">
                    <a:sym typeface="Math1" pitchFamily="2" charset="2"/>
                  </a:rPr>
                  <a:t> string of four </a:t>
                </a:r>
                <a:r>
                  <a:rPr lang="en-US" altLang="en-US" sz="3000" dirty="0" err="1">
                    <a:sym typeface="Math1" pitchFamily="2" charset="2"/>
                  </a:rPr>
                  <a:t>nonterminals</a:t>
                </a:r>
                <a:endParaRPr lang="en-US" altLang="en-US" sz="3000" dirty="0">
                  <a:sym typeface="Math1" pitchFamily="2" charset="2"/>
                </a:endParaRPr>
              </a:p>
              <a:p>
                <a:pPr>
                  <a:lnSpc>
                    <a:spcPct val="90000"/>
                  </a:lnSpc>
                  <a:buFontTx/>
                  <a:buNone/>
                </a:pPr>
                <a:r>
                  <a:rPr lang="en-US" altLang="en-US" sz="3000" dirty="0">
                    <a:sym typeface="Math1" pitchFamily="2" charset="2"/>
                  </a:rPr>
                  <a:t>    to the form</a:t>
                </a:r>
              </a:p>
              <a:p>
                <a:pPr>
                  <a:lnSpc>
                    <a:spcPct val="90000"/>
                  </a:lnSpc>
                  <a:buFontTx/>
                  <a:buNone/>
                </a:pPr>
                <a:r>
                  <a:rPr lang="en-US" altLang="en-US" sz="3000" dirty="0">
                    <a:sym typeface="Math1" pitchFamily="2" charset="2"/>
                  </a:rPr>
                  <a:t>	S</a:t>
                </a:r>
                <a:r>
                  <a:rPr lang="en-US" altLang="en-US" sz="3000" dirty="0"/>
                  <a:t> </a:t>
                </a:r>
                <a14:m>
                  <m:oMath xmlns:m="http://schemas.openxmlformats.org/officeDocument/2006/math">
                    <m:r>
                      <a:rPr lang="en-US" altLang="en-US" sz="3000" i="1" dirty="0">
                        <a:latin typeface="Cambria Math" panose="02040503050406030204" pitchFamily="18" charset="0"/>
                        <a:sym typeface="Math1" pitchFamily="2" charset="2"/>
                      </a:rPr>
                      <m:t>→</m:t>
                    </m:r>
                  </m:oMath>
                </a14:m>
                <a:r>
                  <a:rPr lang="en-US" altLang="en-US" sz="3000" dirty="0">
                    <a:sym typeface="Math1" pitchFamily="2" charset="2"/>
                  </a:rPr>
                  <a:t> string of two </a:t>
                </a:r>
                <a:r>
                  <a:rPr lang="en-US" altLang="en-US" sz="3000" dirty="0" err="1">
                    <a:sym typeface="Math1" pitchFamily="2" charset="2"/>
                  </a:rPr>
                  <a:t>nonterminals</a:t>
                </a:r>
                <a:r>
                  <a:rPr lang="en-US" altLang="en-US" sz="3000" dirty="0">
                    <a:sym typeface="Math1" pitchFamily="2" charset="2"/>
                  </a:rPr>
                  <a:t> </a:t>
                </a:r>
              </a:p>
              <a:p>
                <a:pPr>
                  <a:lnSpc>
                    <a:spcPct val="90000"/>
                  </a:lnSpc>
                  <a:buFontTx/>
                  <a:buNone/>
                </a:pPr>
                <a:r>
                  <a:rPr lang="en-US" altLang="en-US" sz="3000" dirty="0">
                    <a:sym typeface="Math1" pitchFamily="2" charset="2"/>
                  </a:rPr>
                  <a:t>	as</a:t>
                </a:r>
              </a:p>
              <a:p>
                <a:pPr>
                  <a:lnSpc>
                    <a:spcPct val="90000"/>
                  </a:lnSpc>
                  <a:buFontTx/>
                  <a:buNone/>
                </a:pPr>
                <a:r>
                  <a:rPr lang="en-US" altLang="en-US" sz="3000" dirty="0">
                    <a:sym typeface="Math1" pitchFamily="2" charset="2"/>
                  </a:rPr>
                  <a:t>	R</a:t>
                </a:r>
                <a:r>
                  <a:rPr lang="en-US" altLang="en-US" sz="3000" dirty="0"/>
                  <a:t> </a:t>
                </a:r>
                <a14:m>
                  <m:oMath xmlns:m="http://schemas.openxmlformats.org/officeDocument/2006/math">
                    <m:r>
                      <a:rPr lang="en-US" altLang="en-US" sz="3000" i="1" dirty="0">
                        <a:latin typeface="Cambria Math" panose="02040503050406030204" pitchFamily="18" charset="0"/>
                        <a:sym typeface="Math1" pitchFamily="2" charset="2"/>
                      </a:rPr>
                      <m:t>→</m:t>
                    </m:r>
                  </m:oMath>
                </a14:m>
                <a:r>
                  <a:rPr lang="en-US" altLang="en-US" sz="3000" dirty="0">
                    <a:sym typeface="Math1" pitchFamily="2" charset="2"/>
                  </a:rPr>
                  <a:t> AB</a:t>
                </a:r>
              </a:p>
            </p:txBody>
          </p:sp>
        </mc:Choice>
        <mc:Fallback>
          <p:sp>
            <p:nvSpPr>
              <p:cNvPr id="9219" name="Rectangle 3"/>
              <p:cNvSpPr>
                <a:spLocks noGrp="1" noRot="1" noChangeAspect="1" noMove="1" noResize="1" noEditPoints="1" noAdjustHandles="1" noChangeArrowheads="1" noChangeShapeType="1" noTextEdit="1"/>
              </p:cNvSpPr>
              <p:nvPr>
                <p:ph type="body" idx="1"/>
              </p:nvPr>
            </p:nvSpPr>
            <p:spPr>
              <a:xfrm>
                <a:off x="685800" y="1600200"/>
                <a:ext cx="7772400" cy="4114800"/>
              </a:xfrm>
              <a:blipFill>
                <a:blip r:embed="rId2"/>
                <a:stretch>
                  <a:fillRect t="-2963" b="-22222"/>
                </a:stretch>
              </a:blipFill>
            </p:spPr>
            <p:txBody>
              <a:bodyPr/>
              <a:lstStyle/>
              <a:p>
                <a:r>
                  <a:rPr lang="en-US">
                    <a:noFill/>
                  </a:rPr>
                  <a:t> </a:t>
                </a: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39939" name="Rectangle 3"/>
          <p:cNvSpPr>
            <a:spLocks noGrp="1" noChangeArrowheads="1"/>
          </p:cNvSpPr>
          <p:nvPr>
            <p:ph type="body" idx="1"/>
          </p:nvPr>
        </p:nvSpPr>
        <p:spPr>
          <a:xfrm>
            <a:off x="685800" y="1600200"/>
            <a:ext cx="7772400" cy="4114800"/>
          </a:xfrm>
        </p:spPr>
        <p:txBody>
          <a:bodyPr/>
          <a:lstStyle/>
          <a:p>
            <a:pPr>
              <a:buFontTx/>
              <a:buNone/>
            </a:pPr>
            <a:r>
              <a:rPr lang="en-US" altLang="en-US" sz="3000"/>
              <a:t>	</a:t>
            </a:r>
          </a:p>
          <a:p>
            <a:pPr>
              <a:buFontTx/>
              <a:buNone/>
            </a:pPr>
            <a:endParaRPr lang="en-US" altLang="en-US" sz="3000"/>
          </a:p>
          <a:p>
            <a:pPr>
              <a:buFontTx/>
              <a:buNone/>
            </a:pPr>
            <a:r>
              <a:rPr lang="en-US" altLang="en-US" sz="3000"/>
              <a:t>	Reading </a:t>
            </a:r>
            <a:r>
              <a:rPr lang="en-US" altLang="en-US" sz="3000">
                <a:cs typeface="Arial" panose="020B0604020202020204" pitchFamily="34" charset="0"/>
              </a:rPr>
              <a:t>∆ at state READ1 leads to POP2 state and POP2 state contains only ∆, hence it leads to ACCEPT state and the null string is accepted.</a:t>
            </a:r>
            <a:r>
              <a:rPr lang="en-US" altLang="en-US" sz="3000"/>
              <a:t> </a:t>
            </a:r>
          </a:p>
          <a:p>
            <a:pPr>
              <a:buFontTx/>
              <a:buNone/>
            </a:pPr>
            <a:r>
              <a:rPr lang="en-US" altLang="en-US" sz="3000"/>
              <a:t>	</a:t>
            </a:r>
            <a:r>
              <a:rPr lang="en-US" altLang="en-US" sz="3000" b="1" u="sng"/>
              <a:t>Note</a:t>
            </a:r>
            <a:r>
              <a:rPr lang="en-US" altLang="en-US" sz="3000"/>
              <a:t>: The process of running the string aaabbb can also be expressed in the following table</a:t>
            </a:r>
          </a:p>
        </p:txBody>
      </p:sp>
      <p:grpSp>
        <p:nvGrpSpPr>
          <p:cNvPr id="39940" name="Group 4"/>
          <p:cNvGrpSpPr>
            <a:grpSpLocks/>
          </p:cNvGrpSpPr>
          <p:nvPr/>
        </p:nvGrpSpPr>
        <p:grpSpPr bwMode="auto">
          <a:xfrm>
            <a:off x="933450" y="1600200"/>
            <a:ext cx="6153150" cy="984250"/>
            <a:chOff x="588" y="1670"/>
            <a:chExt cx="3876" cy="620"/>
          </a:xfrm>
        </p:grpSpPr>
        <p:grpSp>
          <p:nvGrpSpPr>
            <p:cNvPr id="39941" name="Group 5"/>
            <p:cNvGrpSpPr>
              <a:grpSpLocks/>
            </p:cNvGrpSpPr>
            <p:nvPr/>
          </p:nvGrpSpPr>
          <p:grpSpPr bwMode="auto">
            <a:xfrm>
              <a:off x="1347" y="1673"/>
              <a:ext cx="3117" cy="614"/>
              <a:chOff x="0" y="0"/>
              <a:chExt cx="3018" cy="614"/>
            </a:xfrm>
          </p:grpSpPr>
          <p:grpSp>
            <p:nvGrpSpPr>
              <p:cNvPr id="39942" name="Group 6"/>
              <p:cNvGrpSpPr>
                <a:grpSpLocks/>
              </p:cNvGrpSpPr>
              <p:nvPr/>
            </p:nvGrpSpPr>
            <p:grpSpPr bwMode="auto">
              <a:xfrm>
                <a:off x="0" y="0"/>
                <a:ext cx="355" cy="614"/>
                <a:chOff x="0" y="0"/>
                <a:chExt cx="355" cy="614"/>
              </a:xfrm>
            </p:grpSpPr>
            <p:sp>
              <p:nvSpPr>
                <p:cNvPr id="39943" name="Rectangle 7"/>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39944"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45" name="Group 9"/>
              <p:cNvGrpSpPr>
                <a:grpSpLocks/>
              </p:cNvGrpSpPr>
              <p:nvPr/>
            </p:nvGrpSpPr>
            <p:grpSpPr bwMode="auto">
              <a:xfrm>
                <a:off x="355" y="0"/>
                <a:ext cx="366" cy="614"/>
                <a:chOff x="355" y="0"/>
                <a:chExt cx="366" cy="614"/>
              </a:xfrm>
            </p:grpSpPr>
            <p:sp>
              <p:nvSpPr>
                <p:cNvPr id="39946" name="Rectangle 10"/>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39947"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48" name="Group 12"/>
              <p:cNvGrpSpPr>
                <a:grpSpLocks/>
              </p:cNvGrpSpPr>
              <p:nvPr/>
            </p:nvGrpSpPr>
            <p:grpSpPr bwMode="auto">
              <a:xfrm>
                <a:off x="721" y="0"/>
                <a:ext cx="300" cy="614"/>
                <a:chOff x="721" y="0"/>
                <a:chExt cx="300" cy="614"/>
              </a:xfrm>
            </p:grpSpPr>
            <p:sp>
              <p:nvSpPr>
                <p:cNvPr id="39949" name="Rectangle 13"/>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39950"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51" name="Group 15"/>
              <p:cNvGrpSpPr>
                <a:grpSpLocks/>
              </p:cNvGrpSpPr>
              <p:nvPr/>
            </p:nvGrpSpPr>
            <p:grpSpPr bwMode="auto">
              <a:xfrm>
                <a:off x="1021" y="0"/>
                <a:ext cx="389" cy="614"/>
                <a:chOff x="1021" y="0"/>
                <a:chExt cx="389" cy="614"/>
              </a:xfrm>
            </p:grpSpPr>
            <p:sp>
              <p:nvSpPr>
                <p:cNvPr id="39952" name="Rectangle 16"/>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39953"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54" name="Group 18"/>
              <p:cNvGrpSpPr>
                <a:grpSpLocks/>
              </p:cNvGrpSpPr>
              <p:nvPr/>
            </p:nvGrpSpPr>
            <p:grpSpPr bwMode="auto">
              <a:xfrm>
                <a:off x="1410" y="0"/>
                <a:ext cx="340" cy="614"/>
                <a:chOff x="1410" y="0"/>
                <a:chExt cx="340" cy="614"/>
              </a:xfrm>
            </p:grpSpPr>
            <p:sp>
              <p:nvSpPr>
                <p:cNvPr id="39955" name="Rectangle 19"/>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39956"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57" name="Group 21"/>
              <p:cNvGrpSpPr>
                <a:grpSpLocks/>
              </p:cNvGrpSpPr>
              <p:nvPr/>
            </p:nvGrpSpPr>
            <p:grpSpPr bwMode="auto">
              <a:xfrm>
                <a:off x="1750" y="0"/>
                <a:ext cx="298" cy="614"/>
                <a:chOff x="1750" y="0"/>
                <a:chExt cx="298" cy="614"/>
              </a:xfrm>
            </p:grpSpPr>
            <p:sp>
              <p:nvSpPr>
                <p:cNvPr id="39958" name="Rectangle 22"/>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39959"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0" name="Group 24"/>
              <p:cNvGrpSpPr>
                <a:grpSpLocks/>
              </p:cNvGrpSpPr>
              <p:nvPr/>
            </p:nvGrpSpPr>
            <p:grpSpPr bwMode="auto">
              <a:xfrm>
                <a:off x="2048" y="0"/>
                <a:ext cx="280" cy="614"/>
                <a:chOff x="2048" y="0"/>
                <a:chExt cx="280" cy="614"/>
              </a:xfrm>
            </p:grpSpPr>
            <p:sp>
              <p:nvSpPr>
                <p:cNvPr id="39961" name="Rectangle 25"/>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39962"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3" name="Group 27"/>
              <p:cNvGrpSpPr>
                <a:grpSpLocks/>
              </p:cNvGrpSpPr>
              <p:nvPr/>
            </p:nvGrpSpPr>
            <p:grpSpPr bwMode="auto">
              <a:xfrm>
                <a:off x="2328" y="0"/>
                <a:ext cx="345" cy="614"/>
                <a:chOff x="2328" y="0"/>
                <a:chExt cx="345" cy="614"/>
              </a:xfrm>
            </p:grpSpPr>
            <p:sp>
              <p:nvSpPr>
                <p:cNvPr id="39964" name="Rectangle 28"/>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endParaRPr lang="en-US" altLang="en-US"/>
                </a:p>
              </p:txBody>
            </p:sp>
            <p:sp>
              <p:nvSpPr>
                <p:cNvPr id="39965"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6" name="Group 30"/>
              <p:cNvGrpSpPr>
                <a:grpSpLocks/>
              </p:cNvGrpSpPr>
              <p:nvPr/>
            </p:nvGrpSpPr>
            <p:grpSpPr bwMode="auto">
              <a:xfrm>
                <a:off x="2673" y="0"/>
                <a:ext cx="345" cy="614"/>
                <a:chOff x="2673" y="0"/>
                <a:chExt cx="345" cy="614"/>
              </a:xfrm>
            </p:grpSpPr>
            <p:sp>
              <p:nvSpPr>
                <p:cNvPr id="39967" name="Rectangle 31"/>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39968"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9969" name="Rectangle 33"/>
            <p:cNvSpPr>
              <a:spLocks noChangeArrowheads="1"/>
            </p:cNvSpPr>
            <p:nvPr/>
          </p:nvSpPr>
          <p:spPr bwMode="auto">
            <a:xfrm>
              <a:off x="1344" y="1670"/>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0" name="Text Box 34"/>
            <p:cNvSpPr txBox="1">
              <a:spLocks noChangeArrowheads="1"/>
            </p:cNvSpPr>
            <p:nvPr/>
          </p:nvSpPr>
          <p:spPr bwMode="auto">
            <a:xfrm>
              <a:off x="588" y="1764"/>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52400"/>
            <a:ext cx="7772400" cy="1143000"/>
          </a:xfrm>
        </p:spPr>
        <p:txBody>
          <a:bodyPr/>
          <a:lstStyle/>
          <a:p>
            <a:r>
              <a:rPr lang="en-US" altLang="en-US"/>
              <a:t>Example contd. …</a:t>
            </a:r>
          </a:p>
        </p:txBody>
      </p:sp>
      <p:sp>
        <p:nvSpPr>
          <p:cNvPr id="40963" name="Rectangle 3"/>
          <p:cNvSpPr>
            <a:spLocks noGrp="1" noChangeArrowheads="1"/>
          </p:cNvSpPr>
          <p:nvPr>
            <p:ph type="body" idx="1"/>
          </p:nvPr>
        </p:nvSpPr>
        <p:spPr>
          <a:xfrm>
            <a:off x="685800" y="1600200"/>
            <a:ext cx="7772400" cy="4114800"/>
          </a:xfrm>
        </p:spPr>
        <p:txBody>
          <a:bodyPr/>
          <a:lstStyle/>
          <a:p>
            <a:pPr>
              <a:buFontTx/>
              <a:buNone/>
            </a:pPr>
            <a:r>
              <a:rPr lang="en-US" altLang="en-US" sz="3400"/>
              <a:t>	</a:t>
            </a:r>
          </a:p>
          <a:p>
            <a:pPr>
              <a:buFontTx/>
              <a:buNone/>
            </a:pPr>
            <a:endParaRPr lang="en-US" altLang="en-US" sz="3400"/>
          </a:p>
          <a:p>
            <a:pPr>
              <a:buFontTx/>
              <a:buNone/>
            </a:pPr>
            <a:r>
              <a:rPr lang="en-US" altLang="en-US" sz="3400"/>
              <a:t>	Reading </a:t>
            </a:r>
            <a:r>
              <a:rPr lang="en-US" altLang="en-US" sz="3400">
                <a:cs typeface="Arial" panose="020B0604020202020204" pitchFamily="34" charset="0"/>
              </a:rPr>
              <a:t>∆ at state READ1 leads to POP2 state and POP2 state contains only ∆, hence it leads to ACCEPT state and the null string is accepted.</a:t>
            </a:r>
            <a:r>
              <a:rPr lang="en-US" altLang="en-US" sz="3400"/>
              <a:t> </a:t>
            </a:r>
          </a:p>
          <a:p>
            <a:pPr>
              <a:buFontTx/>
              <a:buNone/>
            </a:pPr>
            <a:r>
              <a:rPr lang="en-US" altLang="en-US" sz="3400"/>
              <a:t>	</a:t>
            </a:r>
          </a:p>
        </p:txBody>
      </p:sp>
      <p:grpSp>
        <p:nvGrpSpPr>
          <p:cNvPr id="40964" name="Group 4"/>
          <p:cNvGrpSpPr>
            <a:grpSpLocks/>
          </p:cNvGrpSpPr>
          <p:nvPr/>
        </p:nvGrpSpPr>
        <p:grpSpPr bwMode="auto">
          <a:xfrm>
            <a:off x="933450" y="1600200"/>
            <a:ext cx="6153150" cy="984250"/>
            <a:chOff x="588" y="1670"/>
            <a:chExt cx="3876" cy="620"/>
          </a:xfrm>
        </p:grpSpPr>
        <p:grpSp>
          <p:nvGrpSpPr>
            <p:cNvPr id="40965" name="Group 5"/>
            <p:cNvGrpSpPr>
              <a:grpSpLocks/>
            </p:cNvGrpSpPr>
            <p:nvPr/>
          </p:nvGrpSpPr>
          <p:grpSpPr bwMode="auto">
            <a:xfrm>
              <a:off x="1347" y="1673"/>
              <a:ext cx="3117" cy="614"/>
              <a:chOff x="0" y="0"/>
              <a:chExt cx="3018" cy="614"/>
            </a:xfrm>
          </p:grpSpPr>
          <p:grpSp>
            <p:nvGrpSpPr>
              <p:cNvPr id="40966" name="Group 6"/>
              <p:cNvGrpSpPr>
                <a:grpSpLocks/>
              </p:cNvGrpSpPr>
              <p:nvPr/>
            </p:nvGrpSpPr>
            <p:grpSpPr bwMode="auto">
              <a:xfrm>
                <a:off x="0" y="0"/>
                <a:ext cx="355" cy="614"/>
                <a:chOff x="0" y="0"/>
                <a:chExt cx="355" cy="614"/>
              </a:xfrm>
            </p:grpSpPr>
            <p:sp>
              <p:nvSpPr>
                <p:cNvPr id="40967" name="Rectangle 7"/>
                <p:cNvSpPr>
                  <a:spLocks noChangeArrowheads="1"/>
                </p:cNvSpPr>
                <p:nvPr/>
              </p:nvSpPr>
              <p:spPr bwMode="auto">
                <a:xfrm>
                  <a:off x="43" y="0"/>
                  <a:ext cx="26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40968" name="Rectangle 8"/>
                <p:cNvSpPr>
                  <a:spLocks noChangeArrowheads="1"/>
                </p:cNvSpPr>
                <p:nvPr/>
              </p:nvSpPr>
              <p:spPr bwMode="auto">
                <a:xfrm>
                  <a:off x="0" y="0"/>
                  <a:ext cx="35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69" name="Group 9"/>
              <p:cNvGrpSpPr>
                <a:grpSpLocks/>
              </p:cNvGrpSpPr>
              <p:nvPr/>
            </p:nvGrpSpPr>
            <p:grpSpPr bwMode="auto">
              <a:xfrm>
                <a:off x="355" y="0"/>
                <a:ext cx="366" cy="614"/>
                <a:chOff x="355" y="0"/>
                <a:chExt cx="366" cy="614"/>
              </a:xfrm>
            </p:grpSpPr>
            <p:sp>
              <p:nvSpPr>
                <p:cNvPr id="40970" name="Rectangle 10"/>
                <p:cNvSpPr>
                  <a:spLocks noChangeArrowheads="1"/>
                </p:cNvSpPr>
                <p:nvPr/>
              </p:nvSpPr>
              <p:spPr bwMode="auto">
                <a:xfrm>
                  <a:off x="398" y="0"/>
                  <a:ext cx="280"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40971" name="Rectangle 11"/>
                <p:cNvSpPr>
                  <a:spLocks noChangeArrowheads="1"/>
                </p:cNvSpPr>
                <p:nvPr/>
              </p:nvSpPr>
              <p:spPr bwMode="auto">
                <a:xfrm>
                  <a:off x="355" y="0"/>
                  <a:ext cx="366"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72" name="Group 12"/>
              <p:cNvGrpSpPr>
                <a:grpSpLocks/>
              </p:cNvGrpSpPr>
              <p:nvPr/>
            </p:nvGrpSpPr>
            <p:grpSpPr bwMode="auto">
              <a:xfrm>
                <a:off x="721" y="0"/>
                <a:ext cx="300" cy="614"/>
                <a:chOff x="721" y="0"/>
                <a:chExt cx="300" cy="614"/>
              </a:xfrm>
            </p:grpSpPr>
            <p:sp>
              <p:nvSpPr>
                <p:cNvPr id="40973" name="Rectangle 13"/>
                <p:cNvSpPr>
                  <a:spLocks noChangeArrowheads="1"/>
                </p:cNvSpPr>
                <p:nvPr/>
              </p:nvSpPr>
              <p:spPr bwMode="auto">
                <a:xfrm>
                  <a:off x="764" y="0"/>
                  <a:ext cx="21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en-US" sz="2200">
                      <a:latin typeface="Arial" panose="020B0604020202020204" pitchFamily="34" charset="0"/>
                      <a:cs typeface="Arial" panose="020B0604020202020204" pitchFamily="34" charset="0"/>
                    </a:rPr>
                    <a:t>∆</a:t>
                  </a:r>
                </a:p>
              </p:txBody>
            </p:sp>
            <p:sp>
              <p:nvSpPr>
                <p:cNvPr id="40974" name="Rectangle 14"/>
                <p:cNvSpPr>
                  <a:spLocks noChangeArrowheads="1"/>
                </p:cNvSpPr>
                <p:nvPr/>
              </p:nvSpPr>
              <p:spPr bwMode="auto">
                <a:xfrm>
                  <a:off x="721" y="0"/>
                  <a:ext cx="30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75" name="Group 15"/>
              <p:cNvGrpSpPr>
                <a:grpSpLocks/>
              </p:cNvGrpSpPr>
              <p:nvPr/>
            </p:nvGrpSpPr>
            <p:grpSpPr bwMode="auto">
              <a:xfrm>
                <a:off x="1021" y="0"/>
                <a:ext cx="389" cy="614"/>
                <a:chOff x="1021" y="0"/>
                <a:chExt cx="389" cy="614"/>
              </a:xfrm>
            </p:grpSpPr>
            <p:sp>
              <p:nvSpPr>
                <p:cNvPr id="40976" name="Rectangle 16"/>
                <p:cNvSpPr>
                  <a:spLocks noChangeArrowheads="1"/>
                </p:cNvSpPr>
                <p:nvPr/>
              </p:nvSpPr>
              <p:spPr bwMode="auto">
                <a:xfrm>
                  <a:off x="1064" y="0"/>
                  <a:ext cx="303"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200" b="1">
                      <a:latin typeface="Arial" panose="020B0604020202020204" pitchFamily="34" charset="0"/>
                      <a:cs typeface="Arial" panose="020B0604020202020204" pitchFamily="34" charset="0"/>
                    </a:rPr>
                    <a:t>…</a:t>
                  </a:r>
                  <a:endParaRPr lang="en-US" altLang="en-US" sz="1200">
                    <a:cs typeface="Times New Roman" panose="02020603050405020304" pitchFamily="18" charset="0"/>
                  </a:endParaRPr>
                </a:p>
                <a:p>
                  <a:pPr eaLnBrk="0" hangingPunct="0"/>
                  <a:endParaRPr lang="en-US" altLang="en-US"/>
                </a:p>
              </p:txBody>
            </p:sp>
            <p:sp>
              <p:nvSpPr>
                <p:cNvPr id="40977" name="Rectangle 17"/>
                <p:cNvSpPr>
                  <a:spLocks noChangeArrowheads="1"/>
                </p:cNvSpPr>
                <p:nvPr/>
              </p:nvSpPr>
              <p:spPr bwMode="auto">
                <a:xfrm>
                  <a:off x="1021" y="0"/>
                  <a:ext cx="389"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78" name="Group 18"/>
              <p:cNvGrpSpPr>
                <a:grpSpLocks/>
              </p:cNvGrpSpPr>
              <p:nvPr/>
            </p:nvGrpSpPr>
            <p:grpSpPr bwMode="auto">
              <a:xfrm>
                <a:off x="1410" y="0"/>
                <a:ext cx="340" cy="614"/>
                <a:chOff x="1410" y="0"/>
                <a:chExt cx="340" cy="614"/>
              </a:xfrm>
            </p:grpSpPr>
            <p:sp>
              <p:nvSpPr>
                <p:cNvPr id="40979" name="Rectangle 19"/>
                <p:cNvSpPr>
                  <a:spLocks noChangeArrowheads="1"/>
                </p:cNvSpPr>
                <p:nvPr/>
              </p:nvSpPr>
              <p:spPr bwMode="auto">
                <a:xfrm>
                  <a:off x="1453" y="0"/>
                  <a:ext cx="25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40980" name="Rectangle 20"/>
                <p:cNvSpPr>
                  <a:spLocks noChangeArrowheads="1"/>
                </p:cNvSpPr>
                <p:nvPr/>
              </p:nvSpPr>
              <p:spPr bwMode="auto">
                <a:xfrm>
                  <a:off x="1410" y="0"/>
                  <a:ext cx="34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81" name="Group 21"/>
              <p:cNvGrpSpPr>
                <a:grpSpLocks/>
              </p:cNvGrpSpPr>
              <p:nvPr/>
            </p:nvGrpSpPr>
            <p:grpSpPr bwMode="auto">
              <a:xfrm>
                <a:off x="1750" y="0"/>
                <a:ext cx="298" cy="614"/>
                <a:chOff x="1750" y="0"/>
                <a:chExt cx="298" cy="614"/>
              </a:xfrm>
            </p:grpSpPr>
            <p:sp>
              <p:nvSpPr>
                <p:cNvPr id="40982" name="Rectangle 22"/>
                <p:cNvSpPr>
                  <a:spLocks noChangeArrowheads="1"/>
                </p:cNvSpPr>
                <p:nvPr/>
              </p:nvSpPr>
              <p:spPr bwMode="auto">
                <a:xfrm>
                  <a:off x="1793" y="0"/>
                  <a:ext cx="212"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40983" name="Rectangle 23"/>
                <p:cNvSpPr>
                  <a:spLocks noChangeArrowheads="1"/>
                </p:cNvSpPr>
                <p:nvPr/>
              </p:nvSpPr>
              <p:spPr bwMode="auto">
                <a:xfrm>
                  <a:off x="1750" y="0"/>
                  <a:ext cx="298"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84" name="Group 24"/>
              <p:cNvGrpSpPr>
                <a:grpSpLocks/>
              </p:cNvGrpSpPr>
              <p:nvPr/>
            </p:nvGrpSpPr>
            <p:grpSpPr bwMode="auto">
              <a:xfrm>
                <a:off x="2048" y="0"/>
                <a:ext cx="280" cy="614"/>
                <a:chOff x="2048" y="0"/>
                <a:chExt cx="280" cy="614"/>
              </a:xfrm>
            </p:grpSpPr>
            <p:sp>
              <p:nvSpPr>
                <p:cNvPr id="40985" name="Rectangle 25"/>
                <p:cNvSpPr>
                  <a:spLocks noChangeArrowheads="1"/>
                </p:cNvSpPr>
                <p:nvPr/>
              </p:nvSpPr>
              <p:spPr bwMode="auto">
                <a:xfrm>
                  <a:off x="2091" y="0"/>
                  <a:ext cx="19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r>
                    <a:rPr lang="en-US" altLang="en-US" sz="1200">
                      <a:cs typeface="Times New Roman" panose="02020603050405020304" pitchFamily="18" charset="0"/>
                    </a:rPr>
                    <a:t> </a:t>
                  </a:r>
                </a:p>
                <a:p>
                  <a:pPr eaLnBrk="0" hangingPunct="0"/>
                  <a:endParaRPr lang="en-US" altLang="en-US"/>
                </a:p>
              </p:txBody>
            </p:sp>
            <p:sp>
              <p:nvSpPr>
                <p:cNvPr id="40986" name="Rectangle 26"/>
                <p:cNvSpPr>
                  <a:spLocks noChangeArrowheads="1"/>
                </p:cNvSpPr>
                <p:nvPr/>
              </p:nvSpPr>
              <p:spPr bwMode="auto">
                <a:xfrm>
                  <a:off x="2048" y="0"/>
                  <a:ext cx="280"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87" name="Group 27"/>
              <p:cNvGrpSpPr>
                <a:grpSpLocks/>
              </p:cNvGrpSpPr>
              <p:nvPr/>
            </p:nvGrpSpPr>
            <p:grpSpPr bwMode="auto">
              <a:xfrm>
                <a:off x="2328" y="0"/>
                <a:ext cx="345" cy="614"/>
                <a:chOff x="2328" y="0"/>
                <a:chExt cx="345" cy="614"/>
              </a:xfrm>
            </p:grpSpPr>
            <p:sp>
              <p:nvSpPr>
                <p:cNvPr id="40988" name="Rectangle 28"/>
                <p:cNvSpPr>
                  <a:spLocks noChangeArrowheads="1"/>
                </p:cNvSpPr>
                <p:nvPr/>
              </p:nvSpPr>
              <p:spPr bwMode="auto">
                <a:xfrm>
                  <a:off x="2371"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z="1200">
                    <a:cs typeface="Times New Roman" panose="02020603050405020304" pitchFamily="18" charset="0"/>
                  </a:endParaRPr>
                </a:p>
                <a:p>
                  <a:pPr eaLnBrk="0" hangingPunct="0"/>
                  <a:endParaRPr lang="en-US" altLang="en-US"/>
                </a:p>
              </p:txBody>
            </p:sp>
            <p:sp>
              <p:nvSpPr>
                <p:cNvPr id="40989" name="Rectangle 29"/>
                <p:cNvSpPr>
                  <a:spLocks noChangeArrowheads="1"/>
                </p:cNvSpPr>
                <p:nvPr/>
              </p:nvSpPr>
              <p:spPr bwMode="auto">
                <a:xfrm>
                  <a:off x="2328"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990" name="Group 30"/>
              <p:cNvGrpSpPr>
                <a:grpSpLocks/>
              </p:cNvGrpSpPr>
              <p:nvPr/>
            </p:nvGrpSpPr>
            <p:grpSpPr bwMode="auto">
              <a:xfrm>
                <a:off x="2673" y="0"/>
                <a:ext cx="345" cy="614"/>
                <a:chOff x="2673" y="0"/>
                <a:chExt cx="345" cy="614"/>
              </a:xfrm>
            </p:grpSpPr>
            <p:sp>
              <p:nvSpPr>
                <p:cNvPr id="40991" name="Rectangle 31"/>
                <p:cNvSpPr>
                  <a:spLocks noChangeArrowheads="1"/>
                </p:cNvSpPr>
                <p:nvPr/>
              </p:nvSpPr>
              <p:spPr bwMode="auto">
                <a:xfrm>
                  <a:off x="2716" y="0"/>
                  <a:ext cx="259"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altLang="en-US"/>
                </a:p>
              </p:txBody>
            </p:sp>
            <p:sp>
              <p:nvSpPr>
                <p:cNvPr id="40992" name="Rectangle 32"/>
                <p:cNvSpPr>
                  <a:spLocks noChangeArrowheads="1"/>
                </p:cNvSpPr>
                <p:nvPr/>
              </p:nvSpPr>
              <p:spPr bwMode="auto">
                <a:xfrm>
                  <a:off x="2673" y="0"/>
                  <a:ext cx="345" cy="614"/>
                </a:xfrm>
                <a:prstGeom prst="rect">
                  <a:avLst/>
                </a:prstGeom>
                <a:noFill/>
                <a:ln w="7">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993" name="Rectangle 33"/>
            <p:cNvSpPr>
              <a:spLocks noChangeArrowheads="1"/>
            </p:cNvSpPr>
            <p:nvPr/>
          </p:nvSpPr>
          <p:spPr bwMode="auto">
            <a:xfrm>
              <a:off x="1344" y="1670"/>
              <a:ext cx="3024" cy="620"/>
            </a:xfrm>
            <a:prstGeom prst="rect">
              <a:avLst/>
            </a:prstGeom>
            <a:noFill/>
            <a:ln w="11112">
              <a:solidFill>
                <a:srgbClr val="A0A0A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4" name="Text Box 34"/>
            <p:cNvSpPr txBox="1">
              <a:spLocks noChangeArrowheads="1"/>
            </p:cNvSpPr>
            <p:nvPr/>
          </p:nvSpPr>
          <p:spPr bwMode="auto">
            <a:xfrm>
              <a:off x="588" y="1764"/>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TAPE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Summing Up</a:t>
            </a:r>
          </a:p>
        </p:txBody>
      </p:sp>
      <p:sp>
        <p:nvSpPr>
          <p:cNvPr id="43011" name="Rectangle 3"/>
          <p:cNvSpPr>
            <a:spLocks noGrp="1" noChangeArrowheads="1"/>
          </p:cNvSpPr>
          <p:nvPr>
            <p:ph type="body" idx="1"/>
          </p:nvPr>
        </p:nvSpPr>
        <p:spPr/>
        <p:txBody>
          <a:bodyPr/>
          <a:lstStyle/>
          <a:p>
            <a:r>
              <a:rPr lang="en-US" altLang="en-US"/>
              <a:t>New format for FAs, input TAPE, START, ACCEPT , REJECT,  READ states Examples of New Format of FA, PUSH Down STACK , PUSH and POP, Example of PDA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Solution continued …</a:t>
            </a:r>
          </a:p>
        </p:txBody>
      </p:sp>
      <mc:AlternateContent xmlns:mc="http://schemas.openxmlformats.org/markup-compatibility/2006">
        <mc:Choice xmlns:a14="http://schemas.microsoft.com/office/drawing/2010/main" Requires="a14">
          <p:sp>
            <p:nvSpPr>
              <p:cNvPr id="10243" name="Rectangle 3"/>
              <p:cNvSpPr>
                <a:spLocks noGrp="1" noChangeArrowheads="1"/>
              </p:cNvSpPr>
              <p:nvPr>
                <p:ph type="body" idx="1"/>
              </p:nvPr>
            </p:nvSpPr>
            <p:spPr>
              <a:xfrm>
                <a:off x="685800" y="1981200"/>
                <a:ext cx="7924800" cy="4114800"/>
              </a:xfrm>
            </p:spPr>
            <p:txBody>
              <a:bodyPr/>
              <a:lstStyle/>
              <a:p>
                <a:pPr>
                  <a:buFontTx/>
                  <a:buNone/>
                </a:pPr>
                <a:r>
                  <a:rPr lang="en-US" altLang="en-US" sz="3400" dirty="0">
                    <a:sym typeface="Math1" pitchFamily="2" charset="2"/>
                  </a:rPr>
                  <a:t>	Thus the required CNF becomes </a:t>
                </a:r>
              </a:p>
              <a:p>
                <a:pPr>
                  <a:buFontTx/>
                  <a:buNone/>
                </a:pPr>
                <a:r>
                  <a:rPr lang="en-US" altLang="en-US" sz="3400" dirty="0">
                    <a:sym typeface="Math1" pitchFamily="2" charset="2"/>
                  </a:rPr>
                  <a:t>	</a:t>
                </a:r>
                <a:r>
                  <a:rPr lang="en-US" altLang="en-US" sz="3400" dirty="0" err="1">
                    <a:sym typeface="Math1" pitchFamily="2" charset="2"/>
                  </a:rPr>
                  <a:t>S→RR|AR|BR|RA|RB|AA|AB|BA|BB|a|b</a:t>
                </a:r>
                <a:endParaRPr lang="en-US" altLang="en-US" sz="3400" dirty="0">
                  <a:sym typeface="Math1" pitchFamily="2" charset="2"/>
                </a:endParaRPr>
              </a:p>
              <a:p>
                <a:pPr>
                  <a:buFontTx/>
                  <a:buNone/>
                </a:pPr>
                <a:r>
                  <a:rPr lang="en-US" altLang="en-US" sz="3400" dirty="0">
                    <a:sym typeface="Math1" pitchFamily="2" charset="2"/>
                  </a:rPr>
                  <a:t>	R </a:t>
                </a:r>
                <a14:m>
                  <m:oMath xmlns:m="http://schemas.openxmlformats.org/officeDocument/2006/math">
                    <m:r>
                      <a:rPr lang="en-US" altLang="en-US" sz="3600" i="1" dirty="0">
                        <a:latin typeface="Cambria Math" panose="02040503050406030204" pitchFamily="18" charset="0"/>
                        <a:sym typeface="Math1" pitchFamily="2" charset="2"/>
                      </a:rPr>
                      <m:t>→</m:t>
                    </m:r>
                  </m:oMath>
                </a14:m>
                <a:r>
                  <a:rPr lang="en-US" altLang="en-US" sz="3400" dirty="0">
                    <a:sym typeface="Math1" pitchFamily="2" charset="2"/>
                  </a:rPr>
                  <a:t> AB</a:t>
                </a:r>
              </a:p>
              <a:p>
                <a:pPr>
                  <a:buFontTx/>
                  <a:buNone/>
                </a:pPr>
                <a:r>
                  <a:rPr lang="en-US" altLang="en-US" sz="3400" dirty="0">
                    <a:sym typeface="Math1" pitchFamily="2" charset="2"/>
                  </a:rPr>
                  <a:t>	A </a:t>
                </a:r>
                <a14:m>
                  <m:oMath xmlns:m="http://schemas.openxmlformats.org/officeDocument/2006/math">
                    <m:r>
                      <a:rPr lang="en-US" altLang="en-US" sz="3600" i="1" dirty="0">
                        <a:latin typeface="Cambria Math" panose="02040503050406030204" pitchFamily="18" charset="0"/>
                        <a:sym typeface="Math1" pitchFamily="2" charset="2"/>
                      </a:rPr>
                      <m:t>→</m:t>
                    </m:r>
                  </m:oMath>
                </a14:m>
                <a:r>
                  <a:rPr lang="en-US" altLang="en-US" sz="3400" dirty="0">
                    <a:sym typeface="Math1" pitchFamily="2" charset="2"/>
                  </a:rPr>
                  <a:t> a</a:t>
                </a:r>
              </a:p>
              <a:p>
                <a:pPr>
                  <a:buFontTx/>
                  <a:buNone/>
                </a:pPr>
                <a:r>
                  <a:rPr lang="en-US" altLang="en-US" sz="3400" dirty="0">
                    <a:sym typeface="Math1" pitchFamily="2" charset="2"/>
                  </a:rPr>
                  <a:t>	B</a:t>
                </a:r>
                <a:r>
                  <a:rPr lang="en-US" altLang="en-US" sz="3400" dirty="0"/>
                  <a:t> </a:t>
                </a:r>
                <a14:m>
                  <m:oMath xmlns:m="http://schemas.openxmlformats.org/officeDocument/2006/math">
                    <m:r>
                      <a:rPr lang="en-US" altLang="en-US" sz="3600" i="1" dirty="0">
                        <a:latin typeface="Cambria Math" panose="02040503050406030204" pitchFamily="18" charset="0"/>
                        <a:sym typeface="Math1" pitchFamily="2" charset="2"/>
                      </a:rPr>
                      <m:t>→</m:t>
                    </m:r>
                  </m:oMath>
                </a14:m>
                <a:r>
                  <a:rPr lang="en-US" altLang="en-US" sz="3400" dirty="0">
                    <a:sym typeface="Math1" pitchFamily="2" charset="2"/>
                  </a:rPr>
                  <a:t> b</a:t>
                </a:r>
              </a:p>
            </p:txBody>
          </p:sp>
        </mc:Choice>
        <mc:Fallback>
          <p:sp>
            <p:nvSpPr>
              <p:cNvPr id="10243" name="Rectangle 3"/>
              <p:cNvSpPr>
                <a:spLocks noGrp="1" noRot="1" noChangeAspect="1" noMove="1" noResize="1" noEditPoints="1" noAdjustHandles="1" noChangeArrowheads="1" noChangeShapeType="1" noTextEdit="1"/>
              </p:cNvSpPr>
              <p:nvPr>
                <p:ph type="body" idx="1"/>
              </p:nvPr>
            </p:nvSpPr>
            <p:spPr>
              <a:xfrm>
                <a:off x="685800" y="1981200"/>
                <a:ext cx="7924800" cy="4114800"/>
              </a:xfrm>
              <a:blipFill>
                <a:blip r:embed="rId2"/>
                <a:stretch>
                  <a:fillRect t="-2222"/>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A new format for FAs</a:t>
            </a:r>
          </a:p>
        </p:txBody>
      </p:sp>
      <p:sp>
        <p:nvSpPr>
          <p:cNvPr id="12291" name="Rectangle 3"/>
          <p:cNvSpPr>
            <a:spLocks noGrp="1" noChangeArrowheads="1"/>
          </p:cNvSpPr>
          <p:nvPr>
            <p:ph type="body" idx="1"/>
          </p:nvPr>
        </p:nvSpPr>
        <p:spPr>
          <a:xfrm>
            <a:off x="685800" y="1981200"/>
            <a:ext cx="7772400" cy="4267200"/>
          </a:xfrm>
        </p:spPr>
        <p:txBody>
          <a:bodyPr/>
          <a:lstStyle/>
          <a:p>
            <a:pPr>
              <a:lnSpc>
                <a:spcPct val="90000"/>
              </a:lnSpc>
              <a:buFontTx/>
              <a:buNone/>
            </a:pPr>
            <a:r>
              <a:rPr lang="en-US" altLang="en-US" sz="3000"/>
              <a:t>	A class of machines (FAs) has been discussed accepting the regular language </a:t>
            </a:r>
            <a:r>
              <a:rPr lang="en-US" altLang="en-US" sz="3000" i="1"/>
              <a:t>i.e. </a:t>
            </a:r>
            <a:r>
              <a:rPr lang="en-US" altLang="en-US" sz="3000"/>
              <a:t>corresponding to a regular language there is a machine in this class, accepting that language and corresponding to a machine of this class there is a regular language accepted by this machine. It has also been discussed that there is a CFG corresponding to regular language and CFGs also define some nonregular languages, as well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A new format for FAs contd. …</a:t>
            </a:r>
          </a:p>
        </p:txBody>
      </p:sp>
      <p:sp>
        <p:nvSpPr>
          <p:cNvPr id="13315" name="Rectangle 3"/>
          <p:cNvSpPr>
            <a:spLocks noGrp="1" noChangeArrowheads="1"/>
          </p:cNvSpPr>
          <p:nvPr>
            <p:ph type="body" idx="1"/>
          </p:nvPr>
        </p:nvSpPr>
        <p:spPr/>
        <p:txBody>
          <a:bodyPr/>
          <a:lstStyle/>
          <a:p>
            <a:pPr>
              <a:buFontTx/>
              <a:buNone/>
            </a:pPr>
            <a:r>
              <a:rPr lang="en-US" altLang="en-US" sz="3000"/>
              <a:t>	There is a question whether there is a class of machines accepting the CFLs? The answer is yes. The new machines which are to be defined are more powerful and can be constructed with the help of FAs with new format. </a:t>
            </a:r>
          </a:p>
          <a:p>
            <a:pPr>
              <a:buFontTx/>
              <a:buNone/>
            </a:pPr>
            <a:r>
              <a:rPr lang="en-US" altLang="en-US" sz="3000"/>
              <a:t>   To define the new format of an FA, the following are to be defined</a:t>
            </a:r>
          </a:p>
          <a:p>
            <a:pPr>
              <a:buFontTx/>
              <a:buNone/>
            </a:pPr>
            <a:endParaRPr lang="en-US" altLang="en-US"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A new format for FAs contd. …</a:t>
            </a:r>
          </a:p>
        </p:txBody>
      </p:sp>
      <p:sp>
        <p:nvSpPr>
          <p:cNvPr id="14339" name="Rectangle 3"/>
          <p:cNvSpPr>
            <a:spLocks noGrp="1" noChangeArrowheads="1"/>
          </p:cNvSpPr>
          <p:nvPr>
            <p:ph type="body" idx="1"/>
          </p:nvPr>
        </p:nvSpPr>
        <p:spPr>
          <a:xfrm>
            <a:off x="685800" y="1524000"/>
            <a:ext cx="7772400" cy="4572000"/>
          </a:xfrm>
        </p:spPr>
        <p:txBody>
          <a:bodyPr/>
          <a:lstStyle/>
          <a:p>
            <a:pPr>
              <a:lnSpc>
                <a:spcPct val="90000"/>
              </a:lnSpc>
              <a:buFontTx/>
              <a:buNone/>
            </a:pPr>
            <a:endParaRPr lang="en-US" altLang="en-US" sz="2600"/>
          </a:p>
          <a:p>
            <a:pPr>
              <a:lnSpc>
                <a:spcPct val="90000"/>
              </a:lnSpc>
              <a:buFontTx/>
              <a:buNone/>
            </a:pPr>
            <a:r>
              <a:rPr lang="en-US" altLang="en-US" sz="3000" b="1" i="1"/>
              <a:t>	</a:t>
            </a:r>
            <a:r>
              <a:rPr lang="en-US" altLang="en-US" sz="3000" b="1" u="sng"/>
              <a:t>Input TAPE</a:t>
            </a:r>
          </a:p>
          <a:p>
            <a:pPr>
              <a:lnSpc>
                <a:spcPct val="90000"/>
              </a:lnSpc>
              <a:buFontTx/>
              <a:buNone/>
            </a:pPr>
            <a:r>
              <a:rPr lang="en-US" altLang="en-US" sz="3000"/>
              <a:t>	The part of an FA, where the input string is placed before it is run, is called the input TAPE.</a:t>
            </a:r>
          </a:p>
          <a:p>
            <a:pPr>
              <a:lnSpc>
                <a:spcPct val="90000"/>
              </a:lnSpc>
              <a:buFontTx/>
              <a:buNone/>
            </a:pPr>
            <a:r>
              <a:rPr lang="en-US" altLang="en-US" sz="3000"/>
              <a:t>	The input TAPE is supposed to accommodate all possible strings. The input TAPE is partitioned with cells, so that each letter of the input string can be placed in each cell. The input string abbaa is shown in the following input TAPE</a:t>
            </a:r>
            <a:r>
              <a:rPr lang="en-US" altLang="en-US" sz="260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457200"/>
            <a:ext cx="7772400" cy="1143000"/>
          </a:xfrm>
        </p:spPr>
        <p:txBody>
          <a:bodyPr/>
          <a:lstStyle/>
          <a:p>
            <a:r>
              <a:rPr lang="en-US" altLang="en-US"/>
              <a:t>Input TAPE contd…</a:t>
            </a:r>
          </a:p>
        </p:txBody>
      </p:sp>
      <p:sp>
        <p:nvSpPr>
          <p:cNvPr id="15363" name="Rectangle 3"/>
          <p:cNvSpPr>
            <a:spLocks noGrp="1" noChangeArrowheads="1"/>
          </p:cNvSpPr>
          <p:nvPr>
            <p:ph type="body" idx="1"/>
          </p:nvPr>
        </p:nvSpPr>
        <p:spPr>
          <a:xfrm>
            <a:off x="685800" y="1981200"/>
            <a:ext cx="7772400" cy="4876800"/>
          </a:xfrm>
        </p:spPr>
        <p:txBody>
          <a:bodyPr/>
          <a:lstStyle/>
          <a:p>
            <a:endParaRPr lang="en-US" altLang="en-US"/>
          </a:p>
          <a:p>
            <a:endParaRPr lang="en-US" altLang="en-US"/>
          </a:p>
          <a:p>
            <a:endParaRPr lang="en-US" altLang="en-US"/>
          </a:p>
          <a:p>
            <a:pPr>
              <a:buFontTx/>
              <a:buNone/>
            </a:pPr>
            <a:r>
              <a:rPr lang="en-US" altLang="en-US" sz="3000"/>
              <a:t>	The  character </a:t>
            </a:r>
            <a:r>
              <a:rPr lang="en-US" altLang="en-US" sz="3000">
                <a:latin typeface="Arial" panose="020B0604020202020204" pitchFamily="34" charset="0"/>
                <a:cs typeface="Arial" panose="020B0604020202020204" pitchFamily="34" charset="0"/>
              </a:rPr>
              <a:t>∆</a:t>
            </a:r>
            <a:r>
              <a:rPr lang="en-US" altLang="en-US" sz="3000"/>
              <a:t> indicates a blank in the TAPE. The input string is read from the TAPE starting from the cell (i).</a:t>
            </a:r>
          </a:p>
          <a:p>
            <a:pPr>
              <a:buFontTx/>
              <a:buNone/>
            </a:pPr>
            <a:r>
              <a:rPr lang="en-US" altLang="en-US" sz="3000"/>
              <a:t>	It is assumed that when first </a:t>
            </a:r>
            <a:r>
              <a:rPr lang="en-US" altLang="en-US" sz="3000">
                <a:latin typeface="Arial" panose="020B0604020202020204" pitchFamily="34" charset="0"/>
                <a:cs typeface="Arial" panose="020B0604020202020204" pitchFamily="34" charset="0"/>
              </a:rPr>
              <a:t>∆</a:t>
            </a:r>
            <a:r>
              <a:rPr lang="en-US" altLang="en-US" sz="3000"/>
              <a:t> is read, the rest of the TAPE is supposed to be blank.</a:t>
            </a:r>
          </a:p>
        </p:txBody>
      </p:sp>
      <p:grpSp>
        <p:nvGrpSpPr>
          <p:cNvPr id="15364" name="Group 4"/>
          <p:cNvGrpSpPr>
            <a:grpSpLocks/>
          </p:cNvGrpSpPr>
          <p:nvPr/>
        </p:nvGrpSpPr>
        <p:grpSpPr bwMode="auto">
          <a:xfrm>
            <a:off x="1600200" y="2819400"/>
            <a:ext cx="6172200" cy="762000"/>
            <a:chOff x="1008" y="1776"/>
            <a:chExt cx="3888" cy="480"/>
          </a:xfrm>
        </p:grpSpPr>
        <p:sp>
          <p:nvSpPr>
            <p:cNvPr id="15365" name="Rectangle 5"/>
            <p:cNvSpPr>
              <a:spLocks noChangeArrowheads="1"/>
            </p:cNvSpPr>
            <p:nvPr/>
          </p:nvSpPr>
          <p:spPr bwMode="auto">
            <a:xfrm>
              <a:off x="4410"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t>
              </a:r>
            </a:p>
          </p:txBody>
        </p:sp>
        <p:sp>
          <p:nvSpPr>
            <p:cNvPr id="15366" name="Rectangle 6"/>
            <p:cNvSpPr>
              <a:spLocks noChangeArrowheads="1"/>
            </p:cNvSpPr>
            <p:nvPr/>
          </p:nvSpPr>
          <p:spPr bwMode="auto">
            <a:xfrm>
              <a:off x="3924"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600">
                  <a:latin typeface="Arial" panose="020B0604020202020204" pitchFamily="34" charset="0"/>
                  <a:cs typeface="Arial" panose="020B0604020202020204" pitchFamily="34" charset="0"/>
                </a:rPr>
                <a:t>∆</a:t>
              </a:r>
            </a:p>
          </p:txBody>
        </p:sp>
        <p:sp>
          <p:nvSpPr>
            <p:cNvPr id="15367" name="Rectangle 7"/>
            <p:cNvSpPr>
              <a:spLocks noChangeArrowheads="1"/>
            </p:cNvSpPr>
            <p:nvPr/>
          </p:nvSpPr>
          <p:spPr bwMode="auto">
            <a:xfrm>
              <a:off x="3438"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sz="2600">
                  <a:latin typeface="Arial" panose="020B0604020202020204" pitchFamily="34" charset="0"/>
                  <a:cs typeface="Arial" panose="020B0604020202020204" pitchFamily="34" charset="0"/>
                </a:rPr>
                <a:t>∆</a:t>
              </a:r>
            </a:p>
          </p:txBody>
        </p:sp>
        <p:sp>
          <p:nvSpPr>
            <p:cNvPr id="15368" name="Rectangle 8"/>
            <p:cNvSpPr>
              <a:spLocks noChangeArrowheads="1"/>
            </p:cNvSpPr>
            <p:nvPr/>
          </p:nvSpPr>
          <p:spPr bwMode="auto">
            <a:xfrm>
              <a:off x="2952"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t>
              </a:r>
            </a:p>
          </p:txBody>
        </p:sp>
        <p:sp>
          <p:nvSpPr>
            <p:cNvPr id="15369" name="Rectangle 9"/>
            <p:cNvSpPr>
              <a:spLocks noChangeArrowheads="1"/>
            </p:cNvSpPr>
            <p:nvPr/>
          </p:nvSpPr>
          <p:spPr bwMode="auto">
            <a:xfrm>
              <a:off x="2466"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t>
              </a:r>
            </a:p>
          </p:txBody>
        </p:sp>
        <p:sp>
          <p:nvSpPr>
            <p:cNvPr id="15370" name="Rectangle 10"/>
            <p:cNvSpPr>
              <a:spLocks noChangeArrowheads="1"/>
            </p:cNvSpPr>
            <p:nvPr/>
          </p:nvSpPr>
          <p:spPr bwMode="auto">
            <a:xfrm>
              <a:off x="1980"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b</a:t>
              </a:r>
            </a:p>
          </p:txBody>
        </p:sp>
        <p:sp>
          <p:nvSpPr>
            <p:cNvPr id="15371" name="Rectangle 11"/>
            <p:cNvSpPr>
              <a:spLocks noChangeArrowheads="1"/>
            </p:cNvSpPr>
            <p:nvPr/>
          </p:nvSpPr>
          <p:spPr bwMode="auto">
            <a:xfrm>
              <a:off x="1494"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b</a:t>
              </a:r>
            </a:p>
          </p:txBody>
        </p:sp>
        <p:sp>
          <p:nvSpPr>
            <p:cNvPr id="15372" name="Rectangle 12"/>
            <p:cNvSpPr>
              <a:spLocks noChangeArrowheads="1"/>
            </p:cNvSpPr>
            <p:nvPr/>
          </p:nvSpPr>
          <p:spPr bwMode="auto">
            <a:xfrm>
              <a:off x="1008" y="1776"/>
              <a:ext cx="4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Times New Roman" panose="02020603050405020304" pitchFamily="18" charset="0"/>
                </a:defRPr>
              </a:lvl1pPr>
              <a:lvl2pPr>
                <a:spcBef>
                  <a:spcPct val="20000"/>
                </a:spcBef>
                <a:buChar char="–"/>
                <a:defRPr sz="2400">
                  <a:solidFill>
                    <a:schemeClr val="tx1"/>
                  </a:solidFill>
                  <a:latin typeface="Times New Roman" panose="02020603050405020304" pitchFamily="18" charset="0"/>
                </a:defRPr>
              </a:lvl2pPr>
              <a:lvl3pPr>
                <a:spcBef>
                  <a:spcPct val="20000"/>
                </a:spcBef>
                <a:buChar char="•"/>
                <a:defRPr sz="2000">
                  <a:solidFill>
                    <a:schemeClr val="tx1"/>
                  </a:solidFill>
                  <a:latin typeface="Times New Roman" panose="02020603050405020304" pitchFamily="18" charset="0"/>
                </a:defRPr>
              </a:lvl3pPr>
              <a:lvl4pPr>
                <a:spcBef>
                  <a:spcPct val="20000"/>
                </a:spcBef>
                <a:buChar char="–"/>
                <a:defRPr>
                  <a:solidFill>
                    <a:schemeClr val="tx1"/>
                  </a:solidFill>
                  <a:latin typeface="Times New Roman" panose="02020603050405020304" pitchFamily="18" charset="0"/>
                </a:defRPr>
              </a:lvl4pPr>
              <a:lvl5pPr>
                <a:spcBef>
                  <a:spcPct val="20000"/>
                </a:spcBef>
                <a:buChar char="»"/>
                <a:defRPr>
                  <a:solidFill>
                    <a:schemeClr val="tx1"/>
                  </a:solidFill>
                  <a:latin typeface="Times New Roman" panose="02020603050405020304" pitchFamily="18" charset="0"/>
                </a:defRPr>
              </a:lvl5pPr>
              <a:lvl6pPr fontAlgn="base">
                <a:spcBef>
                  <a:spcPct val="20000"/>
                </a:spcBef>
                <a:spcAft>
                  <a:spcPct val="0"/>
                </a:spcAft>
                <a:buChar char="»"/>
                <a:defRPr>
                  <a:solidFill>
                    <a:schemeClr val="tx1"/>
                  </a:solidFill>
                  <a:latin typeface="Times New Roman" panose="02020603050405020304" pitchFamily="18" charset="0"/>
                </a:defRPr>
              </a:lvl6pPr>
              <a:lvl7pPr fontAlgn="base">
                <a:spcBef>
                  <a:spcPct val="20000"/>
                </a:spcBef>
                <a:spcAft>
                  <a:spcPct val="0"/>
                </a:spcAft>
                <a:buChar char="»"/>
                <a:defRPr>
                  <a:solidFill>
                    <a:schemeClr val="tx1"/>
                  </a:solidFill>
                  <a:latin typeface="Times New Roman" panose="02020603050405020304" pitchFamily="18" charset="0"/>
                </a:defRPr>
              </a:lvl7pPr>
              <a:lvl8pPr fontAlgn="base">
                <a:spcBef>
                  <a:spcPct val="20000"/>
                </a:spcBef>
                <a:spcAft>
                  <a:spcPct val="0"/>
                </a:spcAft>
                <a:buChar char="»"/>
                <a:defRPr>
                  <a:solidFill>
                    <a:schemeClr val="tx1"/>
                  </a:solidFill>
                  <a:latin typeface="Times New Roman" panose="02020603050405020304" pitchFamily="18" charset="0"/>
                </a:defRPr>
              </a:lvl8pPr>
              <a:lvl9pPr fontAlgn="base">
                <a:spcBef>
                  <a:spcPct val="20000"/>
                </a:spcBef>
                <a:spcAft>
                  <a:spcPct val="0"/>
                </a:spcAft>
                <a:buChar char="»"/>
                <a:defRPr>
                  <a:solidFill>
                    <a:schemeClr val="tx1"/>
                  </a:solidFill>
                  <a:latin typeface="Times New Roman" panose="02020603050405020304" pitchFamily="18" charset="0"/>
                </a:defRPr>
              </a:lvl9pPr>
            </a:lstStyle>
            <a:p>
              <a:pPr>
                <a:buFontTx/>
                <a:buNone/>
              </a:pPr>
              <a:r>
                <a:rPr lang="en-US" altLang="en-US"/>
                <a:t>a</a:t>
              </a:r>
            </a:p>
          </p:txBody>
        </p:sp>
        <p:sp>
          <p:nvSpPr>
            <p:cNvPr id="15373" name="Line 13"/>
            <p:cNvSpPr>
              <a:spLocks noChangeShapeType="1"/>
            </p:cNvSpPr>
            <p:nvPr/>
          </p:nvSpPr>
          <p:spPr bwMode="auto">
            <a:xfrm>
              <a:off x="1008" y="1776"/>
              <a:ext cx="3888"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Line 14"/>
            <p:cNvSpPr>
              <a:spLocks noChangeShapeType="1"/>
            </p:cNvSpPr>
            <p:nvPr/>
          </p:nvSpPr>
          <p:spPr bwMode="auto">
            <a:xfrm>
              <a:off x="1008" y="2256"/>
              <a:ext cx="3888" cy="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Line 15"/>
            <p:cNvSpPr>
              <a:spLocks noChangeShapeType="1"/>
            </p:cNvSpPr>
            <p:nvPr/>
          </p:nvSpPr>
          <p:spPr bwMode="auto">
            <a:xfrm>
              <a:off x="1008" y="1776"/>
              <a:ext cx="0" cy="48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Line 16"/>
            <p:cNvSpPr>
              <a:spLocks noChangeShapeType="1"/>
            </p:cNvSpPr>
            <p:nvPr/>
          </p:nvSpPr>
          <p:spPr bwMode="auto">
            <a:xfrm>
              <a:off x="1494"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Line 17"/>
            <p:cNvSpPr>
              <a:spLocks noChangeShapeType="1"/>
            </p:cNvSpPr>
            <p:nvPr/>
          </p:nvSpPr>
          <p:spPr bwMode="auto">
            <a:xfrm>
              <a:off x="1980"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8" name="Line 18"/>
            <p:cNvSpPr>
              <a:spLocks noChangeShapeType="1"/>
            </p:cNvSpPr>
            <p:nvPr/>
          </p:nvSpPr>
          <p:spPr bwMode="auto">
            <a:xfrm>
              <a:off x="2466"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9" name="Line 19"/>
            <p:cNvSpPr>
              <a:spLocks noChangeShapeType="1"/>
            </p:cNvSpPr>
            <p:nvPr/>
          </p:nvSpPr>
          <p:spPr bwMode="auto">
            <a:xfrm>
              <a:off x="2952"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0" name="Line 20"/>
            <p:cNvSpPr>
              <a:spLocks noChangeShapeType="1"/>
            </p:cNvSpPr>
            <p:nvPr/>
          </p:nvSpPr>
          <p:spPr bwMode="auto">
            <a:xfrm>
              <a:off x="3438"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1" name="Line 21"/>
            <p:cNvSpPr>
              <a:spLocks noChangeShapeType="1"/>
            </p:cNvSpPr>
            <p:nvPr/>
          </p:nvSpPr>
          <p:spPr bwMode="auto">
            <a:xfrm>
              <a:off x="3924"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Line 22"/>
            <p:cNvSpPr>
              <a:spLocks noChangeShapeType="1"/>
            </p:cNvSpPr>
            <p:nvPr/>
          </p:nvSpPr>
          <p:spPr bwMode="auto">
            <a:xfrm>
              <a:off x="4410" y="1776"/>
              <a:ext cx="0" cy="48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Line 23"/>
            <p:cNvSpPr>
              <a:spLocks noChangeShapeType="1"/>
            </p:cNvSpPr>
            <p:nvPr/>
          </p:nvSpPr>
          <p:spPr bwMode="auto">
            <a:xfrm>
              <a:off x="4896" y="1776"/>
              <a:ext cx="0" cy="480"/>
            </a:xfrm>
            <a:prstGeom prst="line">
              <a:avLst/>
            </a:prstGeom>
            <a:noFill/>
            <a:ln w="28575" cap="sq">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84" name="Text Box 24"/>
          <p:cNvSpPr txBox="1">
            <a:spLocks noChangeArrowheads="1"/>
          </p:cNvSpPr>
          <p:nvPr/>
        </p:nvSpPr>
        <p:spPr bwMode="auto">
          <a:xfrm>
            <a:off x="1600200" y="22098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3600"/>
          </a:p>
        </p:txBody>
      </p:sp>
      <p:sp>
        <p:nvSpPr>
          <p:cNvPr id="15385" name="Text Box 25"/>
          <p:cNvSpPr txBox="1">
            <a:spLocks noChangeArrowheads="1"/>
          </p:cNvSpPr>
          <p:nvPr/>
        </p:nvSpPr>
        <p:spPr bwMode="auto">
          <a:xfrm>
            <a:off x="1016000" y="2178050"/>
            <a:ext cx="180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en-US" sz="2000"/>
              <a:t>Cell i</a:t>
            </a:r>
            <a:r>
              <a:rPr lang="en-US" altLang="en-US" sz="3600"/>
              <a:t> </a:t>
            </a:r>
          </a:p>
        </p:txBody>
      </p:sp>
      <p:sp>
        <p:nvSpPr>
          <p:cNvPr id="15386" name="Text Box 26"/>
          <p:cNvSpPr txBox="1">
            <a:spLocks noChangeArrowheads="1"/>
          </p:cNvSpPr>
          <p:nvPr/>
        </p:nvSpPr>
        <p:spPr bwMode="auto">
          <a:xfrm>
            <a:off x="2438400" y="21336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3600"/>
          </a:p>
        </p:txBody>
      </p:sp>
      <p:sp>
        <p:nvSpPr>
          <p:cNvPr id="15387" name="Text Box 27"/>
          <p:cNvSpPr txBox="1">
            <a:spLocks noChangeArrowheads="1"/>
          </p:cNvSpPr>
          <p:nvPr/>
        </p:nvSpPr>
        <p:spPr bwMode="auto">
          <a:xfrm>
            <a:off x="1778000" y="2209800"/>
            <a:ext cx="180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en-US" sz="2000"/>
              <a:t>Cell ii</a:t>
            </a:r>
            <a:r>
              <a:rPr lang="en-US" altLang="en-US" sz="3600"/>
              <a:t> </a:t>
            </a:r>
          </a:p>
        </p:txBody>
      </p:sp>
      <p:sp>
        <p:nvSpPr>
          <p:cNvPr id="15388" name="Text Box 28"/>
          <p:cNvSpPr txBox="1">
            <a:spLocks noChangeArrowheads="1"/>
          </p:cNvSpPr>
          <p:nvPr/>
        </p:nvSpPr>
        <p:spPr bwMode="auto">
          <a:xfrm>
            <a:off x="2654300" y="2209800"/>
            <a:ext cx="180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altLang="en-US" sz="2000"/>
              <a:t>Cell iii</a:t>
            </a:r>
            <a:r>
              <a:rPr lang="en-US" altLang="en-US" sz="36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The START state</a:t>
            </a:r>
          </a:p>
        </p:txBody>
      </p:sp>
      <p:sp>
        <p:nvSpPr>
          <p:cNvPr id="16387" name="Rectangle 3"/>
          <p:cNvSpPr>
            <a:spLocks noGrp="1" noChangeArrowheads="1"/>
          </p:cNvSpPr>
          <p:nvPr>
            <p:ph type="body" idx="1"/>
          </p:nvPr>
        </p:nvSpPr>
        <p:spPr/>
        <p:txBody>
          <a:bodyPr/>
          <a:lstStyle/>
          <a:p>
            <a:pPr>
              <a:buFontTx/>
              <a:buNone/>
            </a:pPr>
            <a:r>
              <a:rPr lang="en-US" altLang="en-US" sz="3000"/>
              <a:t>	</a:t>
            </a:r>
            <a:r>
              <a:rPr lang="en-US" altLang="en-US" sz="3000" u="sng"/>
              <a:t>START: </a:t>
            </a:r>
            <a:r>
              <a:rPr lang="en-US" altLang="en-US" sz="3000"/>
              <a:t>This state is like initial state of an FA and is represented by </a:t>
            </a:r>
          </a:p>
          <a:p>
            <a:endParaRPr lang="en-US" altLang="en-US" sz="3000"/>
          </a:p>
          <a:p>
            <a:endParaRPr lang="en-US" altLang="en-US" sz="3000"/>
          </a:p>
          <a:p>
            <a:endParaRPr lang="en-US" altLang="en-US" sz="3000" u="sng"/>
          </a:p>
          <a:p>
            <a:endParaRPr lang="en-US" altLang="en-US" sz="3000"/>
          </a:p>
          <a:p>
            <a:endParaRPr lang="en-US" altLang="en-US" sz="3000" u="sng"/>
          </a:p>
        </p:txBody>
      </p:sp>
      <p:grpSp>
        <p:nvGrpSpPr>
          <p:cNvPr id="16388" name="Group 4"/>
          <p:cNvGrpSpPr>
            <a:grpSpLocks/>
          </p:cNvGrpSpPr>
          <p:nvPr/>
        </p:nvGrpSpPr>
        <p:grpSpPr bwMode="auto">
          <a:xfrm>
            <a:off x="3276600" y="3352800"/>
            <a:ext cx="2057400" cy="1314450"/>
            <a:chOff x="2064" y="2112"/>
            <a:chExt cx="1296" cy="828"/>
          </a:xfrm>
        </p:grpSpPr>
        <p:sp>
          <p:nvSpPr>
            <p:cNvPr id="16389" name="Line 5"/>
            <p:cNvSpPr>
              <a:spLocks noChangeShapeType="1"/>
            </p:cNvSpPr>
            <p:nvPr/>
          </p:nvSpPr>
          <p:spPr bwMode="auto">
            <a:xfrm rot="-10800000">
              <a:off x="2688" y="2412"/>
              <a:ext cx="0" cy="528"/>
            </a:xfrm>
            <a:prstGeom prst="line">
              <a:avLst/>
            </a:prstGeom>
            <a:noFill/>
            <a:ln w="9525">
              <a:solidFill>
                <a:schemeClr val="tx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390" name="Group 6"/>
            <p:cNvGrpSpPr>
              <a:grpSpLocks/>
            </p:cNvGrpSpPr>
            <p:nvPr/>
          </p:nvGrpSpPr>
          <p:grpSpPr bwMode="auto">
            <a:xfrm>
              <a:off x="2064" y="2112"/>
              <a:ext cx="1296" cy="288"/>
              <a:chOff x="1920" y="3504"/>
              <a:chExt cx="1296" cy="288"/>
            </a:xfrm>
          </p:grpSpPr>
          <p:sp>
            <p:nvSpPr>
              <p:cNvPr id="16391" name="Text Box 7"/>
              <p:cNvSpPr txBox="1">
                <a:spLocks noChangeArrowheads="1"/>
              </p:cNvSpPr>
              <p:nvPr/>
            </p:nvSpPr>
            <p:spPr bwMode="auto">
              <a:xfrm>
                <a:off x="2160"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START</a:t>
                </a:r>
              </a:p>
            </p:txBody>
          </p:sp>
          <p:sp>
            <p:nvSpPr>
              <p:cNvPr id="16392" name="AutoShape 8"/>
              <p:cNvSpPr>
                <a:spLocks noChangeArrowheads="1"/>
              </p:cNvSpPr>
              <p:nvPr/>
            </p:nvSpPr>
            <p:spPr bwMode="auto">
              <a:xfrm>
                <a:off x="1920" y="3552"/>
                <a:ext cx="1296" cy="240"/>
              </a:xfrm>
              <a:prstGeom prst="flowChartTerminator">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488</Words>
  <Application>Microsoft Office PowerPoint</Application>
  <PresentationFormat>On-screen Show (4:3)</PresentationFormat>
  <Paragraphs>328</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Cambria Math</vt:lpstr>
      <vt:lpstr>Math1</vt:lpstr>
      <vt:lpstr>Symbol</vt:lpstr>
      <vt:lpstr>Tahoma</vt:lpstr>
      <vt:lpstr>Times New Roman</vt:lpstr>
      <vt:lpstr>Default Design</vt:lpstr>
      <vt:lpstr>ReCap</vt:lpstr>
      <vt:lpstr>Solution of the Task</vt:lpstr>
      <vt:lpstr>Solution contd …</vt:lpstr>
      <vt:lpstr>Solution continued …</vt:lpstr>
      <vt:lpstr>A new format for FAs</vt:lpstr>
      <vt:lpstr>A new format for FAs contd. …</vt:lpstr>
      <vt:lpstr>A new format for FAs contd. …</vt:lpstr>
      <vt:lpstr>Input TAPE contd…</vt:lpstr>
      <vt:lpstr>The START state</vt:lpstr>
      <vt:lpstr>An Accept state</vt:lpstr>
      <vt:lpstr>A REJECT state</vt:lpstr>
      <vt:lpstr>A READ state</vt:lpstr>
      <vt:lpstr>Example</vt:lpstr>
      <vt:lpstr>Example contd. …</vt:lpstr>
      <vt:lpstr>Note</vt:lpstr>
      <vt:lpstr>Example</vt:lpstr>
      <vt:lpstr>Example cont. …</vt:lpstr>
      <vt:lpstr>PUSHDOWN STACK or PUSHDOWN STORE</vt:lpstr>
      <vt:lpstr>PUSH and STACK contd. …</vt:lpstr>
      <vt:lpstr>POP and STACK</vt:lpstr>
      <vt:lpstr>Note</vt:lpstr>
      <vt:lpstr>Example: Consider the following PDA</vt:lpstr>
      <vt:lpstr>Example contd. …</vt:lpstr>
      <vt:lpstr>Example contd. …</vt:lpstr>
      <vt:lpstr>Example contd. …</vt:lpstr>
      <vt:lpstr>Example contd. …</vt:lpstr>
      <vt:lpstr>Example contd. …</vt:lpstr>
      <vt:lpstr>Example contd. …</vt:lpstr>
      <vt:lpstr>Example contd. …</vt:lpstr>
      <vt:lpstr>Example contd. …</vt:lpstr>
      <vt:lpstr>Example contd. …</vt:lpstr>
      <vt:lpstr>Summing Up</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Vitual University</dc:creator>
  <cp:lastModifiedBy>bambi</cp:lastModifiedBy>
  <cp:revision>4</cp:revision>
  <dcterms:created xsi:type="dcterms:W3CDTF">2003-06-26T17:26:50Z</dcterms:created>
  <dcterms:modified xsi:type="dcterms:W3CDTF">2023-12-17T13:12:22Z</dcterms:modified>
</cp:coreProperties>
</file>