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4" r:id="rId5"/>
    <p:sldId id="265" r:id="rId6"/>
    <p:sldId id="266" r:id="rId7"/>
    <p:sldId id="268" r:id="rId8"/>
    <p:sldId id="269" r:id="rId9"/>
    <p:sldId id="270" r:id="rId10"/>
    <p:sldId id="271" r:id="rId11"/>
    <p:sldId id="272" r:id="rId12"/>
    <p:sldId id="273" r:id="rId13"/>
    <p:sldId id="274" r:id="rId14"/>
    <p:sldId id="276" r:id="rId15"/>
    <p:sldId id="277" r:id="rId16"/>
    <p:sldId id="278" r:id="rId17"/>
    <p:sldId id="280" r:id="rId18"/>
    <p:sldId id="282"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2" d="100"/>
          <a:sy n="62" d="100"/>
        </p:scale>
        <p:origin x="9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0669675-8582-4F30-813D-FA5632474F55}" type="slidenum">
              <a:rPr lang="en-US" altLang="en-US"/>
              <a:pPr/>
              <a:t>‹#›</a:t>
            </a:fld>
            <a:endParaRPr lang="en-US" altLang="en-US"/>
          </a:p>
        </p:txBody>
      </p:sp>
    </p:spTree>
    <p:extLst>
      <p:ext uri="{BB962C8B-B14F-4D97-AF65-F5344CB8AC3E}">
        <p14:creationId xmlns:p14="http://schemas.microsoft.com/office/powerpoint/2010/main" val="123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37BFBBF-44C5-430E-8FE0-C487C2A24EC8}" type="slidenum">
              <a:rPr lang="en-US" altLang="en-US"/>
              <a:pPr/>
              <a:t>‹#›</a:t>
            </a:fld>
            <a:endParaRPr lang="en-US" altLang="en-US"/>
          </a:p>
        </p:txBody>
      </p:sp>
    </p:spTree>
    <p:extLst>
      <p:ext uri="{BB962C8B-B14F-4D97-AF65-F5344CB8AC3E}">
        <p14:creationId xmlns:p14="http://schemas.microsoft.com/office/powerpoint/2010/main" val="220517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E433E61-B778-424C-AE3F-52D4FD15D3E5}" type="slidenum">
              <a:rPr lang="en-US" altLang="en-US"/>
              <a:pPr/>
              <a:t>‹#›</a:t>
            </a:fld>
            <a:endParaRPr lang="en-US" altLang="en-US"/>
          </a:p>
        </p:txBody>
      </p:sp>
    </p:spTree>
    <p:extLst>
      <p:ext uri="{BB962C8B-B14F-4D97-AF65-F5344CB8AC3E}">
        <p14:creationId xmlns:p14="http://schemas.microsoft.com/office/powerpoint/2010/main" val="201026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CBD21AA-214D-4F61-A148-0E987C9DB9CC}" type="slidenum">
              <a:rPr lang="en-US" altLang="en-US"/>
              <a:pPr/>
              <a:t>‹#›</a:t>
            </a:fld>
            <a:endParaRPr lang="en-US" altLang="en-US"/>
          </a:p>
        </p:txBody>
      </p:sp>
    </p:spTree>
    <p:extLst>
      <p:ext uri="{BB962C8B-B14F-4D97-AF65-F5344CB8AC3E}">
        <p14:creationId xmlns:p14="http://schemas.microsoft.com/office/powerpoint/2010/main" val="220267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3EA59C-8160-4D31-B85E-3F58F0D05582}" type="slidenum">
              <a:rPr lang="en-US" altLang="en-US"/>
              <a:pPr/>
              <a:t>‹#›</a:t>
            </a:fld>
            <a:endParaRPr lang="en-US" altLang="en-US"/>
          </a:p>
        </p:txBody>
      </p:sp>
    </p:spTree>
    <p:extLst>
      <p:ext uri="{BB962C8B-B14F-4D97-AF65-F5344CB8AC3E}">
        <p14:creationId xmlns:p14="http://schemas.microsoft.com/office/powerpoint/2010/main" val="260330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C396B30-8196-4F17-BE0A-F4EDEE54C10E}" type="slidenum">
              <a:rPr lang="en-US" altLang="en-US"/>
              <a:pPr/>
              <a:t>‹#›</a:t>
            </a:fld>
            <a:endParaRPr lang="en-US" altLang="en-US"/>
          </a:p>
        </p:txBody>
      </p:sp>
    </p:spTree>
    <p:extLst>
      <p:ext uri="{BB962C8B-B14F-4D97-AF65-F5344CB8AC3E}">
        <p14:creationId xmlns:p14="http://schemas.microsoft.com/office/powerpoint/2010/main" val="380933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43846E0-F680-47E6-A1BF-8A06EFC7411F}" type="slidenum">
              <a:rPr lang="en-US" altLang="en-US"/>
              <a:pPr/>
              <a:t>‹#›</a:t>
            </a:fld>
            <a:endParaRPr lang="en-US" altLang="en-US"/>
          </a:p>
        </p:txBody>
      </p:sp>
    </p:spTree>
    <p:extLst>
      <p:ext uri="{BB962C8B-B14F-4D97-AF65-F5344CB8AC3E}">
        <p14:creationId xmlns:p14="http://schemas.microsoft.com/office/powerpoint/2010/main" val="63222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EB462C2-5BAD-4CDC-9FB8-3FDE8FB10078}" type="slidenum">
              <a:rPr lang="en-US" altLang="en-US"/>
              <a:pPr/>
              <a:t>‹#›</a:t>
            </a:fld>
            <a:endParaRPr lang="en-US" altLang="en-US"/>
          </a:p>
        </p:txBody>
      </p:sp>
    </p:spTree>
    <p:extLst>
      <p:ext uri="{BB962C8B-B14F-4D97-AF65-F5344CB8AC3E}">
        <p14:creationId xmlns:p14="http://schemas.microsoft.com/office/powerpoint/2010/main" val="428185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0639C17-4BE0-466B-80FE-55161695B357}" type="slidenum">
              <a:rPr lang="en-US" altLang="en-US"/>
              <a:pPr/>
              <a:t>‹#›</a:t>
            </a:fld>
            <a:endParaRPr lang="en-US" altLang="en-US"/>
          </a:p>
        </p:txBody>
      </p:sp>
    </p:spTree>
    <p:extLst>
      <p:ext uri="{BB962C8B-B14F-4D97-AF65-F5344CB8AC3E}">
        <p14:creationId xmlns:p14="http://schemas.microsoft.com/office/powerpoint/2010/main" val="191066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702F7B4-1603-40A4-B496-9EFBAD802D16}" type="slidenum">
              <a:rPr lang="en-US" altLang="en-US"/>
              <a:pPr/>
              <a:t>‹#›</a:t>
            </a:fld>
            <a:endParaRPr lang="en-US" altLang="en-US"/>
          </a:p>
        </p:txBody>
      </p:sp>
    </p:spTree>
    <p:extLst>
      <p:ext uri="{BB962C8B-B14F-4D97-AF65-F5344CB8AC3E}">
        <p14:creationId xmlns:p14="http://schemas.microsoft.com/office/powerpoint/2010/main" val="382841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00F47CC-0306-404E-930C-FA6921BB1BBB}" type="slidenum">
              <a:rPr lang="en-US" altLang="en-US"/>
              <a:pPr/>
              <a:t>‹#›</a:t>
            </a:fld>
            <a:endParaRPr lang="en-US" altLang="en-US"/>
          </a:p>
        </p:txBody>
      </p:sp>
    </p:spTree>
    <p:extLst>
      <p:ext uri="{BB962C8B-B14F-4D97-AF65-F5344CB8AC3E}">
        <p14:creationId xmlns:p14="http://schemas.microsoft.com/office/powerpoint/2010/main" val="423304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D604FD-95F7-4C39-A532-5835F9442A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 Lecture 34</a:t>
            </a:r>
          </a:p>
        </p:txBody>
      </p:sp>
      <p:sp>
        <p:nvSpPr>
          <p:cNvPr id="5123" name="Rectangle 3"/>
          <p:cNvSpPr>
            <a:spLocks noGrp="1" noChangeArrowheads="1"/>
          </p:cNvSpPr>
          <p:nvPr>
            <p:ph type="body" idx="1"/>
          </p:nvPr>
        </p:nvSpPr>
        <p:spPr/>
        <p:txBody>
          <a:bodyPr/>
          <a:lstStyle/>
          <a:p>
            <a:r>
              <a:rPr lang="en-US" altLang="en-US"/>
              <a:t>Example of Ambiguous Grammar, Example of Unambiguous Grammer (PALINDROME), Total Language tree with examples (Finite and infinite trees), Regular Grammar, FA to CFG, Semi word and Word, Theorem, Defining Regular Grammar, Method to build TG for Regular Grammar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7411"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altLang="en-US" sz="3000" dirty="0"/>
                  <a:t>	</a:t>
                </a:r>
                <a:r>
                  <a:rPr lang="en-US" altLang="en-US" sz="3000" dirty="0">
                    <a:sym typeface="Math1" pitchFamily="2" charset="2"/>
                  </a:rPr>
                  <a:t>Here the method of removing null productions, as discussed earlier, will be used along with replacing </a:t>
                </a:r>
                <a:r>
                  <a:rPr lang="en-US" altLang="en-US" sz="3000" dirty="0" err="1">
                    <a:sym typeface="Math1" pitchFamily="2" charset="2"/>
                  </a:rPr>
                  <a:t>nonterminals</a:t>
                </a:r>
                <a:r>
                  <a:rPr lang="en-US" altLang="en-US" sz="3000" dirty="0">
                    <a:sym typeface="Math1" pitchFamily="2" charset="2"/>
                  </a:rPr>
                  <a:t> corresponding to </a:t>
                </a:r>
                <a:r>
                  <a:rPr lang="en-US" altLang="en-US" sz="3000" dirty="0" err="1">
                    <a:sym typeface="Math1" pitchFamily="2" charset="2"/>
                  </a:rPr>
                  <a:t>nullable</a:t>
                </a:r>
                <a:r>
                  <a:rPr lang="en-US" altLang="en-US" sz="3000" dirty="0">
                    <a:sym typeface="Math1" pitchFamily="2" charset="2"/>
                  </a:rPr>
                  <a:t> productions like </a:t>
                </a:r>
                <a:r>
                  <a:rPr lang="en-US" altLang="en-US" sz="3000" dirty="0" err="1">
                    <a:sym typeface="Math1" pitchFamily="2" charset="2"/>
                  </a:rPr>
                  <a:t>nonterminals</a:t>
                </a:r>
                <a:r>
                  <a:rPr lang="en-US" altLang="en-US" sz="3000" dirty="0">
                    <a:sym typeface="Math1" pitchFamily="2" charset="2"/>
                  </a:rPr>
                  <a:t> for null productions are replaced. </a:t>
                </a:r>
              </a:p>
              <a:p>
                <a:pPr>
                  <a:lnSpc>
                    <a:spcPct val="90000"/>
                  </a:lnSpc>
                  <a:buFontTx/>
                  <a:buNone/>
                </a:pPr>
                <a:r>
                  <a:rPr lang="en-US" altLang="en-US" sz="3000" dirty="0">
                    <a:sym typeface="Math1" pitchFamily="2" charset="2"/>
                  </a:rPr>
                  <a:t>	Thus the required CFG will be</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 </m:t>
                    </m:r>
                  </m:oMath>
                </a14:m>
                <a:r>
                  <a:rPr lang="en-US" altLang="en-US" sz="3000" dirty="0" err="1">
                    <a:sym typeface="Math1" pitchFamily="2" charset="2"/>
                  </a:rPr>
                  <a:t>XaY|Xa|aY|a|YY|Y|aX|ZYX|YX|ZX|ZY</a:t>
                </a:r>
                <a:endParaRPr lang="en-US" altLang="en-US" sz="3000" dirty="0">
                  <a:sym typeface="Math1" pitchFamily="2" charset="2"/>
                </a:endParaRPr>
              </a:p>
              <a:p>
                <a:pPr>
                  <a:lnSpc>
                    <a:spcPct val="90000"/>
                  </a:lnSpc>
                  <a:buFontTx/>
                  <a:buNone/>
                </a:pPr>
                <a:r>
                  <a:rPr lang="en-US" altLang="en-US" sz="3000" dirty="0">
                    <a:sym typeface="Math1" pitchFamily="2" charset="2"/>
                  </a:rPr>
                  <a:t>	X</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Za|a|bZ|b|ZZ|Z|Yb</a:t>
                </a:r>
                <a:endParaRPr lang="en-US" altLang="en-US" sz="3000" dirty="0">
                  <a:sym typeface="Math1" pitchFamily="2" charset="2"/>
                </a:endParaRPr>
              </a:p>
              <a:p>
                <a:pPr>
                  <a:lnSpc>
                    <a:spcPct val="90000"/>
                  </a:lnSpc>
                  <a:buFontTx/>
                  <a:buNone/>
                </a:pPr>
                <a:r>
                  <a:rPr lang="en-US" altLang="en-US" sz="3000" dirty="0">
                    <a:sym typeface="Math1" pitchFamily="2" charset="2"/>
                  </a:rPr>
                  <a:t>	Y</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Ya|a|XY|X|Y</a:t>
                </a:r>
                <a:endParaRPr lang="en-US" altLang="en-US" sz="3000" dirty="0">
                  <a:sym typeface="Math1" pitchFamily="2" charset="2"/>
                </a:endParaRPr>
              </a:p>
              <a:p>
                <a:pPr>
                  <a:lnSpc>
                    <a:spcPct val="90000"/>
                  </a:lnSpc>
                  <a:buFontTx/>
                  <a:buNone/>
                </a:pPr>
                <a:r>
                  <a:rPr lang="en-US" altLang="en-US" sz="3000" dirty="0">
                    <a:sym typeface="Math1" pitchFamily="2" charset="2"/>
                  </a:rPr>
                  <a:t>	Z</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aX|a|YYY|YY|Y</a:t>
                </a:r>
                <a:r>
                  <a:rPr lang="en-US" altLang="en-US" sz="3000" dirty="0">
                    <a:sym typeface="Math1" pitchFamily="2" charset="2"/>
                  </a:rPr>
                  <a:t>, </a:t>
                </a:r>
              </a:p>
              <a:p>
                <a:pPr>
                  <a:lnSpc>
                    <a:spcPct val="90000"/>
                  </a:lnSpc>
                  <a:buFontTx/>
                  <a:buNone/>
                </a:pPr>
                <a:r>
                  <a:rPr lang="en-US" altLang="en-US" sz="3000" dirty="0">
                    <a:sym typeface="Math1" pitchFamily="2" charset="2"/>
                  </a:rPr>
                  <a:t>	Following is another example</a:t>
                </a:r>
              </a:p>
            </p:txBody>
          </p:sp>
        </mc:Choice>
        <mc:Fallback>
          <p:sp>
            <p:nvSpPr>
              <p:cNvPr id="17411" name="Rectangle 3"/>
              <p:cNvSpPr>
                <a:spLocks noGrp="1" noRot="1" noChangeAspect="1" noMove="1" noResize="1" noEditPoints="1" noAdjustHandles="1" noChangeArrowheads="1" noChangeShapeType="1" noTextEdit="1"/>
              </p:cNvSpPr>
              <p:nvPr>
                <p:ph type="body" idx="1"/>
              </p:nvPr>
            </p:nvSpPr>
            <p:spPr>
              <a:xfrm>
                <a:off x="685800" y="1447800"/>
                <a:ext cx="7772400" cy="4114800"/>
              </a:xfrm>
              <a:blipFill>
                <a:blip r:embed="rId2"/>
                <a:stretch>
                  <a:fillRect t="-2963" r="-2353" b="-30074"/>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18435" name="Rectangle 3"/>
              <p:cNvSpPr>
                <a:spLocks noGrp="1" noChangeArrowheads="1"/>
              </p:cNvSpPr>
              <p:nvPr>
                <p:ph type="body" idx="1"/>
              </p:nvPr>
            </p:nvSpPr>
            <p:spPr/>
            <p:txBody>
              <a:bodyPr/>
              <a:lstStyle/>
              <a:p>
                <a:pPr>
                  <a:lnSpc>
                    <a:spcPct val="90000"/>
                  </a:lnSpc>
                  <a:buFontTx/>
                  <a:buNone/>
                </a:pPr>
                <a:r>
                  <a:rPr lang="en-US" altLang="en-US" sz="3000" dirty="0"/>
                  <a:t>	Consider the following CFG</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XY,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Zb</a:t>
                </a:r>
                <a:r>
                  <a:rPr lang="en-US" altLang="en-US" sz="3000" dirty="0">
                    <a:sym typeface="Math1" pitchFamily="2" charset="2"/>
                  </a:rPr>
                  <a:t>, </a:t>
                </a:r>
                <a:r>
                  <a:rPr lang="en-US" altLang="en-US" sz="3000" dirty="0"/>
                  <a:t>Y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bW</a:t>
                </a:r>
                <a:endParaRPr lang="en-US" altLang="en-US" sz="3000" dirty="0">
                  <a:sym typeface="Math1" pitchFamily="2" charset="2"/>
                </a:endParaRPr>
              </a:p>
              <a:p>
                <a:pPr>
                  <a:lnSpc>
                    <a:spcPct val="90000"/>
                  </a:lnSpc>
                  <a:buFontTx/>
                  <a:buNone/>
                </a:pPr>
                <a:r>
                  <a:rPr lang="en-US" altLang="en-US" sz="3000" dirty="0" smtClean="0">
                    <a:sym typeface="Math1" pitchFamily="2" charset="2"/>
                  </a:rPr>
                  <a:t>	Z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AB, </a:t>
                </a:r>
                <a:r>
                  <a:rPr lang="en-US" altLang="en-US" sz="3000" dirty="0"/>
                  <a:t>W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Z, </a:t>
                </a:r>
                <a:r>
                  <a:rPr lang="en-US" altLang="en-US" sz="3000" dirty="0"/>
                  <a:t>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smtClean="0">
                    <a:sym typeface="Math1" pitchFamily="2" charset="2"/>
                  </a:rPr>
                  <a:t>aA|bA</a:t>
                </a:r>
                <a:r>
                  <a:rPr lang="en-US" altLang="en-US" sz="3000" dirty="0" smtClean="0">
                    <a:sym typeface="Math1" pitchFamily="2" charset="2"/>
                  </a:rPr>
                  <a:t>|</a:t>
                </a:r>
                <a:r>
                  <a:rPr lang="el-GR" altLang="en-US" sz="3000" dirty="0" smtClean="0">
                    <a:sym typeface="Math1" pitchFamily="2" charset="2"/>
                  </a:rPr>
                  <a:t>Λ</a:t>
                </a:r>
                <a:endParaRPr lang="en-US" altLang="en-US" sz="3000" dirty="0">
                  <a:sym typeface="Math1" pitchFamily="2" charset="2"/>
                </a:endParaRPr>
              </a:p>
              <a:p>
                <a:pPr>
                  <a:lnSpc>
                    <a:spcPct val="90000"/>
                  </a:lnSpc>
                  <a:buNone/>
                </a:pPr>
                <a:r>
                  <a:rPr lang="en-US" altLang="en-US" sz="3000" dirty="0">
                    <a:sym typeface="Math1" pitchFamily="2" charset="2"/>
                  </a:rPr>
                  <a:t>	</a:t>
                </a:r>
                <a:r>
                  <a:rPr lang="en-US" altLang="en-US" sz="3000" dirty="0"/>
                  <a:t>B </a:t>
                </a:r>
                <a14:m>
                  <m:oMath xmlns:m="http://schemas.openxmlformats.org/officeDocument/2006/math">
                    <m:r>
                      <a:rPr lang="en-US" altLang="en-US" sz="3000" b="0" i="1" dirty="0" smtClean="0">
                        <a:latin typeface="Cambria Math" panose="02040503050406030204" pitchFamily="18" charset="0"/>
                        <a:sym typeface="Math1" pitchFamily="2" charset="2"/>
                      </a:rPr>
                      <m:t>→ </m:t>
                    </m:r>
                  </m:oMath>
                </a14:m>
                <a:r>
                  <a:rPr lang="en-US" altLang="en-US" sz="3000" dirty="0" err="1">
                    <a:sym typeface="Math1" pitchFamily="2" charset="2"/>
                  </a:rPr>
                  <a:t>Ba|Bb</a:t>
                </a:r>
                <a:r>
                  <a:rPr lang="en-US" altLang="en-US" sz="3000" dirty="0">
                    <a:sym typeface="Math1"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a:t>
                </a:r>
              </a:p>
              <a:p>
                <a:pPr>
                  <a:lnSpc>
                    <a:spcPct val="90000"/>
                  </a:lnSpc>
                  <a:buNone/>
                </a:pPr>
                <a:r>
                  <a:rPr lang="en-US" altLang="en-US" sz="3000" dirty="0">
                    <a:sym typeface="Math1" pitchFamily="2" charset="2"/>
                  </a:rPr>
                  <a:t>	Here </a:t>
                </a:r>
                <a:r>
                  <a:rPr lang="en-US" altLang="en-US" sz="3000" dirty="0"/>
                  <a:t>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and </a:t>
                </a:r>
                <a:r>
                  <a:rPr lang="en-US" altLang="en-US" sz="3000" dirty="0"/>
                  <a:t>B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are null productions, while Z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AB, W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Z are </a:t>
                </a:r>
                <a:r>
                  <a:rPr lang="en-US" altLang="en-US" sz="3000" dirty="0" err="1">
                    <a:sym typeface="Math1" pitchFamily="2" charset="2"/>
                  </a:rPr>
                  <a:t>nullable</a:t>
                </a:r>
                <a:r>
                  <a:rPr lang="en-US" altLang="en-US" sz="3000" dirty="0">
                    <a:sym typeface="Math1" pitchFamily="2" charset="2"/>
                  </a:rPr>
                  <a:t> productions. The new CFG after, applying the method, will be</a:t>
                </a:r>
              </a:p>
            </p:txBody>
          </p:sp>
        </mc:Choice>
        <mc:Fallback>
          <p:sp>
            <p:nvSpPr>
              <p:cNvPr id="18435" name="Rectangle 3"/>
              <p:cNvSpPr>
                <a:spLocks noGrp="1" noRot="1" noChangeAspect="1" noMove="1" noResize="1" noEditPoints="1" noAdjustHandles="1" noChangeArrowheads="1" noChangeShapeType="1" noTextEdit="1"/>
              </p:cNvSpPr>
              <p:nvPr>
                <p:ph type="body" idx="1"/>
              </p:nvPr>
            </p:nvSpPr>
            <p:spPr>
              <a:blipFill>
                <a:blip r:embed="rId2"/>
                <a:stretch>
                  <a:fillRect t="-2963"/>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19459" name="Rectangle 3"/>
              <p:cNvSpPr>
                <a:spLocks noGrp="1" noChangeArrowheads="1"/>
              </p:cNvSpPr>
              <p:nvPr>
                <p:ph type="body" idx="1"/>
              </p:nvPr>
            </p:nvSpPr>
            <p:spPr/>
            <p:txBody>
              <a:bodyPr/>
              <a:lstStyle/>
              <a:p>
                <a:pPr>
                  <a:lnSpc>
                    <a:spcPct val="90000"/>
                  </a:lnSpc>
                  <a:buFontTx/>
                  <a:buNone/>
                </a:pPr>
                <a:r>
                  <a:rPr lang="en-US" altLang="en-US" dirty="0" smtClean="0"/>
                  <a:t>	</a:t>
                </a:r>
                <a:r>
                  <a:rPr lang="en-US" altLang="en-US" sz="3400" dirty="0" smtClean="0"/>
                  <a:t>S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smtClean="0">
                    <a:sym typeface="Math1" pitchFamily="2" charset="2"/>
                  </a:rPr>
                  <a:t> XY </a:t>
                </a:r>
              </a:p>
              <a:p>
                <a:pPr>
                  <a:lnSpc>
                    <a:spcPct val="90000"/>
                  </a:lnSpc>
                  <a:buFontTx/>
                  <a:buNone/>
                </a:pPr>
                <a:r>
                  <a:rPr lang="en-US" altLang="en-US" sz="3400" dirty="0" smtClean="0">
                    <a:sym typeface="Math1" pitchFamily="2" charset="2"/>
                  </a:rPr>
                  <a:t>	</a:t>
                </a:r>
                <a:r>
                  <a:rPr lang="en-US" altLang="en-US" sz="3400" dirty="0" smtClean="0"/>
                  <a:t>X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smtClean="0">
                    <a:sym typeface="Math1" pitchFamily="2" charset="2"/>
                  </a:rPr>
                  <a:t> </a:t>
                </a:r>
                <a:r>
                  <a:rPr lang="en-US" altLang="en-US" sz="3400" dirty="0" err="1" smtClean="0">
                    <a:sym typeface="Math1" pitchFamily="2" charset="2"/>
                  </a:rPr>
                  <a:t>Zb|b</a:t>
                </a:r>
                <a:endParaRPr lang="en-US" altLang="en-US" sz="3400" dirty="0" smtClean="0">
                  <a:sym typeface="Math1" pitchFamily="2" charset="2"/>
                </a:endParaRPr>
              </a:p>
              <a:p>
                <a:pPr>
                  <a:lnSpc>
                    <a:spcPct val="90000"/>
                  </a:lnSpc>
                  <a:buFontTx/>
                  <a:buNone/>
                </a:pPr>
                <a:r>
                  <a:rPr lang="en-US" altLang="en-US" sz="3400" dirty="0">
                    <a:sym typeface="Math1" pitchFamily="2" charset="2"/>
                  </a:rPr>
                  <a:t>	</a:t>
                </a:r>
                <a:r>
                  <a:rPr lang="en-US" altLang="en-US" sz="3400" dirty="0"/>
                  <a:t>Y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a:sym typeface="Math1" pitchFamily="2" charset="2"/>
                  </a:rPr>
                  <a:t> </a:t>
                </a:r>
                <a:r>
                  <a:rPr lang="en-US" altLang="en-US" sz="3400" dirty="0" err="1">
                    <a:sym typeface="Math1" pitchFamily="2" charset="2"/>
                  </a:rPr>
                  <a:t>bW|b</a:t>
                </a:r>
                <a:endParaRPr lang="en-US" altLang="en-US" sz="3400" dirty="0">
                  <a:sym typeface="Math1" pitchFamily="2" charset="2"/>
                </a:endParaRPr>
              </a:p>
              <a:p>
                <a:pPr>
                  <a:lnSpc>
                    <a:spcPct val="90000"/>
                  </a:lnSpc>
                  <a:buFontTx/>
                  <a:buNone/>
                </a:pPr>
                <a:r>
                  <a:rPr lang="en-US" altLang="en-US" sz="3400" dirty="0">
                    <a:sym typeface="Math1" pitchFamily="2" charset="2"/>
                  </a:rPr>
                  <a:t>	Z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a:sym typeface="Math1" pitchFamily="2" charset="2"/>
                  </a:rPr>
                  <a:t> AB|A|B</a:t>
                </a:r>
              </a:p>
              <a:p>
                <a:pPr>
                  <a:lnSpc>
                    <a:spcPct val="90000"/>
                  </a:lnSpc>
                  <a:buFontTx/>
                  <a:buNone/>
                </a:pPr>
                <a:r>
                  <a:rPr lang="en-US" altLang="en-US" sz="3400" dirty="0">
                    <a:sym typeface="Math1" pitchFamily="2" charset="2"/>
                  </a:rPr>
                  <a:t>	</a:t>
                </a:r>
                <a:r>
                  <a:rPr lang="en-US" altLang="en-US" sz="3400" dirty="0"/>
                  <a:t>W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a:sym typeface="Math1" pitchFamily="2" charset="2"/>
                  </a:rPr>
                  <a:t> Z</a:t>
                </a:r>
              </a:p>
              <a:p>
                <a:pPr>
                  <a:lnSpc>
                    <a:spcPct val="90000"/>
                  </a:lnSpc>
                  <a:buFontTx/>
                  <a:buNone/>
                </a:pPr>
                <a:r>
                  <a:rPr lang="en-US" altLang="en-US" sz="3400" dirty="0"/>
                  <a:t>	A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a:sym typeface="Math1" pitchFamily="2" charset="2"/>
                  </a:rPr>
                  <a:t> </a:t>
                </a:r>
                <a:r>
                  <a:rPr lang="en-US" altLang="en-US" sz="3400" dirty="0" err="1">
                    <a:sym typeface="Math1" pitchFamily="2" charset="2"/>
                  </a:rPr>
                  <a:t>aA|a|bA|b</a:t>
                </a:r>
                <a:endParaRPr lang="en-US" altLang="en-US" sz="3400" dirty="0">
                  <a:sym typeface="Math1" pitchFamily="2" charset="2"/>
                </a:endParaRPr>
              </a:p>
              <a:p>
                <a:pPr>
                  <a:lnSpc>
                    <a:spcPct val="90000"/>
                  </a:lnSpc>
                  <a:buFontTx/>
                  <a:buNone/>
                </a:pPr>
                <a:r>
                  <a:rPr lang="en-US" altLang="en-US" sz="3400" dirty="0">
                    <a:sym typeface="Math1" pitchFamily="2" charset="2"/>
                  </a:rPr>
                  <a:t>	</a:t>
                </a:r>
                <a:r>
                  <a:rPr lang="en-US" altLang="en-US" sz="3400" dirty="0"/>
                  <a:t>B </a:t>
                </a:r>
                <a14:m>
                  <m:oMath xmlns:m="http://schemas.openxmlformats.org/officeDocument/2006/math">
                    <m:r>
                      <a:rPr lang="en-US" altLang="en-US" sz="3400" b="0" i="1" dirty="0" smtClean="0">
                        <a:latin typeface="Cambria Math" panose="02040503050406030204" pitchFamily="18" charset="0"/>
                        <a:sym typeface="Math1" pitchFamily="2" charset="2"/>
                      </a:rPr>
                      <m:t>→ </m:t>
                    </m:r>
                  </m:oMath>
                </a14:m>
                <a:r>
                  <a:rPr lang="en-US" altLang="en-US" sz="3400" dirty="0" err="1">
                    <a:sym typeface="Math1" pitchFamily="2" charset="2"/>
                  </a:rPr>
                  <a:t>Ba|a|Bb|b</a:t>
                </a:r>
                <a:endParaRPr lang="en-US" altLang="en-US" sz="3400" dirty="0">
                  <a:sym typeface="Math1" pitchFamily="2" charset="2"/>
                </a:endParaRPr>
              </a:p>
            </p:txBody>
          </p:sp>
        </mc:Choice>
        <mc:Fallback>
          <p:sp>
            <p:nvSpPr>
              <p:cNvPr id="19459" name="Rectangle 3"/>
              <p:cNvSpPr>
                <a:spLocks noGrp="1" noRot="1" noChangeAspect="1" noMove="1" noResize="1" noEditPoints="1" noAdjustHandles="1" noChangeArrowheads="1" noChangeShapeType="1" noTextEdit="1"/>
              </p:cNvSpPr>
              <p:nvPr>
                <p:ph type="body" idx="1"/>
              </p:nvPr>
            </p:nvSpPr>
            <p:spPr>
              <a:blipFill>
                <a:blip r:embed="rId2"/>
                <a:stretch>
                  <a:fillRect t="-3407" b="-1778"/>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Note</a:t>
            </a:r>
          </a:p>
        </p:txBody>
      </p:sp>
      <p:sp>
        <p:nvSpPr>
          <p:cNvPr id="20483" name="Rectangle 3"/>
          <p:cNvSpPr>
            <a:spLocks noGrp="1" noChangeArrowheads="1"/>
          </p:cNvSpPr>
          <p:nvPr>
            <p:ph type="body" idx="1"/>
          </p:nvPr>
        </p:nvSpPr>
        <p:spPr/>
        <p:txBody>
          <a:bodyPr/>
          <a:lstStyle/>
          <a:p>
            <a:pPr>
              <a:buFontTx/>
              <a:buNone/>
            </a:pPr>
            <a:r>
              <a:rPr lang="en-US" altLang="en-US" sz="3400">
                <a:sym typeface="Math1" pitchFamily="2" charset="2"/>
              </a:rPr>
              <a:t>	While adding new productions all Nullable productions should be handled with care. All Nullable productions will be used to add new productions, but only the Null production will be deleted. </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52400"/>
            <a:ext cx="7772400" cy="1143000"/>
          </a:xfrm>
        </p:spPr>
        <p:txBody>
          <a:bodyPr/>
          <a:lstStyle/>
          <a:p>
            <a:r>
              <a:rPr lang="en-US" altLang="en-US"/>
              <a:t>Unit production</a:t>
            </a:r>
          </a:p>
        </p:txBody>
      </p:sp>
      <mc:AlternateContent xmlns:mc="http://schemas.openxmlformats.org/markup-compatibility/2006">
        <mc:Choice xmlns:a14="http://schemas.microsoft.com/office/drawing/2010/main" Requires="a14">
          <p:sp>
            <p:nvSpPr>
              <p:cNvPr id="22531" name="Rectangle 3"/>
              <p:cNvSpPr>
                <a:spLocks noGrp="1" noChangeArrowheads="1"/>
              </p:cNvSpPr>
              <p:nvPr>
                <p:ph type="body" idx="1"/>
              </p:nvPr>
            </p:nvSpPr>
            <p:spPr>
              <a:xfrm>
                <a:off x="685800" y="1371600"/>
                <a:ext cx="8077200" cy="5334000"/>
              </a:xfrm>
            </p:spPr>
            <p:txBody>
              <a:bodyPr/>
              <a:lstStyle/>
              <a:p>
                <a:pPr>
                  <a:buFontTx/>
                  <a:buNone/>
                </a:pPr>
                <a:r>
                  <a:rPr lang="en-US" altLang="en-US" sz="3400" b="1" dirty="0">
                    <a:sym typeface="Math1" pitchFamily="2" charset="2"/>
                  </a:rPr>
                  <a:t>	</a:t>
                </a:r>
                <a:r>
                  <a:rPr lang="en-US" altLang="en-US" sz="3400" b="1" u="sng" dirty="0">
                    <a:sym typeface="Math1" pitchFamily="2" charset="2"/>
                  </a:rPr>
                  <a:t>Unit production</a:t>
                </a:r>
                <a:r>
                  <a:rPr lang="en-US" altLang="en-US" sz="3400" dirty="0"/>
                  <a:t>: The productions of the form </a:t>
                </a:r>
              </a:p>
              <a:p>
                <a:pPr>
                  <a:buFontTx/>
                  <a:buNone/>
                </a:pPr>
                <a:r>
                  <a:rPr lang="en-US" altLang="en-US" sz="3400" dirty="0"/>
                  <a:t>	nonterminal </a:t>
                </a:r>
                <a14:m>
                  <m:oMath xmlns:m="http://schemas.openxmlformats.org/officeDocument/2006/math">
                    <m:r>
                      <a:rPr lang="en-US" altLang="en-US" sz="3400" b="0" i="1" dirty="0" smtClean="0">
                        <a:latin typeface="Cambria Math" panose="02040503050406030204" pitchFamily="18" charset="0"/>
                        <a:sym typeface="Math1" pitchFamily="2" charset="2"/>
                      </a:rPr>
                      <m:t>→</m:t>
                    </m:r>
                  </m:oMath>
                </a14:m>
                <a:r>
                  <a:rPr lang="en-US" altLang="en-US" sz="3400" dirty="0">
                    <a:sym typeface="Math1" pitchFamily="2" charset="2"/>
                  </a:rPr>
                  <a:t> one nonterminal, </a:t>
                </a:r>
              </a:p>
              <a:p>
                <a:pPr>
                  <a:buFontTx/>
                  <a:buNone/>
                </a:pPr>
                <a:r>
                  <a:rPr lang="en-US" altLang="en-US" sz="3400" dirty="0">
                    <a:sym typeface="Math1" pitchFamily="2" charset="2"/>
                  </a:rPr>
                  <a:t>	is called the </a:t>
                </a:r>
                <a:r>
                  <a:rPr lang="en-US" altLang="en-US" sz="3400" b="1" i="1" dirty="0">
                    <a:sym typeface="Math1" pitchFamily="2" charset="2"/>
                  </a:rPr>
                  <a:t>unit production</a:t>
                </a:r>
                <a:r>
                  <a:rPr lang="en-US" altLang="en-US" sz="3400" dirty="0">
                    <a:sym typeface="Math1" pitchFamily="2" charset="2"/>
                  </a:rPr>
                  <a:t>.</a:t>
                </a:r>
              </a:p>
              <a:p>
                <a:pPr>
                  <a:buFontTx/>
                  <a:buNone/>
                </a:pPr>
                <a:r>
                  <a:rPr lang="en-US" altLang="en-US" sz="3400" dirty="0">
                    <a:sym typeface="Math1" pitchFamily="2" charset="2"/>
                  </a:rPr>
                  <a:t>	Following is an example showing how </a:t>
                </a:r>
                <a:r>
                  <a:rPr lang="en-US" altLang="en-US" sz="3400" b="1" i="1" dirty="0">
                    <a:sym typeface="Math1" pitchFamily="2" charset="2"/>
                  </a:rPr>
                  <a:t>to eliminate the unit productions from a given CFG.</a:t>
                </a:r>
                <a:r>
                  <a:rPr lang="en-US" altLang="en-US" sz="3400" dirty="0">
                    <a:sym typeface="Math1" pitchFamily="2" charset="2"/>
                  </a:rPr>
                  <a:t> </a:t>
                </a:r>
                <a:endParaRPr lang="en-US" altLang="en-US" sz="3400" dirty="0"/>
              </a:p>
            </p:txBody>
          </p:sp>
        </mc:Choice>
        <mc:Fallback>
          <p:sp>
            <p:nvSpPr>
              <p:cNvPr id="22531" name="Rectangle 3"/>
              <p:cNvSpPr>
                <a:spLocks noGrp="1" noRot="1" noChangeAspect="1" noMove="1" noResize="1" noEditPoints="1" noAdjustHandles="1" noChangeArrowheads="1" noChangeShapeType="1" noTextEdit="1"/>
              </p:cNvSpPr>
              <p:nvPr>
                <p:ph type="body" idx="1"/>
              </p:nvPr>
            </p:nvSpPr>
            <p:spPr>
              <a:xfrm>
                <a:off x="685800" y="1371600"/>
                <a:ext cx="8077200" cy="5334000"/>
              </a:xfrm>
              <a:blipFill>
                <a:blip r:embed="rId2"/>
                <a:stretch>
                  <a:fillRect t="-1714"/>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52400"/>
            <a:ext cx="7772400" cy="1143000"/>
          </a:xfrm>
        </p:spPr>
        <p:txBody>
          <a:bodyPr/>
          <a:lstStyle/>
          <a:p>
            <a:r>
              <a:rPr lang="en-US" altLang="en-US"/>
              <a:t>Unit production continued …</a:t>
            </a:r>
          </a:p>
        </p:txBody>
      </p:sp>
      <mc:AlternateContent xmlns:mc="http://schemas.openxmlformats.org/markup-compatibility/2006">
        <mc:Choice xmlns:a14="http://schemas.microsoft.com/office/drawing/2010/main" Requires="a14">
          <p:sp>
            <p:nvSpPr>
              <p:cNvPr id="23555" name="Rectangle 3"/>
              <p:cNvSpPr>
                <a:spLocks noGrp="1" noChangeArrowheads="1"/>
              </p:cNvSpPr>
              <p:nvPr>
                <p:ph type="body" idx="1"/>
              </p:nvPr>
            </p:nvSpPr>
            <p:spPr>
              <a:xfrm>
                <a:off x="685800" y="1676400"/>
                <a:ext cx="7772400" cy="4114800"/>
              </a:xfrm>
            </p:spPr>
            <p:txBody>
              <a:bodyPr/>
              <a:lstStyle/>
              <a:p>
                <a:pPr>
                  <a:lnSpc>
                    <a:spcPct val="90000"/>
                  </a:lnSpc>
                  <a:buFontTx/>
                  <a:buNone/>
                </a:pPr>
                <a:r>
                  <a:rPr lang="en-US" altLang="en-US" sz="3000" dirty="0">
                    <a:sym typeface="Math1" pitchFamily="2" charset="2"/>
                  </a:rPr>
                  <a:t>	</a:t>
                </a:r>
                <a:r>
                  <a:rPr lang="en-US" altLang="en-US" sz="3000" b="1" u="sng" dirty="0">
                    <a:sym typeface="Math1" pitchFamily="2" charset="2"/>
                  </a:rPr>
                  <a:t>Example</a:t>
                </a:r>
                <a:r>
                  <a:rPr lang="en-US" altLang="en-US" sz="3000" dirty="0">
                    <a:sym typeface="Math1" pitchFamily="2" charset="2"/>
                  </a:rPr>
                  <a:t>: Consider the following CFG </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A|bb</a:t>
                </a:r>
                <a:r>
                  <a:rPr lang="en-US" altLang="en-US" sz="3000" dirty="0">
                    <a:sym typeface="Math1" pitchFamily="2" charset="2"/>
                  </a:rPr>
                  <a:t>, </a:t>
                </a:r>
              </a:p>
              <a:p>
                <a:pPr>
                  <a:lnSpc>
                    <a:spcPct val="90000"/>
                  </a:lnSpc>
                  <a:buFontTx/>
                  <a:buNone/>
                </a:pPr>
                <a:r>
                  <a:rPr lang="en-US" altLang="en-US" sz="3000" dirty="0">
                    <a:sym typeface="Math1" pitchFamily="2" charset="2"/>
                  </a:rPr>
                  <a:t>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a:t>
                </a:r>
                <a:r>
                  <a:rPr lang="en-US" altLang="en-US" sz="3000" dirty="0" err="1"/>
                  <a:t>B|b</a:t>
                </a:r>
                <a:r>
                  <a:rPr lang="en-US" altLang="en-US" sz="3000" dirty="0"/>
                  <a:t>, </a:t>
                </a:r>
              </a:p>
              <a:p>
                <a:pPr>
                  <a:lnSpc>
                    <a:spcPct val="90000"/>
                  </a:lnSpc>
                  <a:buFontTx/>
                  <a:buNone/>
                </a:pPr>
                <a:r>
                  <a:rPr lang="en-US" altLang="en-US" sz="3000" dirty="0"/>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a:t>
                </a:r>
                <a:r>
                  <a:rPr lang="en-US" altLang="en-US" sz="3000" dirty="0" err="1"/>
                  <a:t>S|a</a:t>
                </a:r>
                <a:endParaRPr lang="en-US" altLang="en-US" sz="3000" dirty="0"/>
              </a:p>
              <a:p>
                <a:pPr>
                  <a:lnSpc>
                    <a:spcPct val="90000"/>
                  </a:lnSpc>
                  <a:buFontTx/>
                  <a:buNone/>
                </a:pPr>
                <a:r>
                  <a:rPr lang="en-US" altLang="en-US" sz="3000" dirty="0"/>
                  <a:t>	Separate the unit productions from the </a:t>
                </a:r>
                <a:r>
                  <a:rPr lang="en-US" altLang="en-US" sz="3000" dirty="0" err="1"/>
                  <a:t>nonunit</a:t>
                </a:r>
                <a:r>
                  <a:rPr lang="en-US" altLang="en-US" sz="3000" dirty="0"/>
                  <a:t> productions as shown below </a:t>
                </a:r>
              </a:p>
              <a:p>
                <a:pPr>
                  <a:lnSpc>
                    <a:spcPct val="90000"/>
                  </a:lnSpc>
                  <a:buFontTx/>
                  <a:buNone/>
                </a:pPr>
                <a:r>
                  <a:rPr lang="en-US" altLang="en-US" sz="3000" dirty="0"/>
                  <a:t>	unit prods.	 </a:t>
                </a:r>
                <a:r>
                  <a:rPr lang="en-US" altLang="en-US" sz="3000" dirty="0" err="1"/>
                  <a:t>nonunit</a:t>
                </a:r>
                <a:r>
                  <a:rPr lang="en-US" altLang="en-US" sz="3000" dirty="0"/>
                  <a:t> prods.</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smtClean="0">
                    <a:sym typeface="Math1" pitchFamily="2" charset="2"/>
                  </a:rPr>
                  <a:t> bb</a:t>
                </a:r>
                <a:endParaRPr lang="en-US" altLang="en-US" sz="3000" dirty="0">
                  <a:sym typeface="Math1" pitchFamily="2" charset="2"/>
                </a:endParaRPr>
              </a:p>
              <a:p>
                <a:pPr>
                  <a:lnSpc>
                    <a:spcPct val="90000"/>
                  </a:lnSpc>
                  <a:buFontTx/>
                  <a:buNone/>
                </a:pPr>
                <a:r>
                  <a:rPr lang="en-US" altLang="en-US" sz="3000" dirty="0">
                    <a:sym typeface="Math1" pitchFamily="2" charset="2"/>
                  </a:rPr>
                  <a:t>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B	 	</a:t>
                </a:r>
                <a:r>
                  <a:rPr lang="en-US" altLang="en-US" sz="3000" dirty="0">
                    <a:sym typeface="Math1" pitchFamily="2" charset="2"/>
                  </a:rPr>
                  <a:t>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b</a:t>
                </a:r>
              </a:p>
              <a:p>
                <a:pPr>
                  <a:lnSpc>
                    <a:spcPct val="90000"/>
                  </a:lnSpc>
                  <a:buFontTx/>
                  <a:buNone/>
                </a:pPr>
                <a:r>
                  <a:rPr lang="en-US" altLang="en-US" sz="3000" dirty="0"/>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S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a</a:t>
                </a:r>
                <a:endParaRPr lang="en-US" altLang="en-US" sz="2800" dirty="0"/>
              </a:p>
            </p:txBody>
          </p:sp>
        </mc:Choice>
        <mc:Fallback>
          <p:sp>
            <p:nvSpPr>
              <p:cNvPr id="23555" name="Rectangle 3"/>
              <p:cNvSpPr>
                <a:spLocks noGrp="1" noRot="1" noChangeAspect="1" noMove="1" noResize="1" noEditPoints="1" noAdjustHandles="1" noChangeArrowheads="1" noChangeShapeType="1" noTextEdit="1"/>
              </p:cNvSpPr>
              <p:nvPr>
                <p:ph type="body" idx="1"/>
              </p:nvPr>
            </p:nvSpPr>
            <p:spPr>
              <a:xfrm>
                <a:off x="685800" y="1676400"/>
                <a:ext cx="7772400" cy="4114800"/>
              </a:xfrm>
              <a:blipFill>
                <a:blip r:embed="rId2"/>
                <a:stretch>
                  <a:fillRect t="-2963" r="-392" b="-27704"/>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Example continued …</a:t>
            </a:r>
          </a:p>
        </p:txBody>
      </p:sp>
      <mc:AlternateContent xmlns:mc="http://schemas.openxmlformats.org/markup-compatibility/2006">
        <mc:Choice xmlns:a14="http://schemas.microsoft.com/office/drawing/2010/main" Requires="a14">
          <p:sp>
            <p:nvSpPr>
              <p:cNvPr id="24579" name="Rectangle 3"/>
              <p:cNvSpPr>
                <a:spLocks noGrp="1" noChangeArrowheads="1"/>
              </p:cNvSpPr>
              <p:nvPr>
                <p:ph type="body" idx="1"/>
              </p:nvPr>
            </p:nvSpPr>
            <p:spPr/>
            <p:txBody>
              <a:bodyPr/>
              <a:lstStyle/>
              <a:p>
                <a:pPr>
                  <a:lnSpc>
                    <a:spcPct val="90000"/>
                  </a:lnSpc>
                  <a:buFontTx/>
                  <a:buNone/>
                </a:pPr>
                <a:r>
                  <a:rPr lang="en-US" altLang="en-US" sz="3000" dirty="0"/>
                  <a:t>	S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gives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 		(using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a:t>
                </a:r>
              </a:p>
              <a:p>
                <a:pPr>
                  <a:lnSpc>
                    <a:spcPct val="90000"/>
                  </a:lnSpc>
                  <a:buFontTx/>
                  <a:buNone/>
                </a:pPr>
                <a:r>
                  <a:rPr lang="en-US" altLang="en-US" sz="3000" dirty="0"/>
                  <a:t>	S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a:sym typeface="Math1" pitchFamily="2" charset="2"/>
                  </a:rPr>
                  <a:t>B gives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(using B</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a:t>
                </a:r>
              </a:p>
              <a:p>
                <a:pPr>
                  <a:lnSpc>
                    <a:spcPct val="90000"/>
                  </a:lnSpc>
                  <a:buFontTx/>
                  <a:buNone/>
                </a:pPr>
                <a:r>
                  <a:rPr lang="en-US" altLang="en-US" sz="3000" dirty="0"/>
                  <a:t>	A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 gives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(using B</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a:t>
                </a:r>
              </a:p>
              <a:p>
                <a:pPr>
                  <a:lnSpc>
                    <a:spcPct val="90000"/>
                  </a:lnSpc>
                  <a:buFontTx/>
                  <a:buNone/>
                </a:pPr>
                <a:r>
                  <a:rPr lang="en-US" altLang="en-US" sz="3000" dirty="0"/>
                  <a:t>	A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S gives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bb 	(using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bb)</a:t>
                </a:r>
              </a:p>
              <a:p>
                <a:pPr>
                  <a:lnSpc>
                    <a:spcPct val="90000"/>
                  </a:lnSpc>
                  <a:buFontTx/>
                  <a:buNone/>
                </a:pPr>
                <a:r>
                  <a:rPr lang="en-US" altLang="en-US" sz="3000" dirty="0"/>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S gives B</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a:sym typeface="Math1" pitchFamily="2" charset="2"/>
                  </a:rPr>
                  <a:t>bb 		(using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bb)</a:t>
                </a:r>
              </a:p>
              <a:p>
                <a:pPr>
                  <a:lnSpc>
                    <a:spcPct val="90000"/>
                  </a:lnSpc>
                  <a:buFontTx/>
                  <a:buNone/>
                </a:pPr>
                <a:r>
                  <a:rPr lang="en-US" altLang="en-US" sz="3000" dirty="0"/>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 gives B</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 	(using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b)</a:t>
                </a:r>
              </a:p>
              <a:p>
                <a:pPr>
                  <a:lnSpc>
                    <a:spcPct val="90000"/>
                  </a:lnSpc>
                  <a:buFontTx/>
                  <a:buNone/>
                </a:pPr>
                <a:r>
                  <a:rPr lang="en-US" altLang="en-US" sz="3000" dirty="0">
                    <a:sym typeface="Math1" pitchFamily="2" charset="2"/>
                  </a:rPr>
                  <a:t>	Thus the new CFG will be </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a|b|bb</a:t>
                </a:r>
                <a:r>
                  <a:rPr lang="en-US" altLang="en-US" sz="3000" dirty="0">
                    <a:sym typeface="Math1" pitchFamily="2" charset="2"/>
                  </a:rPr>
                  <a:t>, A</a:t>
                </a:r>
                <a:r>
                  <a:rPr lang="en-US" altLang="en-US" sz="3000" dirty="0"/>
                  <a:t>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t> </a:t>
                </a:r>
                <a:r>
                  <a:rPr lang="en-US" altLang="en-US" sz="3000" dirty="0" err="1"/>
                  <a:t>a|b|bb</a:t>
                </a:r>
                <a:r>
                  <a:rPr lang="en-US" altLang="en-US" sz="3000" dirty="0"/>
                  <a:t>, B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smtClean="0"/>
                  <a:t> </a:t>
                </a:r>
                <a:r>
                  <a:rPr lang="en-US" altLang="en-US" sz="3000" dirty="0" err="1"/>
                  <a:t>a|b|bb</a:t>
                </a:r>
                <a:r>
                  <a:rPr lang="en-US" altLang="en-US" sz="3000" dirty="0"/>
                  <a:t>.</a:t>
                </a:r>
              </a:p>
              <a:p>
                <a:pPr>
                  <a:lnSpc>
                    <a:spcPct val="90000"/>
                  </a:lnSpc>
                  <a:buFontTx/>
                  <a:buNone/>
                </a:pPr>
                <a:r>
                  <a:rPr lang="en-US" altLang="en-US" sz="3000" dirty="0"/>
                  <a:t>	Which generates the finite language {</a:t>
                </a:r>
                <a:r>
                  <a:rPr lang="en-US" altLang="en-US" sz="3000" dirty="0" err="1"/>
                  <a:t>a,b,bb</a:t>
                </a:r>
                <a:r>
                  <a:rPr lang="en-US" altLang="en-US" sz="3000" dirty="0"/>
                  <a:t>}.</a:t>
                </a:r>
                <a:endParaRPr lang="en-US" altLang="en-US" sz="3000" dirty="0">
                  <a:sym typeface="Math1" pitchFamily="2" charset="2"/>
                </a:endParaRPr>
              </a:p>
            </p:txBody>
          </p:sp>
        </mc:Choice>
        <mc:Fallback>
          <p:sp>
            <p:nvSpPr>
              <p:cNvPr id="24579" name="Rectangle 3"/>
              <p:cNvSpPr>
                <a:spLocks noGrp="1" noRot="1" noChangeAspect="1" noMove="1" noResize="1" noEditPoints="1" noAdjustHandles="1" noChangeArrowheads="1" noChangeShapeType="1" noTextEdit="1"/>
              </p:cNvSpPr>
              <p:nvPr>
                <p:ph type="body" idx="1"/>
              </p:nvPr>
            </p:nvSpPr>
            <p:spPr>
              <a:blipFill>
                <a:blip r:embed="rId2"/>
                <a:stretch>
                  <a:fillRect t="-2519" b="-18222"/>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Chomsky Normal Form</a:t>
            </a:r>
          </a:p>
        </p:txBody>
      </p:sp>
      <mc:AlternateContent xmlns:mc="http://schemas.openxmlformats.org/markup-compatibility/2006">
        <mc:Choice xmlns:a14="http://schemas.microsoft.com/office/drawing/2010/main" Requires="a14">
          <p:sp>
            <p:nvSpPr>
              <p:cNvPr id="26627" name="Rectangle 3"/>
              <p:cNvSpPr>
                <a:spLocks noGrp="1" noChangeArrowheads="1"/>
              </p:cNvSpPr>
              <p:nvPr>
                <p:ph type="body" idx="1"/>
              </p:nvPr>
            </p:nvSpPr>
            <p:spPr/>
            <p:txBody>
              <a:bodyPr/>
              <a:lstStyle/>
              <a:p>
                <a:pPr>
                  <a:buFontTx/>
                  <a:buNone/>
                </a:pPr>
                <a:r>
                  <a:rPr lang="en-US" altLang="en-US" sz="3000" b="1" dirty="0">
                    <a:sym typeface="Math1" pitchFamily="2" charset="2"/>
                  </a:rPr>
                  <a:t>	</a:t>
                </a:r>
                <a:r>
                  <a:rPr lang="en-US" altLang="en-US" sz="3000" b="1" u="sng" dirty="0">
                    <a:sym typeface="Math1" pitchFamily="2" charset="2"/>
                  </a:rPr>
                  <a:t>Chomsky Normal Form (CNF)</a:t>
                </a:r>
                <a:r>
                  <a:rPr lang="en-US" altLang="en-US" sz="3000" dirty="0"/>
                  <a:t>: If a CFG has only productions of the form </a:t>
                </a:r>
              </a:p>
              <a:p>
                <a:pPr>
                  <a:buFontTx/>
                  <a:buNone/>
                </a:pPr>
                <a:r>
                  <a:rPr lang="en-US" altLang="en-US" sz="3000" dirty="0"/>
                  <a:t>	nonterminal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string of two </a:t>
                </a:r>
                <a:r>
                  <a:rPr lang="en-US" altLang="en-US" sz="3000" dirty="0" err="1">
                    <a:sym typeface="Math1" pitchFamily="2" charset="2"/>
                  </a:rPr>
                  <a:t>nonterminals</a:t>
                </a:r>
                <a:r>
                  <a:rPr lang="en-US" altLang="en-US" sz="3000" dirty="0">
                    <a:sym typeface="Math1" pitchFamily="2" charset="2"/>
                  </a:rPr>
                  <a:t> </a:t>
                </a:r>
              </a:p>
              <a:p>
                <a:pPr>
                  <a:buFontTx/>
                  <a:buNone/>
                </a:pPr>
                <a:r>
                  <a:rPr lang="en-US" altLang="en-US" sz="3000" dirty="0">
                    <a:sym typeface="Math1" pitchFamily="2" charset="2"/>
                  </a:rPr>
                  <a:t>	or </a:t>
                </a:r>
              </a:p>
              <a:p>
                <a:pPr>
                  <a:buFontTx/>
                  <a:buNone/>
                </a:pPr>
                <a:r>
                  <a:rPr lang="en-US" altLang="en-US" sz="3000" dirty="0">
                    <a:sym typeface="Math1" pitchFamily="2" charset="2"/>
                  </a:rPr>
                  <a:t>	nonterminal </a:t>
                </a:r>
                <a14:m>
                  <m:oMath xmlns:m="http://schemas.openxmlformats.org/officeDocument/2006/math">
                    <m:r>
                      <a:rPr lang="en-US" altLang="en-US" i="1" dirty="0">
                        <a:latin typeface="Cambria Math" panose="02040503050406030204" pitchFamily="18" charset="0"/>
                        <a:sym typeface="Math1" pitchFamily="2" charset="2"/>
                      </a:rPr>
                      <m:t>→</m:t>
                    </m:r>
                  </m:oMath>
                </a14:m>
                <a:r>
                  <a:rPr lang="en-US" altLang="en-US" sz="3000" dirty="0">
                    <a:sym typeface="Math1" pitchFamily="2" charset="2"/>
                  </a:rPr>
                  <a:t> one terminal </a:t>
                </a:r>
              </a:p>
              <a:p>
                <a:pPr>
                  <a:buFontTx/>
                  <a:buNone/>
                </a:pPr>
                <a:r>
                  <a:rPr lang="en-US" altLang="en-US" sz="3000" dirty="0">
                    <a:sym typeface="Math1" pitchFamily="2" charset="2"/>
                  </a:rPr>
                  <a:t>	then the CFG is said to be in Chomsky Normal Form (CNF). </a:t>
                </a:r>
              </a:p>
            </p:txBody>
          </p:sp>
        </mc:Choice>
        <mc:Fallback>
          <p:sp>
            <p:nvSpPr>
              <p:cNvPr id="26627" name="Rectangle 3"/>
              <p:cNvSpPr>
                <a:spLocks noGrp="1" noRot="1" noChangeAspect="1" noMove="1" noResize="1" noEditPoints="1" noAdjustHandles="1" noChangeArrowheads="1" noChangeShapeType="1" noTextEdit="1"/>
              </p:cNvSpPr>
              <p:nvPr>
                <p:ph type="body" idx="1"/>
              </p:nvPr>
            </p:nvSpPr>
            <p:spPr>
              <a:blipFill>
                <a:blip r:embed="rId2"/>
                <a:stretch>
                  <a:fillRect t="-1926" r="-2196"/>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Summing Up</a:t>
            </a:r>
          </a:p>
        </p:txBody>
      </p:sp>
      <p:sp>
        <p:nvSpPr>
          <p:cNvPr id="28675" name="Rectangle 3"/>
          <p:cNvSpPr>
            <a:spLocks noGrp="1" noChangeArrowheads="1"/>
          </p:cNvSpPr>
          <p:nvPr>
            <p:ph type="body" idx="1"/>
          </p:nvPr>
        </p:nvSpPr>
        <p:spPr/>
        <p:txBody>
          <a:bodyPr/>
          <a:lstStyle/>
          <a:p>
            <a:r>
              <a:rPr lang="en-US" altLang="en-US"/>
              <a:t>Examples of building TG’s corresponding to the Regular Grammar, Null productions with examples, Nullable productions with examples, Unit production with example, Chomsky Normal Form (Definition)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772400" cy="1143000"/>
          </a:xfrm>
        </p:spPr>
        <p:txBody>
          <a:bodyPr/>
          <a:lstStyle/>
          <a:p>
            <a:r>
              <a:rPr lang="en-US" altLang="en-US"/>
              <a:t>Example</a:t>
            </a:r>
          </a:p>
        </p:txBody>
      </p:sp>
      <mc:AlternateContent xmlns:mc="http://schemas.openxmlformats.org/markup-compatibility/2006">
        <mc:Choice xmlns:a14="http://schemas.microsoft.com/office/drawing/2010/main" Requires="a14">
          <p:sp>
            <p:nvSpPr>
              <p:cNvPr id="7171" name="Rectangle 3"/>
              <p:cNvSpPr>
                <a:spLocks noGrp="1" noChangeArrowheads="1"/>
              </p:cNvSpPr>
              <p:nvPr>
                <p:ph type="body" idx="1"/>
              </p:nvPr>
            </p:nvSpPr>
            <p:spPr>
              <a:xfrm>
                <a:off x="685800" y="1295400"/>
                <a:ext cx="7772400" cy="4114800"/>
              </a:xfrm>
            </p:spPr>
            <p:txBody>
              <a:bodyPr/>
              <a:lstStyle/>
              <a:p>
                <a:pPr>
                  <a:lnSpc>
                    <a:spcPct val="90000"/>
                  </a:lnSpc>
                  <a:buFontTx/>
                  <a:buNone/>
                </a:pPr>
                <a:r>
                  <a:rPr lang="en-US" altLang="en-US" sz="3000" dirty="0" smtClean="0"/>
                  <a:t>	Consider the following CFG</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aA|bB</a:t>
                </a:r>
                <a:endParaRPr lang="en-US" altLang="en-US" sz="3000" dirty="0">
                  <a:sym typeface="Math1" pitchFamily="2" charset="2"/>
                </a:endParaRPr>
              </a:p>
              <a:p>
                <a:pPr>
                  <a:lnSpc>
                    <a:spcPct val="90000"/>
                  </a:lnSpc>
                  <a:buFontTx/>
                  <a:buNone/>
                </a:pPr>
                <a:r>
                  <a:rPr lang="en-US" altLang="en-US" sz="3000" dirty="0">
                    <a:sym typeface="Math1" pitchFamily="2" charset="2"/>
                  </a:rPr>
                  <a:t>	A</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aS|a</a:t>
                </a:r>
                <a:endParaRPr lang="en-US" altLang="en-US" sz="3000" dirty="0">
                  <a:sym typeface="Math1" pitchFamily="2" charset="2"/>
                </a:endParaRPr>
              </a:p>
              <a:p>
                <a:pPr>
                  <a:lnSpc>
                    <a:spcPct val="90000"/>
                  </a:lnSpc>
                  <a:buFontTx/>
                  <a:buNone/>
                </a:pPr>
                <a:r>
                  <a:rPr lang="en-US" altLang="en-US" sz="3000" dirty="0">
                    <a:sym typeface="Math1" pitchFamily="2" charset="2"/>
                  </a:rPr>
                  <a:t>	B</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err="1">
                    <a:sym typeface="Math1" pitchFamily="2" charset="2"/>
                  </a:rPr>
                  <a:t>bS|b</a:t>
                </a:r>
                <a:r>
                  <a:rPr lang="en-US" altLang="en-US" sz="3000" dirty="0">
                    <a:sym typeface="Math1" pitchFamily="2" charset="2"/>
                  </a:rPr>
                  <a:t>, then the corresponding TG will be</a:t>
                </a:r>
              </a:p>
              <a:p>
                <a:pPr>
                  <a:lnSpc>
                    <a:spcPct val="90000"/>
                  </a:lnSpc>
                  <a:buFontTx/>
                  <a:buNone/>
                </a:pPr>
                <a:endParaRPr lang="en-US" altLang="en-US" sz="3000" dirty="0">
                  <a:sym typeface="Math1" pitchFamily="2" charset="2"/>
                </a:endParaRPr>
              </a:p>
              <a:p>
                <a:pPr>
                  <a:lnSpc>
                    <a:spcPct val="90000"/>
                  </a:lnSpc>
                  <a:buFontTx/>
                  <a:buNone/>
                </a:pPr>
                <a:endParaRPr lang="en-US" altLang="en-US" sz="3000" dirty="0">
                  <a:sym typeface="Math1" pitchFamily="2" charset="2"/>
                </a:endParaRPr>
              </a:p>
              <a:p>
                <a:pPr>
                  <a:lnSpc>
                    <a:spcPct val="90000"/>
                  </a:lnSpc>
                  <a:buFontTx/>
                  <a:buNone/>
                </a:pPr>
                <a:r>
                  <a:rPr lang="en-US" altLang="en-US" sz="3000" dirty="0">
                    <a:sym typeface="Math1" pitchFamily="2" charset="2"/>
                  </a:rPr>
                  <a:t>	</a:t>
                </a:r>
              </a:p>
              <a:p>
                <a:pPr>
                  <a:lnSpc>
                    <a:spcPct val="90000"/>
                  </a:lnSpc>
                  <a:buFontTx/>
                  <a:buNone/>
                </a:pPr>
                <a:endParaRPr lang="en-US" altLang="en-US" sz="3000" dirty="0">
                  <a:sym typeface="Math1" pitchFamily="2" charset="2"/>
                </a:endParaRPr>
              </a:p>
              <a:p>
                <a:pPr>
                  <a:lnSpc>
                    <a:spcPct val="90000"/>
                  </a:lnSpc>
                  <a:buFontTx/>
                  <a:buNone/>
                </a:pPr>
                <a:endParaRPr lang="en-US" altLang="en-US" sz="3000" dirty="0">
                  <a:sym typeface="Math1" pitchFamily="2" charset="2"/>
                </a:endParaRPr>
              </a:p>
              <a:p>
                <a:pPr>
                  <a:lnSpc>
                    <a:spcPct val="90000"/>
                  </a:lnSpc>
                  <a:buFontTx/>
                  <a:buNone/>
                </a:pPr>
                <a:r>
                  <a:rPr lang="en-US" altLang="en-US" sz="3000" dirty="0">
                    <a:sym typeface="Math1" pitchFamily="2" charset="2"/>
                  </a:rPr>
                  <a:t>	The corresponding RE may be (</a:t>
                </a:r>
                <a:r>
                  <a:rPr lang="en-US" altLang="en-US" sz="3000" dirty="0" err="1">
                    <a:sym typeface="Math1" pitchFamily="2" charset="2"/>
                  </a:rPr>
                  <a:t>aa+bb</a:t>
                </a:r>
                <a:r>
                  <a:rPr lang="en-US" altLang="en-US" sz="3000" dirty="0">
                    <a:sym typeface="Math1" pitchFamily="2" charset="2"/>
                  </a:rPr>
                  <a:t>)</a:t>
                </a:r>
                <a:r>
                  <a:rPr lang="en-US" altLang="en-US" sz="3000" baseline="40000" dirty="0">
                    <a:sym typeface="Math1" pitchFamily="2" charset="2"/>
                  </a:rPr>
                  <a:t>+</a:t>
                </a:r>
                <a:r>
                  <a:rPr lang="en-US" altLang="en-US" sz="3000" dirty="0">
                    <a:sym typeface="Math1" pitchFamily="2" charset="2"/>
                  </a:rPr>
                  <a:t>. Following is another example</a:t>
                </a:r>
              </a:p>
            </p:txBody>
          </p:sp>
        </mc:Choice>
        <mc:Fallback>
          <p:sp>
            <p:nvSpPr>
              <p:cNvPr id="7171" name="Rectangle 3"/>
              <p:cNvSpPr>
                <a:spLocks noGrp="1" noRot="1" noChangeAspect="1" noMove="1" noResize="1" noEditPoints="1" noAdjustHandles="1" noChangeArrowheads="1" noChangeShapeType="1" noTextEdit="1"/>
              </p:cNvSpPr>
              <p:nvPr>
                <p:ph type="body" idx="1"/>
              </p:nvPr>
            </p:nvSpPr>
            <p:spPr>
              <a:xfrm>
                <a:off x="685800" y="1295400"/>
                <a:ext cx="7772400" cy="4114800"/>
              </a:xfrm>
              <a:blipFill>
                <a:blip r:embed="rId2"/>
                <a:stretch>
                  <a:fillRect t="-2963" b="-36741"/>
                </a:stretch>
              </a:blipFill>
            </p:spPr>
            <p:txBody>
              <a:bodyPr/>
              <a:lstStyle/>
              <a:p>
                <a:r>
                  <a:rPr lang="en-US">
                    <a:noFill/>
                  </a:rPr>
                  <a:t> </a:t>
                </a:r>
              </a:p>
            </p:txBody>
          </p:sp>
        </mc:Fallback>
      </mc:AlternateContent>
      <p:grpSp>
        <p:nvGrpSpPr>
          <p:cNvPr id="7172" name="Group 4"/>
          <p:cNvGrpSpPr>
            <a:grpSpLocks/>
          </p:cNvGrpSpPr>
          <p:nvPr/>
        </p:nvGrpSpPr>
        <p:grpSpPr bwMode="auto">
          <a:xfrm>
            <a:off x="2743200" y="3352800"/>
            <a:ext cx="5053013" cy="2522538"/>
            <a:chOff x="1728" y="2112"/>
            <a:chExt cx="3183" cy="1589"/>
          </a:xfrm>
        </p:grpSpPr>
        <p:sp>
          <p:nvSpPr>
            <p:cNvPr id="7173" name="Text Box 5"/>
            <p:cNvSpPr txBox="1">
              <a:spLocks noChangeArrowheads="1"/>
            </p:cNvSpPr>
            <p:nvPr/>
          </p:nvSpPr>
          <p:spPr bwMode="auto">
            <a:xfrm flipH="1">
              <a:off x="3916" y="2337"/>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sp>
          <p:nvSpPr>
            <p:cNvPr id="7174" name="Oval 6"/>
            <p:cNvSpPr>
              <a:spLocks noChangeArrowheads="1"/>
            </p:cNvSpPr>
            <p:nvPr/>
          </p:nvSpPr>
          <p:spPr bwMode="auto">
            <a:xfrm rot="20400000">
              <a:off x="3287" y="2122"/>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7175" name="Text Box 7"/>
            <p:cNvSpPr txBox="1">
              <a:spLocks noChangeArrowheads="1"/>
            </p:cNvSpPr>
            <p:nvPr/>
          </p:nvSpPr>
          <p:spPr bwMode="auto">
            <a:xfrm rot="20400000">
              <a:off x="3209" y="2112"/>
              <a:ext cx="53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7176" name="Freeform 8"/>
            <p:cNvSpPr>
              <a:spLocks/>
            </p:cNvSpPr>
            <p:nvPr/>
          </p:nvSpPr>
          <p:spPr bwMode="auto">
            <a:xfrm rot="20400000" flipH="1" flipV="1">
              <a:off x="2162" y="2640"/>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7" name="Freeform 9"/>
            <p:cNvSpPr>
              <a:spLocks/>
            </p:cNvSpPr>
            <p:nvPr/>
          </p:nvSpPr>
          <p:spPr bwMode="auto">
            <a:xfrm rot="20400000">
              <a:off x="2014" y="2290"/>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8" name="Text Box 10"/>
            <p:cNvSpPr txBox="1">
              <a:spLocks noChangeArrowheads="1"/>
            </p:cNvSpPr>
            <p:nvPr/>
          </p:nvSpPr>
          <p:spPr bwMode="auto">
            <a:xfrm rot="1200000">
              <a:off x="1728" y="2971"/>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7179" name="Oval 11"/>
            <p:cNvSpPr>
              <a:spLocks noChangeArrowheads="1"/>
            </p:cNvSpPr>
            <p:nvPr/>
          </p:nvSpPr>
          <p:spPr bwMode="auto">
            <a:xfrm rot="1200000">
              <a:off x="3335" y="3323"/>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7180" name="Text Box 12"/>
            <p:cNvSpPr txBox="1">
              <a:spLocks noChangeArrowheads="1"/>
            </p:cNvSpPr>
            <p:nvPr/>
          </p:nvSpPr>
          <p:spPr bwMode="auto">
            <a:xfrm rot="1200000">
              <a:off x="3266" y="3315"/>
              <a:ext cx="53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7181" name="Freeform 13"/>
            <p:cNvSpPr>
              <a:spLocks/>
            </p:cNvSpPr>
            <p:nvPr/>
          </p:nvSpPr>
          <p:spPr bwMode="auto">
            <a:xfrm rot="1200000" flipH="1" flipV="1">
              <a:off x="2037" y="3275"/>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2" name="Oval 14"/>
            <p:cNvSpPr>
              <a:spLocks noChangeArrowheads="1"/>
            </p:cNvSpPr>
            <p:nvPr/>
          </p:nvSpPr>
          <p:spPr bwMode="auto">
            <a:xfrm rot="1200000">
              <a:off x="1763" y="2768"/>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7183" name="Freeform 15"/>
            <p:cNvSpPr>
              <a:spLocks/>
            </p:cNvSpPr>
            <p:nvPr/>
          </p:nvSpPr>
          <p:spPr bwMode="auto">
            <a:xfrm rot="1200000">
              <a:off x="2187" y="2900"/>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4" name="Text Box 16"/>
            <p:cNvSpPr txBox="1">
              <a:spLocks noChangeArrowheads="1"/>
            </p:cNvSpPr>
            <p:nvPr/>
          </p:nvSpPr>
          <p:spPr bwMode="auto">
            <a:xfrm>
              <a:off x="1835" y="282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a:t>
              </a:r>
            </a:p>
          </p:txBody>
        </p:sp>
        <p:sp>
          <p:nvSpPr>
            <p:cNvPr id="7185" name="Text Box 17"/>
            <p:cNvSpPr txBox="1">
              <a:spLocks noChangeArrowheads="1"/>
            </p:cNvSpPr>
            <p:nvPr/>
          </p:nvSpPr>
          <p:spPr bwMode="auto">
            <a:xfrm>
              <a:off x="3371" y="218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7186" name="Text Box 18"/>
            <p:cNvSpPr txBox="1">
              <a:spLocks noChangeArrowheads="1"/>
            </p:cNvSpPr>
            <p:nvPr/>
          </p:nvSpPr>
          <p:spPr bwMode="auto">
            <a:xfrm>
              <a:off x="3419" y="3381"/>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7187" name="Oval 19"/>
            <p:cNvSpPr>
              <a:spLocks noChangeArrowheads="1"/>
            </p:cNvSpPr>
            <p:nvPr/>
          </p:nvSpPr>
          <p:spPr bwMode="auto">
            <a:xfrm>
              <a:off x="4225" y="2751"/>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7188" name="Line 20"/>
            <p:cNvSpPr>
              <a:spLocks noChangeShapeType="1"/>
            </p:cNvSpPr>
            <p:nvPr/>
          </p:nvSpPr>
          <p:spPr bwMode="auto">
            <a:xfrm>
              <a:off x="3651" y="2322"/>
              <a:ext cx="622" cy="478"/>
            </a:xfrm>
            <a:prstGeom prst="line">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9" name="Line 21"/>
            <p:cNvSpPr>
              <a:spLocks noChangeShapeType="1"/>
            </p:cNvSpPr>
            <p:nvPr/>
          </p:nvSpPr>
          <p:spPr bwMode="auto">
            <a:xfrm flipV="1">
              <a:off x="3723" y="3093"/>
              <a:ext cx="576" cy="384"/>
            </a:xfrm>
            <a:prstGeom prst="line">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90" name="Text Box 22"/>
            <p:cNvSpPr txBox="1">
              <a:spLocks noChangeArrowheads="1"/>
            </p:cNvSpPr>
            <p:nvPr/>
          </p:nvSpPr>
          <p:spPr bwMode="auto">
            <a:xfrm flipH="1">
              <a:off x="2843" y="2561"/>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sp>
          <p:nvSpPr>
            <p:cNvPr id="7191" name="Text Box 23"/>
            <p:cNvSpPr txBox="1">
              <a:spLocks noChangeArrowheads="1"/>
            </p:cNvSpPr>
            <p:nvPr/>
          </p:nvSpPr>
          <p:spPr bwMode="auto">
            <a:xfrm flipH="1">
              <a:off x="2571" y="2309"/>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sp>
          <p:nvSpPr>
            <p:cNvPr id="7192" name="Text Box 24"/>
            <p:cNvSpPr txBox="1">
              <a:spLocks noChangeArrowheads="1"/>
            </p:cNvSpPr>
            <p:nvPr/>
          </p:nvSpPr>
          <p:spPr bwMode="auto">
            <a:xfrm flipH="1">
              <a:off x="3851" y="3089"/>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7193" name="Text Box 25"/>
            <p:cNvSpPr txBox="1">
              <a:spLocks noChangeArrowheads="1"/>
            </p:cNvSpPr>
            <p:nvPr/>
          </p:nvSpPr>
          <p:spPr bwMode="auto">
            <a:xfrm flipH="1">
              <a:off x="2523" y="3249"/>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7194" name="Text Box 26"/>
            <p:cNvSpPr txBox="1">
              <a:spLocks noChangeArrowheads="1"/>
            </p:cNvSpPr>
            <p:nvPr/>
          </p:nvSpPr>
          <p:spPr bwMode="auto">
            <a:xfrm flipH="1">
              <a:off x="3004" y="2917"/>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sp>
          <p:nvSpPr>
            <p:cNvPr id="7195" name="Text Box 27"/>
            <p:cNvSpPr txBox="1">
              <a:spLocks noChangeArrowheads="1"/>
            </p:cNvSpPr>
            <p:nvPr/>
          </p:nvSpPr>
          <p:spPr bwMode="auto">
            <a:xfrm flipH="1">
              <a:off x="4325" y="2791"/>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a:t>
              </a:r>
              <a:endParaRPr lang="en-US"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1143000"/>
          </a:xfrm>
        </p:spPr>
        <p:txBody>
          <a:bodyPr/>
          <a:lstStyle/>
          <a:p>
            <a:r>
              <a:rPr lang="en-US" altLang="en-US"/>
              <a:t>Example</a:t>
            </a:r>
          </a:p>
        </p:txBody>
      </p:sp>
      <mc:AlternateContent xmlns:mc="http://schemas.openxmlformats.org/markup-compatibility/2006">
        <mc:Choice xmlns:a14="http://schemas.microsoft.com/office/drawing/2010/main" Requires="a14">
          <p:sp>
            <p:nvSpPr>
              <p:cNvPr id="8195" name="Rectangle 3"/>
              <p:cNvSpPr>
                <a:spLocks noGrp="1" noChangeArrowheads="1"/>
              </p:cNvSpPr>
              <p:nvPr>
                <p:ph type="body" idx="1"/>
              </p:nvPr>
            </p:nvSpPr>
            <p:spPr>
              <a:xfrm>
                <a:off x="685800" y="1295400"/>
                <a:ext cx="7772400" cy="4114800"/>
              </a:xfrm>
            </p:spPr>
            <p:txBody>
              <a:bodyPr/>
              <a:lstStyle/>
              <a:p>
                <a:pPr>
                  <a:lnSpc>
                    <a:spcPct val="90000"/>
                  </a:lnSpc>
                  <a:buFontTx/>
                  <a:buNone/>
                </a:pPr>
                <a:r>
                  <a:rPr lang="en-US" altLang="en-US" sz="3000" dirty="0" smtClean="0"/>
                  <a:t>	Consider the following CFG</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aaS|bbS|abX|baX</a:t>
                </a:r>
                <a:r>
                  <a:rPr lang="en-US" altLang="en-US" sz="3000" dirty="0">
                    <a:sym typeface="Math1"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X</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err="1">
                    <a:sym typeface="Math1" pitchFamily="2" charset="2"/>
                  </a:rPr>
                  <a:t>aaX|bbX|abS|baS</a:t>
                </a:r>
                <a:r>
                  <a:rPr lang="en-US" altLang="en-US" sz="3000" dirty="0">
                    <a:sym typeface="Math1" pitchFamily="2" charset="2"/>
                  </a:rPr>
                  <a:t>, </a:t>
                </a:r>
              </a:p>
              <a:p>
                <a:pPr>
                  <a:lnSpc>
                    <a:spcPct val="90000"/>
                  </a:lnSpc>
                  <a:buFontTx/>
                  <a:buNone/>
                </a:pPr>
                <a:r>
                  <a:rPr lang="en-US" altLang="en-US" sz="3000" dirty="0">
                    <a:sym typeface="Math1" pitchFamily="2" charset="2"/>
                  </a:rPr>
                  <a:t>	then the corresponding TG will be</a:t>
                </a:r>
              </a:p>
              <a:p>
                <a:pPr>
                  <a:lnSpc>
                    <a:spcPct val="90000"/>
                  </a:lnSpc>
                  <a:buFontTx/>
                  <a:buNone/>
                </a:pPr>
                <a:endParaRPr lang="en-US" altLang="en-US" sz="3000" dirty="0">
                  <a:sym typeface="Math1" pitchFamily="2" charset="2"/>
                </a:endParaRPr>
              </a:p>
              <a:p>
                <a:pPr>
                  <a:lnSpc>
                    <a:spcPct val="90000"/>
                  </a:lnSpc>
                  <a:buFontTx/>
                  <a:buNone/>
                </a:pPr>
                <a:endParaRPr lang="en-US" altLang="en-US" sz="3000" dirty="0">
                  <a:sym typeface="Math1" pitchFamily="2" charset="2"/>
                </a:endParaRPr>
              </a:p>
              <a:p>
                <a:pPr>
                  <a:lnSpc>
                    <a:spcPct val="90000"/>
                  </a:lnSpc>
                  <a:buFontTx/>
                  <a:buNone/>
                </a:pPr>
                <a:endParaRPr lang="en-US" altLang="en-US" sz="3000" dirty="0">
                  <a:sym typeface="Math1" pitchFamily="2" charset="2"/>
                </a:endParaRPr>
              </a:p>
              <a:p>
                <a:pPr>
                  <a:lnSpc>
                    <a:spcPct val="90000"/>
                  </a:lnSpc>
                  <a:buFontTx/>
                  <a:buNone/>
                </a:pPr>
                <a:r>
                  <a:rPr lang="en-US" altLang="en-US" sz="3000" dirty="0">
                    <a:sym typeface="Math1" pitchFamily="2" charset="2"/>
                  </a:rPr>
                  <a:t>	</a:t>
                </a:r>
              </a:p>
              <a:p>
                <a:pPr>
                  <a:lnSpc>
                    <a:spcPct val="90000"/>
                  </a:lnSpc>
                  <a:buFontTx/>
                  <a:buNone/>
                </a:pPr>
                <a:r>
                  <a:rPr lang="en-US" altLang="en-US" sz="3000" dirty="0">
                    <a:sym typeface="Math1" pitchFamily="2" charset="2"/>
                  </a:rPr>
                  <a:t>	The corresponding language is EVEN-EVEN.</a:t>
                </a:r>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xfrm>
                <a:off x="685800" y="1295400"/>
                <a:ext cx="7772400" cy="4114800"/>
              </a:xfrm>
              <a:blipFill>
                <a:blip r:embed="rId2"/>
                <a:stretch>
                  <a:fillRect t="-2963" b="-14519"/>
                </a:stretch>
              </a:blipFill>
            </p:spPr>
            <p:txBody>
              <a:bodyPr/>
              <a:lstStyle/>
              <a:p>
                <a:r>
                  <a:rPr lang="en-US">
                    <a:noFill/>
                  </a:rPr>
                  <a:t> </a:t>
                </a:r>
              </a:p>
            </p:txBody>
          </p:sp>
        </mc:Fallback>
      </mc:AlternateContent>
      <p:grpSp>
        <p:nvGrpSpPr>
          <p:cNvPr id="8196" name="Group 4"/>
          <p:cNvGrpSpPr>
            <a:grpSpLocks/>
          </p:cNvGrpSpPr>
          <p:nvPr/>
        </p:nvGrpSpPr>
        <p:grpSpPr bwMode="auto">
          <a:xfrm>
            <a:off x="1066800" y="3505200"/>
            <a:ext cx="6096000" cy="1676400"/>
            <a:chOff x="672" y="2208"/>
            <a:chExt cx="3840" cy="1056"/>
          </a:xfrm>
        </p:grpSpPr>
        <p:sp>
          <p:nvSpPr>
            <p:cNvPr id="8197" name="Text Box 5"/>
            <p:cNvSpPr txBox="1">
              <a:spLocks noChangeArrowheads="1"/>
            </p:cNvSpPr>
            <p:nvPr/>
          </p:nvSpPr>
          <p:spPr bwMode="auto">
            <a:xfrm>
              <a:off x="2984" y="2918"/>
              <a:ext cx="66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ab,ba</a:t>
              </a:r>
              <a:endParaRPr lang="en-US" altLang="en-US"/>
            </a:p>
          </p:txBody>
        </p:sp>
        <p:sp>
          <p:nvSpPr>
            <p:cNvPr id="8198" name="Oval 6"/>
            <p:cNvSpPr>
              <a:spLocks noChangeArrowheads="1"/>
            </p:cNvSpPr>
            <p:nvPr/>
          </p:nvSpPr>
          <p:spPr bwMode="auto">
            <a:xfrm>
              <a:off x="3847" y="2688"/>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8199" name="Text Box 7"/>
            <p:cNvSpPr txBox="1">
              <a:spLocks noChangeArrowheads="1"/>
            </p:cNvSpPr>
            <p:nvPr/>
          </p:nvSpPr>
          <p:spPr bwMode="auto">
            <a:xfrm>
              <a:off x="3774" y="2684"/>
              <a:ext cx="53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8200" name="Freeform 8"/>
            <p:cNvSpPr>
              <a:spLocks/>
            </p:cNvSpPr>
            <p:nvPr/>
          </p:nvSpPr>
          <p:spPr bwMode="auto">
            <a:xfrm flipH="1" flipV="1">
              <a:off x="2575" y="2942"/>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1" name="Oval 9"/>
            <p:cNvSpPr>
              <a:spLocks noChangeArrowheads="1"/>
            </p:cNvSpPr>
            <p:nvPr/>
          </p:nvSpPr>
          <p:spPr bwMode="auto">
            <a:xfrm>
              <a:off x="2184" y="270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8202" name="Text Box 10"/>
            <p:cNvSpPr txBox="1">
              <a:spLocks noChangeArrowheads="1"/>
            </p:cNvSpPr>
            <p:nvPr/>
          </p:nvSpPr>
          <p:spPr bwMode="auto">
            <a:xfrm>
              <a:off x="2106" y="269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8203" name="Freeform 11"/>
            <p:cNvSpPr>
              <a:spLocks/>
            </p:cNvSpPr>
            <p:nvPr/>
          </p:nvSpPr>
          <p:spPr bwMode="auto">
            <a:xfrm>
              <a:off x="2587" y="2538"/>
              <a:ext cx="1267" cy="322"/>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4" name="Text Box 12"/>
            <p:cNvSpPr txBox="1">
              <a:spLocks noChangeArrowheads="1"/>
            </p:cNvSpPr>
            <p:nvPr/>
          </p:nvSpPr>
          <p:spPr bwMode="auto">
            <a:xfrm flipH="1">
              <a:off x="2284" y="2751"/>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S-</a:t>
              </a:r>
              <a:endParaRPr lang="en-US" altLang="en-US"/>
            </a:p>
          </p:txBody>
        </p:sp>
        <p:grpSp>
          <p:nvGrpSpPr>
            <p:cNvPr id="8205" name="Group 13"/>
            <p:cNvGrpSpPr>
              <a:grpSpLocks/>
            </p:cNvGrpSpPr>
            <p:nvPr/>
          </p:nvGrpSpPr>
          <p:grpSpPr bwMode="auto">
            <a:xfrm>
              <a:off x="2160" y="2336"/>
              <a:ext cx="432" cy="367"/>
              <a:chOff x="1646" y="2732"/>
              <a:chExt cx="432" cy="367"/>
            </a:xfrm>
          </p:grpSpPr>
          <p:sp>
            <p:nvSpPr>
              <p:cNvPr id="8206" name="Freeform 14"/>
              <p:cNvSpPr>
                <a:spLocks/>
              </p:cNvSpPr>
              <p:nvPr/>
            </p:nvSpPr>
            <p:spPr bwMode="auto">
              <a:xfrm rot="21900000">
                <a:off x="1646" y="2732"/>
                <a:ext cx="432" cy="365"/>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Freeform 15"/>
              <p:cNvSpPr>
                <a:spLocks/>
              </p:cNvSpPr>
              <p:nvPr/>
            </p:nvSpPr>
            <p:spPr bwMode="auto">
              <a:xfrm rot="21300000">
                <a:off x="1952" y="3047"/>
                <a:ext cx="38" cy="47"/>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Freeform 16"/>
              <p:cNvSpPr>
                <a:spLocks/>
              </p:cNvSpPr>
              <p:nvPr/>
            </p:nvSpPr>
            <p:spPr bwMode="auto">
              <a:xfrm rot="21300000">
                <a:off x="1946" y="3046"/>
                <a:ext cx="3" cy="53"/>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209" name="Group 17"/>
            <p:cNvGrpSpPr>
              <a:grpSpLocks/>
            </p:cNvGrpSpPr>
            <p:nvPr/>
          </p:nvGrpSpPr>
          <p:grpSpPr bwMode="auto">
            <a:xfrm>
              <a:off x="3824" y="2320"/>
              <a:ext cx="432" cy="367"/>
              <a:chOff x="1646" y="2732"/>
              <a:chExt cx="432" cy="367"/>
            </a:xfrm>
          </p:grpSpPr>
          <p:sp>
            <p:nvSpPr>
              <p:cNvPr id="8210" name="Freeform 18"/>
              <p:cNvSpPr>
                <a:spLocks/>
              </p:cNvSpPr>
              <p:nvPr/>
            </p:nvSpPr>
            <p:spPr bwMode="auto">
              <a:xfrm rot="21900000">
                <a:off x="1646" y="2732"/>
                <a:ext cx="432" cy="365"/>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Freeform 19"/>
              <p:cNvSpPr>
                <a:spLocks/>
              </p:cNvSpPr>
              <p:nvPr/>
            </p:nvSpPr>
            <p:spPr bwMode="auto">
              <a:xfrm rot="21300000">
                <a:off x="1952" y="3047"/>
                <a:ext cx="38" cy="47"/>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Freeform 20"/>
              <p:cNvSpPr>
                <a:spLocks/>
              </p:cNvSpPr>
              <p:nvPr/>
            </p:nvSpPr>
            <p:spPr bwMode="auto">
              <a:xfrm rot="21300000">
                <a:off x="1946" y="3046"/>
                <a:ext cx="3" cy="53"/>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213" name="Text Box 21"/>
            <p:cNvSpPr txBox="1">
              <a:spLocks noChangeArrowheads="1"/>
            </p:cNvSpPr>
            <p:nvPr/>
          </p:nvSpPr>
          <p:spPr bwMode="auto">
            <a:xfrm>
              <a:off x="3016" y="2422"/>
              <a:ext cx="66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ab,ba</a:t>
              </a:r>
              <a:endParaRPr lang="en-US" altLang="en-US"/>
            </a:p>
          </p:txBody>
        </p:sp>
        <p:sp>
          <p:nvSpPr>
            <p:cNvPr id="8214" name="Text Box 22"/>
            <p:cNvSpPr txBox="1">
              <a:spLocks noChangeArrowheads="1"/>
            </p:cNvSpPr>
            <p:nvPr/>
          </p:nvSpPr>
          <p:spPr bwMode="auto">
            <a:xfrm>
              <a:off x="2160" y="2208"/>
              <a:ext cx="66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aa,bb</a:t>
              </a:r>
              <a:endParaRPr lang="en-US" altLang="en-US"/>
            </a:p>
          </p:txBody>
        </p:sp>
        <p:sp>
          <p:nvSpPr>
            <p:cNvPr id="8215" name="Text Box 23"/>
            <p:cNvSpPr txBox="1">
              <a:spLocks noChangeArrowheads="1"/>
            </p:cNvSpPr>
            <p:nvPr/>
          </p:nvSpPr>
          <p:spPr bwMode="auto">
            <a:xfrm>
              <a:off x="3848" y="2208"/>
              <a:ext cx="66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aa,bb</a:t>
              </a:r>
              <a:endParaRPr lang="en-US" altLang="en-US"/>
            </a:p>
          </p:txBody>
        </p:sp>
        <p:sp>
          <p:nvSpPr>
            <p:cNvPr id="8216" name="Text Box 24"/>
            <p:cNvSpPr txBox="1">
              <a:spLocks noChangeArrowheads="1"/>
            </p:cNvSpPr>
            <p:nvPr/>
          </p:nvSpPr>
          <p:spPr bwMode="auto">
            <a:xfrm flipH="1">
              <a:off x="3910" y="2736"/>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X</a:t>
              </a:r>
              <a:endParaRPr lang="en-US" altLang="en-US"/>
            </a:p>
          </p:txBody>
        </p:sp>
        <p:sp>
          <p:nvSpPr>
            <p:cNvPr id="8217" name="Oval 25"/>
            <p:cNvSpPr>
              <a:spLocks noChangeArrowheads="1"/>
            </p:cNvSpPr>
            <p:nvPr/>
          </p:nvSpPr>
          <p:spPr bwMode="auto">
            <a:xfrm>
              <a:off x="745" y="2708"/>
              <a:ext cx="377" cy="378"/>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8218" name="Text Box 26"/>
            <p:cNvSpPr txBox="1">
              <a:spLocks noChangeArrowheads="1"/>
            </p:cNvSpPr>
            <p:nvPr/>
          </p:nvSpPr>
          <p:spPr bwMode="auto">
            <a:xfrm>
              <a:off x="672" y="2704"/>
              <a:ext cx="53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sp>
          <p:nvSpPr>
            <p:cNvPr id="8219" name="Text Box 27"/>
            <p:cNvSpPr txBox="1">
              <a:spLocks noChangeArrowheads="1"/>
            </p:cNvSpPr>
            <p:nvPr/>
          </p:nvSpPr>
          <p:spPr bwMode="auto">
            <a:xfrm flipH="1">
              <a:off x="824" y="2756"/>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t>+</a:t>
              </a:r>
              <a:endParaRPr lang="en-US" altLang="en-US"/>
            </a:p>
          </p:txBody>
        </p:sp>
        <p:sp>
          <p:nvSpPr>
            <p:cNvPr id="8220" name="Line 28"/>
            <p:cNvSpPr>
              <a:spLocks noChangeShapeType="1"/>
            </p:cNvSpPr>
            <p:nvPr/>
          </p:nvSpPr>
          <p:spPr bwMode="auto">
            <a:xfrm flipH="1">
              <a:off x="1104" y="2880"/>
              <a:ext cx="1104" cy="0"/>
            </a:xfrm>
            <a:prstGeom prst="line">
              <a:avLst/>
            </a:prstGeom>
            <a:noFill/>
            <a:ln w="9525">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21" name="Text Box 29"/>
            <p:cNvSpPr txBox="1">
              <a:spLocks noChangeArrowheads="1"/>
            </p:cNvSpPr>
            <p:nvPr/>
          </p:nvSpPr>
          <p:spPr bwMode="auto">
            <a:xfrm flipH="1">
              <a:off x="1494" y="2640"/>
              <a:ext cx="5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500">
                  <a:sym typeface="Math1" pitchFamily="2" charset="2"/>
                </a:rPr>
                <a:t></a:t>
              </a:r>
              <a:endParaRPr lang="en-US"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Null Production</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type="body" idx="1"/>
              </p:nvPr>
            </p:nvSpPr>
            <p:spPr/>
            <p:txBody>
              <a:bodyPr/>
              <a:lstStyle/>
              <a:p>
                <a:pPr>
                  <a:lnSpc>
                    <a:spcPct val="90000"/>
                  </a:lnSpc>
                  <a:buFontTx/>
                  <a:buNone/>
                </a:pPr>
                <a:r>
                  <a:rPr lang="en-US" altLang="en-US" sz="3000" dirty="0" smtClean="0"/>
                  <a:t>	</a:t>
                </a:r>
                <a:r>
                  <a:rPr lang="en-US" altLang="en-US" sz="3000" b="1" u="sng" dirty="0"/>
                  <a:t>Definition</a:t>
                </a:r>
                <a:r>
                  <a:rPr lang="en-US" altLang="en-US" sz="3000" dirty="0"/>
                  <a:t>: The production of the form </a:t>
                </a:r>
              </a:p>
              <a:p>
                <a:pPr>
                  <a:lnSpc>
                    <a:spcPct val="90000"/>
                  </a:lnSpc>
                  <a:buFontTx/>
                  <a:buNone/>
                </a:pPr>
                <a:r>
                  <a:rPr lang="en-US" altLang="en-US" sz="3000" dirty="0"/>
                  <a:t>	nonterminal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is said to be </a:t>
                </a:r>
                <a:r>
                  <a:rPr lang="en-US" altLang="en-US" sz="3000" b="1" i="1" dirty="0">
                    <a:sym typeface="Math1" pitchFamily="2" charset="2"/>
                  </a:rPr>
                  <a:t>null production</a:t>
                </a:r>
                <a:r>
                  <a:rPr lang="en-US" altLang="en-US" sz="3000" dirty="0">
                    <a:sym typeface="Math1" pitchFamily="2" charset="2"/>
                  </a:rPr>
                  <a:t>. </a:t>
                </a:r>
              </a:p>
              <a:p>
                <a:pPr>
                  <a:lnSpc>
                    <a:spcPct val="90000"/>
                  </a:lnSpc>
                  <a:buFontTx/>
                  <a:buNone/>
                </a:pPr>
                <a:r>
                  <a:rPr lang="en-US" altLang="en-US" sz="3000" dirty="0">
                    <a:sym typeface="Math1" pitchFamily="2" charset="2"/>
                  </a:rPr>
                  <a:t>	</a:t>
                </a:r>
                <a:r>
                  <a:rPr lang="en-US" altLang="en-US" sz="3000" b="1" u="sng" dirty="0">
                    <a:sym typeface="Math1" pitchFamily="2" charset="2"/>
                  </a:rPr>
                  <a:t>Example</a:t>
                </a:r>
                <a:r>
                  <a:rPr lang="en-US" altLang="en-US" sz="3000" dirty="0">
                    <a:sym typeface="Math1" pitchFamily="2" charset="2"/>
                  </a:rPr>
                  <a:t>: Consider the following CFG </a:t>
                </a:r>
              </a:p>
              <a:p>
                <a:pPr>
                  <a:lnSpc>
                    <a:spcPct val="90000"/>
                  </a:lnSpc>
                  <a:buFontTx/>
                  <a:buNone/>
                </a:pPr>
                <a:r>
                  <a:rPr lang="en-US" altLang="en-US" sz="3000" dirty="0">
                    <a:sym typeface="Math1" pitchFamily="2" charset="2"/>
                  </a:rPr>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aA|bB</a:t>
                </a:r>
                <a:r>
                  <a:rPr lang="en-US" altLang="en-US" sz="3000" dirty="0">
                    <a:sym typeface="Math1"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smtClean="0">
                    <a:sym typeface="Math1" pitchFamily="2" charset="2"/>
                  </a:rPr>
                  <a:t>aa|</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smtClean="0">
                    <a:sym typeface="Math1" pitchFamily="2" charset="2"/>
                  </a:rPr>
                  <a:t>, </a:t>
                </a:r>
                <a:r>
                  <a:rPr lang="en-US" altLang="en-US" sz="3000" dirty="0">
                    <a:sym typeface="Math1" pitchFamily="2" charset="2"/>
                  </a:rPr>
                  <a:t>B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aS</a:t>
                </a:r>
                <a:endParaRPr lang="en-US" altLang="en-US" sz="3000" dirty="0">
                  <a:sym typeface="Math1" pitchFamily="2" charset="2"/>
                </a:endParaRPr>
              </a:p>
              <a:p>
                <a:pPr>
                  <a:lnSpc>
                    <a:spcPct val="90000"/>
                  </a:lnSpc>
                  <a:buFontTx/>
                  <a:buNone/>
                </a:pPr>
                <a:r>
                  <a:rPr lang="en-US" altLang="en-US" sz="3000" dirty="0">
                    <a:sym typeface="Math1" pitchFamily="2" charset="2"/>
                  </a:rPr>
                  <a:t>	Here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and A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are null productions. </a:t>
                </a:r>
              </a:p>
              <a:p>
                <a:pPr>
                  <a:lnSpc>
                    <a:spcPct val="90000"/>
                  </a:lnSpc>
                  <a:buFontTx/>
                  <a:buNone/>
                </a:pPr>
                <a:r>
                  <a:rPr lang="en-US" altLang="en-US" sz="3000" dirty="0">
                    <a:sym typeface="Math1" pitchFamily="2" charset="2"/>
                  </a:rPr>
                  <a:t>	Following is a note regarding the null productions</a:t>
                </a:r>
              </a:p>
            </p:txBody>
          </p:sp>
        </mc:Choice>
        <mc:Fallback>
          <p:sp>
            <p:nvSpPr>
              <p:cNvPr id="10243" name="Rectangle 3"/>
              <p:cNvSpPr>
                <a:spLocks noGrp="1" noRot="1" noChangeAspect="1" noMove="1" noResize="1" noEditPoints="1" noAdjustHandles="1" noChangeArrowheads="1" noChangeShapeType="1" noTextEdit="1"/>
              </p:cNvSpPr>
              <p:nvPr>
                <p:ph type="body" idx="1"/>
              </p:nvPr>
            </p:nvSpPr>
            <p:spPr>
              <a:blipFill>
                <a:blip r:embed="rId2"/>
                <a:stretch>
                  <a:fillRect t="-2963" b="-148"/>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Note</a:t>
            </a:r>
          </a:p>
        </p:txBody>
      </p:sp>
      <mc:AlternateContent xmlns:mc="http://schemas.openxmlformats.org/markup-compatibility/2006">
        <mc:Choice xmlns:a14="http://schemas.microsoft.com/office/drawing/2010/main" Requires="a14">
          <p:sp>
            <p:nvSpPr>
              <p:cNvPr id="11267" name="Rectangle 3"/>
              <p:cNvSpPr>
                <a:spLocks noGrp="1" noChangeArrowheads="1"/>
              </p:cNvSpPr>
              <p:nvPr>
                <p:ph type="body" idx="1"/>
              </p:nvPr>
            </p:nvSpPr>
            <p:spPr/>
            <p:txBody>
              <a:bodyPr/>
              <a:lstStyle/>
              <a:p>
                <a:pPr>
                  <a:buFontTx/>
                  <a:buNone/>
                </a:pPr>
                <a:r>
                  <a:rPr lang="en-US" altLang="en-US" sz="3000" dirty="0">
                    <a:sym typeface="Math1" pitchFamily="2" charset="2"/>
                  </a:rPr>
                  <a:t>	If a CFG has a null production, then it is possible to construct another CFG without null production accepting the same language with the exception of the word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a:t>
                </a:r>
                <a:r>
                  <a:rPr lang="en-US" altLang="en-US" sz="3000" i="1" dirty="0">
                    <a:sym typeface="Math1" pitchFamily="2" charset="2"/>
                  </a:rPr>
                  <a:t>i.e.</a:t>
                </a:r>
                <a:r>
                  <a:rPr lang="en-US" altLang="en-US" sz="3000" dirty="0">
                    <a:sym typeface="Math1" pitchFamily="2" charset="2"/>
                  </a:rPr>
                  <a:t> if the language contains the word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then the new language cannot have the word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a:t>
                </a:r>
              </a:p>
              <a:p>
                <a:pPr>
                  <a:buFontTx/>
                  <a:buNone/>
                </a:pPr>
                <a:r>
                  <a:rPr lang="en-US" altLang="en-US" dirty="0">
                    <a:sym typeface="Math1" pitchFamily="2" charset="2"/>
                  </a:rPr>
                  <a:t>	Following is a method to construct a CFG without null production for a given CFG</a:t>
                </a:r>
                <a:endParaRPr lang="en-US" altLang="en-US" sz="2800" dirty="0"/>
              </a:p>
            </p:txBody>
          </p:sp>
        </mc:Choice>
        <mc:Fallback>
          <p:sp>
            <p:nvSpPr>
              <p:cNvPr id="11267" name="Rectangle 3"/>
              <p:cNvSpPr>
                <a:spLocks noGrp="1" noRot="1" noChangeAspect="1" noMove="1" noResize="1" noEditPoints="1" noAdjustHandles="1" noChangeArrowheads="1" noChangeShapeType="1" noTextEdit="1"/>
              </p:cNvSpPr>
              <p:nvPr>
                <p:ph type="body" idx="1"/>
              </p:nvPr>
            </p:nvSpPr>
            <p:spPr>
              <a:blipFill>
                <a:blip r:embed="rId2"/>
                <a:stretch>
                  <a:fillRect t="-1926" r="-1882"/>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1143000"/>
          </a:xfrm>
        </p:spPr>
        <p:txBody>
          <a:bodyPr/>
          <a:lstStyle/>
          <a:p>
            <a:r>
              <a:rPr lang="en-US" altLang="en-US"/>
              <a:t>Null Production continued …</a:t>
            </a:r>
          </a:p>
        </p:txBody>
      </p:sp>
      <mc:AlternateContent xmlns:mc="http://schemas.openxmlformats.org/markup-compatibility/2006">
        <mc:Choice xmlns:a14="http://schemas.microsoft.com/office/drawing/2010/main" Requires="a14">
          <p:sp>
            <p:nvSpPr>
              <p:cNvPr id="12291" name="Rectangle 3"/>
              <p:cNvSpPr>
                <a:spLocks noGrp="1" noChangeArrowheads="1"/>
              </p:cNvSpPr>
              <p:nvPr>
                <p:ph type="body" idx="1"/>
              </p:nvPr>
            </p:nvSpPr>
            <p:spPr>
              <a:xfrm>
                <a:off x="685800" y="1371600"/>
                <a:ext cx="7772400" cy="4114800"/>
              </a:xfrm>
            </p:spPr>
            <p:txBody>
              <a:bodyPr/>
              <a:lstStyle/>
              <a:p>
                <a:pPr>
                  <a:lnSpc>
                    <a:spcPct val="90000"/>
                  </a:lnSpc>
                  <a:buFontTx/>
                  <a:buNone/>
                </a:pPr>
                <a:r>
                  <a:rPr lang="en-US" altLang="en-US" sz="3000" dirty="0"/>
                  <a:t>	</a:t>
                </a:r>
                <a:r>
                  <a:rPr lang="en-US" altLang="en-US" sz="3000" b="1" u="sng" dirty="0"/>
                  <a:t>Method</a:t>
                </a:r>
                <a:r>
                  <a:rPr lang="en-US" altLang="en-US" sz="3000" dirty="0"/>
                  <a:t>: Delete all the Null productions and add new productions </a:t>
                </a:r>
                <a:r>
                  <a:rPr lang="en-US" altLang="en-US" sz="3000" i="1" dirty="0"/>
                  <a:t>e.g.</a:t>
                </a:r>
                <a:r>
                  <a:rPr lang="en-US" altLang="en-US" sz="3000" dirty="0"/>
                  <a:t> </a:t>
                </a:r>
              </a:p>
              <a:p>
                <a:pPr>
                  <a:lnSpc>
                    <a:spcPct val="90000"/>
                  </a:lnSpc>
                  <a:buFontTx/>
                  <a:buNone/>
                </a:pPr>
                <a:r>
                  <a:rPr lang="en-US" altLang="en-US" sz="3000" dirty="0"/>
                  <a:t>	consider the following productions of a certain CFG 	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aNbNa</a:t>
                </a:r>
                <a:r>
                  <a:rPr lang="en-US" altLang="en-US" sz="3000" dirty="0">
                    <a:sym typeface="Math1" pitchFamily="2" charset="2"/>
                  </a:rPr>
                  <a:t>, N</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delete the production N</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smtClean="0">
                        <a:latin typeface="Cambria Math" panose="02040503050406030204" pitchFamily="18" charset="0"/>
                        <a:sym typeface="Math1" pitchFamily="2" charset="2"/>
                      </a:rPr>
                      <m:t>Λ</m:t>
                    </m:r>
                  </m:oMath>
                </a14:m>
                <a:r>
                  <a:rPr lang="en-US" altLang="en-US" sz="3000" dirty="0">
                    <a:sym typeface="Math1" pitchFamily="2" charset="2"/>
                  </a:rPr>
                  <a:t> and using the production </a:t>
                </a:r>
              </a:p>
              <a:p>
                <a:pPr>
                  <a:lnSpc>
                    <a:spcPct val="90000"/>
                  </a:lnSpc>
                  <a:buFontTx/>
                  <a:buNone/>
                </a:pPr>
                <a:r>
                  <a:rPr lang="en-US" altLang="en-US" sz="3000" dirty="0">
                    <a:sym typeface="Math1" pitchFamily="2" charset="2"/>
                  </a:rPr>
                  <a:t>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aNbNa</a:t>
                </a:r>
                <a:r>
                  <a:rPr lang="en-US" altLang="en-US" sz="3000" dirty="0">
                    <a:sym typeface="Math1" pitchFamily="2" charset="2"/>
                  </a:rPr>
                  <a:t>, add the following new productions  </a:t>
                </a:r>
              </a:p>
              <a:p>
                <a:pPr>
                  <a:lnSpc>
                    <a:spcPct val="90000"/>
                  </a:lnSpc>
                  <a:buFontTx/>
                  <a:buNone/>
                </a:pPr>
                <a:r>
                  <a:rPr lang="en-US" altLang="en-US" sz="3000" dirty="0">
                    <a:sym typeface="Math1" pitchFamily="2" charset="2"/>
                  </a:rPr>
                  <a:t>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aNba</a:t>
                </a:r>
                <a:r>
                  <a:rPr lang="en-US" altLang="en-US" sz="3000" dirty="0">
                    <a:sym typeface="Math1" pitchFamily="2" charset="2"/>
                  </a:rPr>
                  <a:t>,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abNa</a:t>
                </a:r>
                <a:r>
                  <a:rPr lang="en-US" altLang="en-US" sz="3000" dirty="0">
                    <a:sym typeface="Math1" pitchFamily="2" charset="2"/>
                  </a:rPr>
                  <a:t> and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aba </a:t>
                </a:r>
              </a:p>
              <a:p>
                <a:pPr>
                  <a:lnSpc>
                    <a:spcPct val="90000"/>
                  </a:lnSpc>
                  <a:buFontTx/>
                  <a:buNone/>
                </a:pPr>
                <a:r>
                  <a:rPr lang="en-US" altLang="en-US" sz="3000" dirty="0">
                    <a:sym typeface="Math1" pitchFamily="2" charset="2"/>
                  </a:rPr>
                  <a:t>	Thus the new CFG will contain the following productions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aNba|abNa|aba|aNbNa</a:t>
                </a:r>
                <a:endParaRPr lang="en-US" altLang="en-US" sz="3000" dirty="0">
                  <a:sym typeface="Math1" pitchFamily="2" charset="2"/>
                </a:endParaRPr>
              </a:p>
              <a:p>
                <a:pPr>
                  <a:lnSpc>
                    <a:spcPct val="90000"/>
                  </a:lnSpc>
                  <a:buFontTx/>
                  <a:buNone/>
                </a:pPr>
                <a:r>
                  <a:rPr lang="en-US" altLang="en-US" sz="3000" dirty="0">
                    <a:sym typeface="Math1" pitchFamily="2" charset="2"/>
                  </a:rPr>
                  <a:t>	</a:t>
                </a:r>
                <a:r>
                  <a:rPr lang="en-US" altLang="en-US" sz="3000" b="1" u="sng" dirty="0">
                    <a:sym typeface="Math1" pitchFamily="2" charset="2"/>
                  </a:rPr>
                  <a:t>Note</a:t>
                </a:r>
                <a:r>
                  <a:rPr lang="en-US" altLang="en-US" sz="3000" dirty="0">
                    <a:sym typeface="Math1" pitchFamily="2" charset="2"/>
                  </a:rPr>
                  <a:t>: It is to be noted that </a:t>
                </a:r>
                <a:r>
                  <a:rPr lang="en-US" altLang="en-US" sz="3000" dirty="0"/>
                  <a:t>X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aNbNa</a:t>
                </a:r>
                <a:r>
                  <a:rPr lang="en-US" altLang="en-US" sz="3000" dirty="0">
                    <a:sym typeface="Math1" pitchFamily="2" charset="2"/>
                  </a:rPr>
                  <a:t> will still be included in the new CFG.</a:t>
                </a:r>
              </a:p>
            </p:txBody>
          </p:sp>
        </mc:Choice>
        <mc:Fallback>
          <p:sp>
            <p:nvSpPr>
              <p:cNvPr id="12291" name="Rectangle 3"/>
              <p:cNvSpPr>
                <a:spLocks noGrp="1" noRot="1" noChangeAspect="1" noMove="1" noResize="1" noEditPoints="1" noAdjustHandles="1" noChangeArrowheads="1" noChangeShapeType="1" noTextEdit="1"/>
              </p:cNvSpPr>
              <p:nvPr>
                <p:ph type="body" idx="1"/>
              </p:nvPr>
            </p:nvSpPr>
            <p:spPr>
              <a:xfrm>
                <a:off x="685800" y="1371600"/>
                <a:ext cx="7772400" cy="4114800"/>
              </a:xfrm>
              <a:blipFill>
                <a:blip r:embed="rId2"/>
                <a:stretch>
                  <a:fillRect t="-2963" r="-1647" b="-37926"/>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Nullable Production</a:t>
            </a:r>
          </a:p>
        </p:txBody>
      </p:sp>
      <mc:AlternateContent xmlns:mc="http://schemas.openxmlformats.org/markup-compatibility/2006">
        <mc:Choice xmlns:a14="http://schemas.microsoft.com/office/drawing/2010/main" Requires="a14">
          <p:sp>
            <p:nvSpPr>
              <p:cNvPr id="14339" name="Rectangle 3"/>
              <p:cNvSpPr>
                <a:spLocks noGrp="1" noChangeArrowheads="1"/>
              </p:cNvSpPr>
              <p:nvPr>
                <p:ph type="body" idx="1"/>
              </p:nvPr>
            </p:nvSpPr>
            <p:spPr/>
            <p:txBody>
              <a:bodyPr/>
              <a:lstStyle/>
              <a:p>
                <a:pPr>
                  <a:lnSpc>
                    <a:spcPct val="90000"/>
                  </a:lnSpc>
                  <a:buFontTx/>
                  <a:buNone/>
                </a:pPr>
                <a:r>
                  <a:rPr lang="en-US" altLang="en-US" sz="3000" dirty="0" smtClean="0"/>
                  <a:t>	 </a:t>
                </a:r>
                <a:r>
                  <a:rPr lang="en-US" altLang="en-US" sz="3000" b="1" u="sng" dirty="0"/>
                  <a:t>Definition</a:t>
                </a:r>
                <a:r>
                  <a:rPr lang="en-US" altLang="en-US" sz="3000" dirty="0"/>
                  <a:t>: A production is called </a:t>
                </a:r>
                <a:r>
                  <a:rPr lang="en-US" altLang="en-US" sz="3000" b="1" i="1" dirty="0" err="1"/>
                  <a:t>nullable</a:t>
                </a:r>
                <a:r>
                  <a:rPr lang="en-US" altLang="en-US" sz="3000" b="1" i="1" dirty="0"/>
                  <a:t> production </a:t>
                </a:r>
                <a:r>
                  <a:rPr lang="en-US" altLang="en-US" sz="3000" dirty="0"/>
                  <a:t>if it is of the form</a:t>
                </a:r>
              </a:p>
              <a:p>
                <a:pPr>
                  <a:lnSpc>
                    <a:spcPct val="90000"/>
                  </a:lnSpc>
                  <a:buFontTx/>
                  <a:buNone/>
                </a:pPr>
                <a:r>
                  <a:rPr lang="en-US" altLang="en-US" sz="3000" dirty="0"/>
                  <a:t>	N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t>
                </a:r>
              </a:p>
              <a:p>
                <a:pPr>
                  <a:lnSpc>
                    <a:spcPct val="90000"/>
                  </a:lnSpc>
                  <a:buFontTx/>
                  <a:buNone/>
                </a:pPr>
                <a:r>
                  <a:rPr lang="en-US" altLang="en-US" sz="3000" dirty="0">
                    <a:sym typeface="Math1" pitchFamily="2" charset="2"/>
                  </a:rPr>
                  <a:t>	or </a:t>
                </a:r>
              </a:p>
              <a:p>
                <a:pPr>
                  <a:lnSpc>
                    <a:spcPct val="90000"/>
                  </a:lnSpc>
                  <a:buFontTx/>
                  <a:buNone/>
                </a:pPr>
                <a:r>
                  <a:rPr lang="en-US" altLang="en-US" sz="3000" dirty="0">
                    <a:sym typeface="Math1" pitchFamily="2" charset="2"/>
                  </a:rPr>
                  <a:t>	there is a derivation that starts at N and leads to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t>
                </a:r>
                <a:r>
                  <a:rPr lang="en-US" altLang="en-US" sz="3000" i="1" dirty="0">
                    <a:sym typeface="Math1" pitchFamily="2" charset="2"/>
                  </a:rPr>
                  <a:t>i.e.</a:t>
                </a:r>
              </a:p>
              <a:p>
                <a:pPr>
                  <a:lnSpc>
                    <a:spcPct val="90000"/>
                  </a:lnSpc>
                  <a:buFontTx/>
                  <a:buNone/>
                </a:pPr>
                <a:r>
                  <a:rPr lang="en-US" altLang="en-US" sz="3000" dirty="0">
                    <a:sym typeface="Math1" pitchFamily="2" charset="2"/>
                  </a:rPr>
                  <a:t>	</a:t>
                </a:r>
                <a:r>
                  <a:rPr lang="en-US" altLang="en-US" sz="3000" dirty="0"/>
                  <a:t>N</a:t>
                </a:r>
                <a:r>
                  <a:rPr lang="en-US" altLang="en-US" sz="3000" baseline="-30000" dirty="0"/>
                  <a:t>1</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N</a:t>
                </a:r>
                <a:r>
                  <a:rPr lang="en-US" altLang="en-US" sz="3000" baseline="-30000" dirty="0"/>
                  <a:t>2</a:t>
                </a:r>
                <a:r>
                  <a:rPr lang="en-US" altLang="en-US" sz="3000" dirty="0">
                    <a:sym typeface="Math1" pitchFamily="2" charset="2"/>
                  </a:rPr>
                  <a:t>, </a:t>
                </a:r>
                <a:r>
                  <a:rPr lang="en-US" altLang="en-US" sz="3000" dirty="0"/>
                  <a:t>N</a:t>
                </a:r>
                <a:r>
                  <a:rPr lang="en-US" altLang="en-US" sz="3000" baseline="-30000" dirty="0"/>
                  <a:t>2</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N</a:t>
                </a:r>
                <a:r>
                  <a:rPr lang="en-US" altLang="en-US" sz="3000" baseline="-30000" dirty="0"/>
                  <a:t>3</a:t>
                </a:r>
                <a:r>
                  <a:rPr lang="en-US" altLang="en-US" sz="3000" dirty="0">
                    <a:sym typeface="Math1" pitchFamily="2" charset="2"/>
                  </a:rPr>
                  <a:t>, </a:t>
                </a:r>
                <a:r>
                  <a:rPr lang="en-US" altLang="en-US" sz="3000" dirty="0"/>
                  <a:t>N</a:t>
                </a:r>
                <a:r>
                  <a:rPr lang="en-US" altLang="en-US" sz="3000" baseline="-30000" dirty="0"/>
                  <a:t>3</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N</a:t>
                </a:r>
                <a:r>
                  <a:rPr lang="en-US" altLang="en-US" sz="3000" baseline="-30000" dirty="0"/>
                  <a:t>4</a:t>
                </a:r>
                <a:r>
                  <a:rPr lang="en-US" altLang="en-US" sz="3000" dirty="0">
                    <a:sym typeface="Math1" pitchFamily="2" charset="2"/>
                  </a:rPr>
                  <a:t>, …, </a:t>
                </a:r>
                <a:r>
                  <a:rPr lang="en-US" altLang="en-US" sz="3000" dirty="0" err="1"/>
                  <a:t>N</a:t>
                </a:r>
                <a:r>
                  <a:rPr lang="en-US" altLang="en-US" sz="3000" baseline="-30000" dirty="0" err="1"/>
                  <a:t>n</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where N, N</a:t>
                </a:r>
                <a:r>
                  <a:rPr lang="en-US" altLang="en-US" sz="3000" baseline="-30000" dirty="0"/>
                  <a:t>1</a:t>
                </a:r>
                <a:r>
                  <a:rPr lang="en-US" altLang="en-US" sz="3000" dirty="0">
                    <a:sym typeface="Math1" pitchFamily="2" charset="2"/>
                  </a:rPr>
                  <a:t>, N</a:t>
                </a:r>
                <a:r>
                  <a:rPr lang="en-US" altLang="en-US" sz="3000" baseline="-30000" dirty="0"/>
                  <a:t>2</a:t>
                </a:r>
                <a:r>
                  <a:rPr lang="en-US" altLang="en-US" sz="3000" dirty="0">
                    <a:sym typeface="Math1" pitchFamily="2" charset="2"/>
                  </a:rPr>
                  <a:t>, …, </a:t>
                </a:r>
                <a:r>
                  <a:rPr lang="en-US" altLang="en-US" sz="3000" dirty="0" err="1">
                    <a:sym typeface="Math1" pitchFamily="2" charset="2"/>
                  </a:rPr>
                  <a:t>N</a:t>
                </a:r>
                <a:r>
                  <a:rPr lang="en-US" altLang="en-US" sz="3000" baseline="-30000" dirty="0" err="1"/>
                  <a:t>n</a:t>
                </a:r>
                <a:r>
                  <a:rPr lang="en-US" altLang="en-US" sz="3000" dirty="0">
                    <a:sym typeface="Math1" pitchFamily="2" charset="2"/>
                  </a:rPr>
                  <a:t> are non terminals. </a:t>
                </a:r>
              </a:p>
              <a:p>
                <a:pPr>
                  <a:lnSpc>
                    <a:spcPct val="90000"/>
                  </a:lnSpc>
                  <a:buFontTx/>
                  <a:buNone/>
                </a:pPr>
                <a:r>
                  <a:rPr lang="en-US" altLang="en-US" sz="3000" dirty="0">
                    <a:sym typeface="Math1" pitchFamily="2" charset="2"/>
                  </a:rPr>
                  <a:t>	Following is an example</a:t>
                </a:r>
              </a:p>
            </p:txBody>
          </p:sp>
        </mc:Choice>
        <mc:Fallback>
          <p:sp>
            <p:nvSpPr>
              <p:cNvPr id="14339" name="Rectangle 3"/>
              <p:cNvSpPr>
                <a:spLocks noGrp="1" noRot="1" noChangeAspect="1" noMove="1" noResize="1" noEditPoints="1" noAdjustHandles="1" noChangeArrowheads="1" noChangeShapeType="1" noTextEdit="1"/>
              </p:cNvSpPr>
              <p:nvPr>
                <p:ph type="body" idx="1"/>
              </p:nvPr>
            </p:nvSpPr>
            <p:spPr>
              <a:blipFill>
                <a:blip r:embed="rId2"/>
                <a:stretch>
                  <a:fillRect t="-2963" b="-800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15363" name="Rectangle 3"/>
              <p:cNvSpPr>
                <a:spLocks noGrp="1" noChangeArrowheads="1"/>
              </p:cNvSpPr>
              <p:nvPr>
                <p:ph type="body" idx="1"/>
              </p:nvPr>
            </p:nvSpPr>
            <p:spPr/>
            <p:txBody>
              <a:bodyPr/>
              <a:lstStyle/>
              <a:p>
                <a:pPr>
                  <a:buFontTx/>
                  <a:buNone/>
                </a:pPr>
                <a:r>
                  <a:rPr lang="en-US" altLang="en-US" sz="2800" dirty="0" smtClean="0">
                    <a:sym typeface="Math1" pitchFamily="2" charset="2"/>
                  </a:rPr>
                  <a:t>	Consider the following CFG</a:t>
                </a:r>
              </a:p>
              <a:p>
                <a:pPr>
                  <a:buFontTx/>
                  <a:buNone/>
                </a:pPr>
                <a:r>
                  <a:rPr lang="en-US" altLang="en-US" sz="2800" dirty="0">
                    <a:sym typeface="Math1" pitchFamily="2" charset="2"/>
                  </a:rPr>
                  <a:t>	 S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Math1" pitchFamily="2" charset="2"/>
                  </a:rPr>
                  <a:t>AA|bB</a:t>
                </a:r>
                <a:r>
                  <a:rPr lang="en-US" altLang="en-US" sz="2800" dirty="0">
                    <a:sym typeface="Math1" pitchFamily="2" charset="2"/>
                  </a:rPr>
                  <a:t>, A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Math1" pitchFamily="2" charset="2"/>
                  </a:rPr>
                  <a:t>aa|B</a:t>
                </a:r>
                <a:r>
                  <a:rPr lang="en-US" altLang="en-US" sz="2800" dirty="0">
                    <a:sym typeface="Math1" pitchFamily="2" charset="2"/>
                  </a:rPr>
                  <a:t>, B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t>
                </a:r>
                <a:r>
                  <a:rPr lang="en-US" altLang="en-US" sz="2800" dirty="0" err="1">
                    <a:sym typeface="Math1" pitchFamily="2" charset="2"/>
                  </a:rPr>
                  <a:t>aS</a:t>
                </a:r>
                <a:r>
                  <a:rPr lang="en-US" altLang="en-US" sz="2800" dirty="0">
                    <a:sym typeface="Math1" pitchFamily="2" charset="2"/>
                  </a:rPr>
                  <a:t> | </a:t>
                </a:r>
                <a14:m>
                  <m:oMath xmlns:m="http://schemas.openxmlformats.org/officeDocument/2006/math">
                    <m:r>
                      <m:rPr>
                        <m:sty m:val="p"/>
                      </m:rPr>
                      <a:rPr lang="en-US" altLang="en-US" sz="2800" b="0" i="0" dirty="0" smtClean="0">
                        <a:latin typeface="Cambria Math" panose="02040503050406030204" pitchFamily="18" charset="0"/>
                        <a:sym typeface="Math1" pitchFamily="2" charset="2"/>
                      </a:rPr>
                      <m:t>Λ</m:t>
                    </m:r>
                  </m:oMath>
                </a14:m>
                <a:endParaRPr lang="en-US" altLang="en-US" sz="2800" dirty="0">
                  <a:sym typeface="Math1" pitchFamily="2" charset="2"/>
                </a:endParaRPr>
              </a:p>
              <a:p>
                <a:pPr>
                  <a:buFontTx/>
                  <a:buNone/>
                </a:pPr>
                <a:r>
                  <a:rPr lang="en-US" altLang="en-US" sz="2800" dirty="0">
                    <a:sym typeface="Math1" pitchFamily="2" charset="2"/>
                  </a:rPr>
                  <a:t>	Here S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AA and A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B are </a:t>
                </a:r>
                <a:r>
                  <a:rPr lang="en-US" altLang="en-US" sz="2800" dirty="0" err="1">
                    <a:sym typeface="Math1" pitchFamily="2" charset="2"/>
                  </a:rPr>
                  <a:t>nullable</a:t>
                </a:r>
                <a:r>
                  <a:rPr lang="en-US" altLang="en-US" sz="2800" dirty="0">
                    <a:sym typeface="Math1" pitchFamily="2" charset="2"/>
                  </a:rPr>
                  <a:t> productions, while B </a:t>
                </a:r>
                <a14:m>
                  <m:oMath xmlns:m="http://schemas.openxmlformats.org/officeDocument/2006/math">
                    <m:r>
                      <a:rPr lang="en-US" altLang="en-US" sz="2800" b="0" i="1" dirty="0" smtClean="0">
                        <a:latin typeface="Cambria Math" panose="02040503050406030204" pitchFamily="18" charset="0"/>
                        <a:sym typeface="Math1" pitchFamily="2" charset="2"/>
                      </a:rPr>
                      <m:t>→</m:t>
                    </m:r>
                  </m:oMath>
                </a14:m>
                <a:r>
                  <a:rPr lang="en-US" altLang="en-US" sz="2800" dirty="0">
                    <a:sym typeface="Math1" pitchFamily="2" charset="2"/>
                  </a:rPr>
                  <a:t> </a:t>
                </a:r>
                <a14:m>
                  <m:oMath xmlns:m="http://schemas.openxmlformats.org/officeDocument/2006/math">
                    <m:r>
                      <m:rPr>
                        <m:sty m:val="p"/>
                      </m:rPr>
                      <a:rPr lang="en-US" altLang="en-US" sz="2800" b="0" i="0" dirty="0" smtClean="0">
                        <a:latin typeface="Cambria Math" panose="02040503050406030204" pitchFamily="18" charset="0"/>
                        <a:sym typeface="Math1" pitchFamily="2" charset="2"/>
                      </a:rPr>
                      <m:t>Λ</m:t>
                    </m:r>
                  </m:oMath>
                </a14:m>
                <a:r>
                  <a:rPr lang="en-US" altLang="en-US" sz="2800" dirty="0">
                    <a:sym typeface="Math1" pitchFamily="2" charset="2"/>
                  </a:rPr>
                  <a:t> is null a production.</a:t>
                </a:r>
              </a:p>
              <a:p>
                <a:pPr>
                  <a:buFontTx/>
                  <a:buNone/>
                </a:pPr>
                <a:r>
                  <a:rPr lang="en-US" altLang="en-US" sz="2800" dirty="0">
                    <a:sym typeface="Math1" pitchFamily="2" charset="2"/>
                  </a:rPr>
                  <a:t>	Following is an example describing the method to convert the given CFG containing null productions and </a:t>
                </a:r>
                <a:r>
                  <a:rPr lang="en-US" altLang="en-US" sz="2800" dirty="0" err="1">
                    <a:sym typeface="Math1" pitchFamily="2" charset="2"/>
                  </a:rPr>
                  <a:t>nullable</a:t>
                </a:r>
                <a:r>
                  <a:rPr lang="en-US" altLang="en-US" sz="2800" dirty="0">
                    <a:sym typeface="Math1" pitchFamily="2" charset="2"/>
                  </a:rPr>
                  <a:t> productions into the one without null productions</a:t>
                </a:r>
              </a:p>
            </p:txBody>
          </p:sp>
        </mc:Choice>
        <mc:Fallback>
          <p:sp>
            <p:nvSpPr>
              <p:cNvPr id="15363" name="Rectangle 3"/>
              <p:cNvSpPr>
                <a:spLocks noGrp="1" noRot="1" noChangeAspect="1" noMove="1" noResize="1" noEditPoints="1" noAdjustHandles="1" noChangeArrowheads="1" noChangeShapeType="1" noTextEdit="1"/>
              </p:cNvSpPr>
              <p:nvPr>
                <p:ph type="body" idx="1"/>
              </p:nvPr>
            </p:nvSpPr>
            <p:spPr>
              <a:blipFill>
                <a:blip r:embed="rId2"/>
                <a:stretch>
                  <a:fillRect t="-1481" r="-2667"/>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Example</a:t>
            </a:r>
          </a:p>
        </p:txBody>
      </p:sp>
      <mc:AlternateContent xmlns:mc="http://schemas.openxmlformats.org/markup-compatibility/2006">
        <mc:Choice xmlns:a14="http://schemas.microsoft.com/office/drawing/2010/main" Requires="a14">
          <p:sp>
            <p:nvSpPr>
              <p:cNvPr id="16387" name="Rectangle 3"/>
              <p:cNvSpPr>
                <a:spLocks noGrp="1" noChangeArrowheads="1"/>
              </p:cNvSpPr>
              <p:nvPr>
                <p:ph type="body" idx="1"/>
              </p:nvPr>
            </p:nvSpPr>
            <p:spPr/>
            <p:txBody>
              <a:bodyPr/>
              <a:lstStyle/>
              <a:p>
                <a:pPr>
                  <a:lnSpc>
                    <a:spcPct val="90000"/>
                  </a:lnSpc>
                  <a:buFontTx/>
                  <a:buNone/>
                </a:pPr>
                <a:r>
                  <a:rPr lang="en-US" altLang="en-US" sz="3000" dirty="0" smtClean="0"/>
                  <a:t>	Consider the following CFG </a:t>
                </a:r>
              </a:p>
              <a:p>
                <a:pPr>
                  <a:lnSpc>
                    <a:spcPct val="90000"/>
                  </a:lnSpc>
                  <a:buFontTx/>
                  <a:buNone/>
                </a:pPr>
                <a:r>
                  <a:rPr lang="en-US" altLang="en-US" sz="3000" dirty="0"/>
                  <a:t>	S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XaY|YY|aX|ZYX</a:t>
                </a:r>
                <a:endParaRPr lang="en-US" altLang="en-US" sz="3000" dirty="0">
                  <a:sym typeface="Math1" pitchFamily="2" charset="2"/>
                </a:endParaRPr>
              </a:p>
              <a:p>
                <a:pPr>
                  <a:lnSpc>
                    <a:spcPct val="90000"/>
                  </a:lnSpc>
                  <a:buFontTx/>
                  <a:buNone/>
                </a:pPr>
                <a:r>
                  <a:rPr lang="en-US" altLang="en-US" sz="3000" dirty="0">
                    <a:sym typeface="Math1" pitchFamily="2" charset="2"/>
                  </a:rPr>
                  <a:t>	X</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err="1">
                    <a:sym typeface="Math1" pitchFamily="2" charset="2"/>
                  </a:rPr>
                  <a:t>Za|bZ|ZZ|Yb</a:t>
                </a:r>
                <a:endParaRPr lang="en-US" altLang="en-US" sz="3000" dirty="0">
                  <a:sym typeface="Math1" pitchFamily="2" charset="2"/>
                </a:endParaRPr>
              </a:p>
              <a:p>
                <a:pPr>
                  <a:lnSpc>
                    <a:spcPct val="90000"/>
                  </a:lnSpc>
                  <a:buFontTx/>
                  <a:buNone/>
                </a:pPr>
                <a:r>
                  <a:rPr lang="en-US" altLang="en-US" sz="3000" dirty="0">
                    <a:sym typeface="Math1" pitchFamily="2" charset="2"/>
                  </a:rPr>
                  <a:t>	Y</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Ya|XY</a:t>
                </a:r>
                <a:r>
                  <a:rPr lang="en-US" altLang="en-US" sz="3000" dirty="0">
                    <a:sym typeface="Math1" pitchFamily="2" charset="2"/>
                  </a:rPr>
                  <a:t>|</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Z</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aX|YYY</a:t>
                </a:r>
                <a:endParaRPr lang="en-US" altLang="en-US" sz="3000" dirty="0">
                  <a:sym typeface="Math1" pitchFamily="2" charset="2"/>
                </a:endParaRPr>
              </a:p>
              <a:p>
                <a:pPr>
                  <a:lnSpc>
                    <a:spcPct val="90000"/>
                  </a:lnSpc>
                  <a:buFontTx/>
                  <a:buNone/>
                </a:pPr>
                <a:r>
                  <a:rPr lang="en-US" altLang="en-US" sz="3000" dirty="0">
                    <a:sym typeface="Math1" pitchFamily="2" charset="2"/>
                  </a:rPr>
                  <a:t>	It is to be noted that in the given CFG, the productions S</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YY, X</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ZZ, Z</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YYY are </a:t>
                </a:r>
                <a:r>
                  <a:rPr lang="en-US" altLang="en-US" sz="3000" dirty="0" err="1">
                    <a:sym typeface="Math1" pitchFamily="2" charset="2"/>
                  </a:rPr>
                  <a:t>Nullable</a:t>
                </a:r>
                <a:r>
                  <a:rPr lang="en-US" altLang="en-US" sz="3000" dirty="0">
                    <a:sym typeface="Math1" pitchFamily="2" charset="2"/>
                  </a:rPr>
                  <a:t> productions, while Y</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smtClean="0">
                    <a:sym typeface="Math1" pitchFamily="2" charset="2"/>
                  </a:rPr>
                  <a:t> </a:t>
                </a:r>
                <a:r>
                  <a:rPr lang="en-US" altLang="en-US" sz="3000" dirty="0">
                    <a:sym typeface="Math1" pitchFamily="2" charset="2"/>
                  </a:rPr>
                  <a:t>is Null production. </a:t>
                </a:r>
              </a:p>
            </p:txBody>
          </p:sp>
        </mc:Choice>
        <mc:Fallback>
          <p:sp>
            <p:nvSpPr>
              <p:cNvPr id="16387" name="Rectangle 3"/>
              <p:cNvSpPr>
                <a:spLocks noGrp="1" noRot="1" noChangeAspect="1" noMove="1" noResize="1" noEditPoints="1" noAdjustHandles="1" noChangeArrowheads="1" noChangeShapeType="1" noTextEdit="1"/>
              </p:cNvSpPr>
              <p:nvPr>
                <p:ph type="body" idx="1"/>
              </p:nvPr>
            </p:nvSpPr>
            <p:spPr>
              <a:blipFill>
                <a:blip r:embed="rId2"/>
                <a:stretch>
                  <a:fillRect t="-2963" b="-8000"/>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141</Words>
  <Application>Microsoft Office PowerPoint</Application>
  <PresentationFormat>On-screen Show (4:3)</PresentationFormat>
  <Paragraphs>141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Times New Roman</vt:lpstr>
      <vt:lpstr>Math1</vt:lpstr>
      <vt:lpstr>Default Design</vt:lpstr>
      <vt:lpstr>Recap Lecture 34</vt:lpstr>
      <vt:lpstr>Example</vt:lpstr>
      <vt:lpstr>Example</vt:lpstr>
      <vt:lpstr>Null Production</vt:lpstr>
      <vt:lpstr>Note</vt:lpstr>
      <vt:lpstr>Null Production continued …</vt:lpstr>
      <vt:lpstr>Nullable Production</vt:lpstr>
      <vt:lpstr>Example</vt:lpstr>
      <vt:lpstr>Example</vt:lpstr>
      <vt:lpstr>Example continued …</vt:lpstr>
      <vt:lpstr>Example</vt:lpstr>
      <vt:lpstr>Example continued …</vt:lpstr>
      <vt:lpstr>Note</vt:lpstr>
      <vt:lpstr>Unit production</vt:lpstr>
      <vt:lpstr>Unit production continued …</vt:lpstr>
      <vt:lpstr>Example continued …</vt:lpstr>
      <vt:lpstr>Chomsky Normal Form</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Bamboat</cp:lastModifiedBy>
  <cp:revision>7</cp:revision>
  <dcterms:created xsi:type="dcterms:W3CDTF">2003-06-23T17:24:27Z</dcterms:created>
  <dcterms:modified xsi:type="dcterms:W3CDTF">2023-12-12T06:38:19Z</dcterms:modified>
</cp:coreProperties>
</file>