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6C4-735D-46AF-AC4F-BDB8D19BA5C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6523-C963-4125-9BBE-58D08F4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6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6C4-735D-46AF-AC4F-BDB8D19BA5C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6523-C963-4125-9BBE-58D08F4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6C4-735D-46AF-AC4F-BDB8D19BA5C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6523-C963-4125-9BBE-58D08F4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6C4-735D-46AF-AC4F-BDB8D19BA5C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6523-C963-4125-9BBE-58D08F4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8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6C4-735D-46AF-AC4F-BDB8D19BA5C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6523-C963-4125-9BBE-58D08F4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3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6C4-735D-46AF-AC4F-BDB8D19BA5C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6523-C963-4125-9BBE-58D08F4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4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6C4-735D-46AF-AC4F-BDB8D19BA5C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6523-C963-4125-9BBE-58D08F4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3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6C4-735D-46AF-AC4F-BDB8D19BA5C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6523-C963-4125-9BBE-58D08F4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5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6C4-735D-46AF-AC4F-BDB8D19BA5C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6523-C963-4125-9BBE-58D08F4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1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6C4-735D-46AF-AC4F-BDB8D19BA5C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6523-C963-4125-9BBE-58D08F4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6C4-735D-46AF-AC4F-BDB8D19BA5C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6523-C963-4125-9BBE-58D08F4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196C4-735D-46AF-AC4F-BDB8D19BA5C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26523-C963-4125-9BBE-58D08F41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1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Task -2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4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dirty="0"/>
                  <a:t>	Construct CFG that generates the language L = {w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Math1" pitchFamily="2" charset="2"/>
                      </a:rPr>
                      <m:t>∈</m:t>
                    </m:r>
                  </m:oMath>
                </a14:m>
                <a:r>
                  <a:rPr lang="en-US" altLang="en-US" dirty="0">
                    <a:sym typeface="Math1" pitchFamily="2" charset="2"/>
                  </a:rPr>
                  <a:t> {</a:t>
                </a:r>
                <a:r>
                  <a:rPr lang="en-US" altLang="en-US" dirty="0" err="1">
                    <a:sym typeface="Math1" pitchFamily="2" charset="2"/>
                  </a:rPr>
                  <a:t>a,b</a:t>
                </a:r>
                <a:r>
                  <a:rPr lang="en-US" altLang="en-US" dirty="0">
                    <a:sym typeface="Math1" pitchFamily="2" charset="2"/>
                  </a:rPr>
                  <a:t>}</a:t>
                </a:r>
                <a:r>
                  <a:rPr lang="en-US" altLang="en-US" baseline="40000" dirty="0">
                    <a:sym typeface="Math1" pitchFamily="2" charset="2"/>
                  </a:rPr>
                  <a:t>*</a:t>
                </a:r>
                <a:r>
                  <a:rPr lang="en-US" altLang="en-US" dirty="0">
                    <a:sym typeface="Math1" pitchFamily="2" charset="2"/>
                  </a:rPr>
                  <a:t>: length(w)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Math1" pitchFamily="2" charset="2"/>
                      </a:rPr>
                      <m:t>≥</m:t>
                    </m:r>
                  </m:oMath>
                </a14:m>
                <a:r>
                  <a:rPr lang="en-US" altLang="en-US" dirty="0">
                    <a:sym typeface="Math1" pitchFamily="2" charset="2"/>
                  </a:rPr>
                  <a:t> 2 and second letter of w from right is a}</a:t>
                </a:r>
                <a:endParaRPr lang="en-US" altLang="en-US" b="1" dirty="0">
                  <a:sym typeface="Math1" pitchFamily="2" charset="2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43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Solution of the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09800" y="1447800"/>
                <a:ext cx="7772400" cy="41148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Construct CFG that generates the language L = {w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Math1" pitchFamily="2" charset="2"/>
                      </a:rPr>
                      <m:t>∈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{</a:t>
                </a:r>
                <a:r>
                  <a:rPr lang="en-US" altLang="en-US" sz="3000" dirty="0" err="1">
                    <a:sym typeface="Math1" pitchFamily="2" charset="2"/>
                  </a:rPr>
                  <a:t>a,b</a:t>
                </a:r>
                <a:r>
                  <a:rPr lang="en-US" altLang="en-US" sz="3000" dirty="0">
                    <a:sym typeface="Math1" pitchFamily="2" charset="2"/>
                  </a:rPr>
                  <a:t>}</a:t>
                </a:r>
                <a:r>
                  <a:rPr lang="en-US" altLang="en-US" sz="3000" baseline="40000" dirty="0">
                    <a:sym typeface="Math1" pitchFamily="2" charset="2"/>
                  </a:rPr>
                  <a:t>*</a:t>
                </a:r>
                <a:r>
                  <a:rPr lang="en-US" altLang="en-US" sz="3000" dirty="0">
                    <a:sym typeface="Math1" pitchFamily="2" charset="2"/>
                  </a:rPr>
                  <a:t>: length(w)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Math1" pitchFamily="2" charset="2"/>
                      </a:rPr>
                      <m:t>≥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 2 and second letter of w from right is a}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Math1" pitchFamily="2" charset="2"/>
                  </a:rPr>
                  <a:t>	It can be observed that the language L can be expressed by (</a:t>
                </a:r>
                <a:r>
                  <a:rPr lang="en-US" altLang="en-US" sz="3000" dirty="0" err="1">
                    <a:sym typeface="Math1" pitchFamily="2" charset="2"/>
                  </a:rPr>
                  <a:t>a+b</a:t>
                </a:r>
                <a:r>
                  <a:rPr lang="en-US" altLang="en-US" sz="3000" dirty="0">
                    <a:sym typeface="Math1" pitchFamily="2" charset="2"/>
                  </a:rPr>
                  <a:t>)</a:t>
                </a:r>
                <a:r>
                  <a:rPr lang="en-US" altLang="en-US" sz="3000" baseline="40000" dirty="0">
                    <a:sym typeface="Math1" pitchFamily="2" charset="2"/>
                  </a:rPr>
                  <a:t>*</a:t>
                </a:r>
                <a:r>
                  <a:rPr lang="en-US" altLang="en-US" sz="3000" dirty="0">
                    <a:sym typeface="Math1" pitchFamily="2" charset="2"/>
                  </a:rPr>
                  <a:t>(</a:t>
                </a:r>
                <a:r>
                  <a:rPr lang="en-US" altLang="en-US" sz="3000" dirty="0" err="1">
                    <a:sym typeface="Math1" pitchFamily="2" charset="2"/>
                  </a:rPr>
                  <a:t>aa+ab</a:t>
                </a:r>
                <a:r>
                  <a:rPr lang="en-US" altLang="en-US" sz="3000" dirty="0">
                    <a:sym typeface="Math1" pitchFamily="2" charset="2"/>
                  </a:rPr>
                  <a:t>). Here the nonterminal S should be replaced the </a:t>
                </a:r>
                <a:r>
                  <a:rPr lang="en-US" altLang="en-US" sz="3000" dirty="0" err="1">
                    <a:sym typeface="Math1" pitchFamily="2" charset="2"/>
                  </a:rPr>
                  <a:t>nonterminals</a:t>
                </a:r>
                <a:r>
                  <a:rPr lang="en-US" altLang="en-US" sz="3000" dirty="0">
                    <a:sym typeface="Math1" pitchFamily="2" charset="2"/>
                  </a:rPr>
                  <a:t> X or Y where X should generate the strings corresponding to (</a:t>
                </a:r>
                <a:r>
                  <a:rPr lang="en-US" altLang="en-US" sz="3000" dirty="0" err="1">
                    <a:sym typeface="Math1" pitchFamily="2" charset="2"/>
                  </a:rPr>
                  <a:t>a+b</a:t>
                </a:r>
                <a:r>
                  <a:rPr lang="en-US" altLang="en-US" sz="3000" dirty="0">
                    <a:sym typeface="Math1" pitchFamily="2" charset="2"/>
                  </a:rPr>
                  <a:t>)</a:t>
                </a:r>
                <a:r>
                  <a:rPr lang="en-US" altLang="en-US" sz="3000" baseline="40000" dirty="0">
                    <a:sym typeface="Math1" pitchFamily="2" charset="2"/>
                  </a:rPr>
                  <a:t>*</a:t>
                </a:r>
                <a:r>
                  <a:rPr lang="en-US" altLang="en-US" sz="3000" dirty="0">
                    <a:sym typeface="Math1" pitchFamily="2" charset="2"/>
                  </a:rPr>
                  <a:t> and Y should generate the strings corresponding to (</a:t>
                </a:r>
                <a:r>
                  <a:rPr lang="en-US" altLang="en-US" sz="3000" dirty="0" err="1">
                    <a:sym typeface="Math1" pitchFamily="2" charset="2"/>
                  </a:rPr>
                  <a:t>aa+ab</a:t>
                </a:r>
                <a:r>
                  <a:rPr lang="en-US" altLang="en-US" sz="3000" dirty="0">
                    <a:sym typeface="Math1" pitchFamily="2" charset="2"/>
                  </a:rPr>
                  <a:t>). Thus the required CFG may be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dirty="0">
                    <a:sym typeface="Math1" pitchFamily="2" charset="2"/>
                  </a:rPr>
                  <a:t>	(1)	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dirty="0">
                    <a:sym typeface="Wingdings" panose="05000000000000000000" pitchFamily="2" charset="2"/>
                  </a:rPr>
                  <a:t> XY    </a:t>
                </a:r>
                <a:r>
                  <a:rPr lang="en-US" altLang="en-US" dirty="0">
                    <a:sym typeface="Math1" pitchFamily="2" charset="2"/>
                  </a:rPr>
                  <a:t>(2)  X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en-US" dirty="0" err="1">
                    <a:sym typeface="Wingdings" panose="05000000000000000000" pitchFamily="2" charset="2"/>
                  </a:rPr>
                  <a:t>aX|bX</a:t>
                </a:r>
                <a:r>
                  <a:rPr lang="en-US" altLang="en-US" dirty="0">
                    <a:sym typeface="Wingdings" panose="05000000000000000000" pitchFamily="2" charset="2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r>
                  <a:rPr lang="en-US" altLang="en-US" dirty="0">
                    <a:sym typeface="Math1" pitchFamily="2" charset="2"/>
                  </a:rPr>
                  <a:t>     	</a:t>
                </a:r>
                <a:r>
                  <a:rPr lang="en-US" altLang="en-US">
                    <a:sym typeface="Math1" pitchFamily="2" charset="2"/>
                  </a:rPr>
                  <a:t>     </a:t>
                </a:r>
                <a:endParaRPr lang="en-US" altLang="en-US" smtClean="0">
                  <a:sym typeface="Math1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mtClean="0">
                    <a:sym typeface="Math1" pitchFamily="2" charset="2"/>
                  </a:rPr>
                  <a:t>   </a:t>
                </a:r>
                <a:r>
                  <a:rPr lang="en-US" altLang="en-US" dirty="0">
                    <a:sym typeface="Math1" pitchFamily="2" charset="2"/>
                  </a:rPr>
                  <a:t>(3) Y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en-US" dirty="0" err="1">
                    <a:sym typeface="Wingdings" panose="05000000000000000000" pitchFamily="2" charset="2"/>
                  </a:rPr>
                  <a:t>aa|ab</a:t>
                </a:r>
                <a:endParaRPr lang="en-US" altLang="en-US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09800" y="1447800"/>
                <a:ext cx="7772400" cy="4114800"/>
              </a:xfrm>
              <a:blipFill>
                <a:blip r:embed="rId2"/>
                <a:stretch>
                  <a:fillRect t="-4148" r="-2431" b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25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altLang="en-US"/>
              <a:t>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09800" y="1600200"/>
                <a:ext cx="7772400" cy="41148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Construct the CFG for the language of strings</a:t>
                </a:r>
                <a:r>
                  <a:rPr lang="en-US" altLang="en-US" sz="3000" dirty="0">
                    <a:sym typeface="Math1" pitchFamily="2" charset="2"/>
                  </a:rPr>
                  <a:t>, defined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>
                        <a:latin typeface="Cambria Math" panose="02040503050406030204" pitchFamily="18" charset="0"/>
                        <a:sym typeface="Math1" pitchFamily="2" charset="2"/>
                      </a:rPr>
                      <m:t>Σ</m:t>
                    </m:r>
                  </m:oMath>
                </a14:m>
                <a:r>
                  <a:rPr lang="en-US" altLang="en-US" sz="3000" dirty="0">
                    <a:sym typeface="Math1" pitchFamily="2" charset="2"/>
                  </a:rPr>
                  <a:t>={</a:t>
                </a:r>
                <a:r>
                  <a:rPr lang="en-US" altLang="en-US" sz="3000" dirty="0" err="1">
                    <a:sym typeface="Math1" pitchFamily="2" charset="2"/>
                  </a:rPr>
                  <a:t>a,b</a:t>
                </a:r>
                <a:r>
                  <a:rPr lang="en-US" altLang="en-US" sz="3000" dirty="0">
                    <a:sym typeface="Math1" pitchFamily="2" charset="2"/>
                  </a:rPr>
                  <a:t>}, </a:t>
                </a:r>
                <a:r>
                  <a:rPr lang="en-US" altLang="en-US" sz="3000" dirty="0"/>
                  <a:t>beginning and ending in same letters.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</a:t>
                </a:r>
                <a:r>
                  <a:rPr lang="en-US" altLang="en-US" sz="3000" b="1" u="sng" dirty="0"/>
                  <a:t>Solution</a:t>
                </a:r>
                <a:r>
                  <a:rPr lang="en-US" altLang="en-US" sz="3000" dirty="0"/>
                  <a:t>: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It may be noted that the above language contains the strings a and b as well. So while constructing the required CFG the strings a and b must be generated. Thus the required CFG may be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/>
                  <a:t>		S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Wingdings" panose="05000000000000000000" pitchFamily="2" charset="2"/>
                  </a:rPr>
                  <a:t> </a:t>
                </a:r>
                <a:r>
                  <a:rPr lang="en-US" altLang="en-US" sz="3000" dirty="0" err="1">
                    <a:sym typeface="Wingdings" panose="05000000000000000000" pitchFamily="2" charset="2"/>
                  </a:rPr>
                  <a:t>aXa|bXb|a|b</a:t>
                </a:r>
                <a:endParaRPr lang="en-US" altLang="en-US" sz="30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3000" dirty="0">
                    <a:sym typeface="Wingdings" panose="05000000000000000000" pitchFamily="2" charset="2"/>
                  </a:rPr>
                  <a:t>		X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  <a:sym typeface="Math1" pitchFamily="2" charset="2"/>
                      </a:rPr>
                      <m:t>→</m:t>
                    </m:r>
                  </m:oMath>
                </a14:m>
                <a:r>
                  <a:rPr lang="en-US" altLang="en-US" sz="3000" dirty="0">
                    <a:sym typeface="Wingdings" panose="05000000000000000000" pitchFamily="2" charset="2"/>
                  </a:rPr>
                  <a:t> </a:t>
                </a:r>
                <a:r>
                  <a:rPr lang="en-US" altLang="en-US" sz="3000" dirty="0" err="1">
                    <a:sym typeface="Wingdings" panose="05000000000000000000" pitchFamily="2" charset="2"/>
                  </a:rPr>
                  <a:t>aX|bX</a:t>
                </a:r>
                <a:r>
                  <a:rPr lang="en-US" altLang="en-US" sz="3000" dirty="0">
                    <a:sym typeface="Wingdings" panose="05000000000000000000" pitchFamily="2" charset="2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000" dirty="0">
                        <a:latin typeface="Cambria Math" panose="02040503050406030204" pitchFamily="18" charset="0"/>
                        <a:sym typeface="Math1" pitchFamily="2" charset="2"/>
                      </a:rPr>
                      <m:t>Λ</m:t>
                    </m:r>
                  </m:oMath>
                </a14:m>
                <a:endParaRPr lang="en-US" altLang="en-US" sz="3000" dirty="0">
                  <a:sym typeface="Math1" pitchFamily="2" charset="2"/>
                </a:endParaRPr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09800" y="1600200"/>
                <a:ext cx="7772400" cy="4114800"/>
              </a:xfrm>
              <a:blipFill>
                <a:blip r:embed="rId2"/>
                <a:stretch>
                  <a:fillRect t="-3407" b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52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altLang="en-US"/>
              <a:t>Solution of the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41148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en-US" sz="2600"/>
              <a:t>	Convert the following infix expressions into the corresponding prefix expressions. Calculate the values of the expressions as well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600"/>
              <a:t>2*(3+4)*5</a:t>
            </a:r>
          </a:p>
          <a:p>
            <a:pPr marL="990600" lvl="1" indent="-533400">
              <a:buNone/>
            </a:pPr>
            <a:r>
              <a:rPr lang="en-US" altLang="en-US" sz="2600" b="1" i="1"/>
              <a:t>	</a:t>
            </a:r>
            <a:r>
              <a:rPr lang="en-US" altLang="en-US" sz="2600" b="1" u="sng"/>
              <a:t>Solution</a:t>
            </a:r>
            <a:r>
              <a:rPr lang="en-US" altLang="en-US" sz="2600"/>
              <a:t>: 2*+3 4 *5  which can be calculated as</a:t>
            </a:r>
          </a:p>
          <a:p>
            <a:pPr marL="990600" lvl="1" indent="-533400">
              <a:buNone/>
            </a:pPr>
            <a:r>
              <a:rPr lang="en-US" altLang="en-US" sz="2600"/>
              <a:t>	*2+3 4 *5 = * *2+3 4 5= **2 7 5 = *14 5 = 70</a:t>
            </a:r>
          </a:p>
          <a:p>
            <a:pPr marL="990600" lvl="1" indent="-533400">
              <a:buFontTx/>
              <a:buAutoNum type="arabicPeriod" startAt="2"/>
            </a:pPr>
            <a:r>
              <a:rPr lang="en-US" altLang="en-US" sz="2600"/>
              <a:t>((4+5)*6)+4</a:t>
            </a:r>
          </a:p>
          <a:p>
            <a:pPr marL="990600" lvl="1" indent="-533400">
              <a:buNone/>
            </a:pPr>
            <a:r>
              <a:rPr lang="en-US" altLang="en-US" sz="2600" b="1"/>
              <a:t>	</a:t>
            </a:r>
            <a:r>
              <a:rPr lang="en-US" altLang="en-US" sz="2600" b="1" u="sng"/>
              <a:t>Solution</a:t>
            </a:r>
            <a:r>
              <a:rPr lang="en-US" altLang="en-US" sz="2600"/>
              <a:t>: (+4 5 * 6)+4= (*+4 5 6) + 4 which can be calculated as</a:t>
            </a:r>
          </a:p>
          <a:p>
            <a:pPr marL="990600" lvl="1" indent="-533400">
              <a:buNone/>
            </a:pPr>
            <a:r>
              <a:rPr lang="en-US" altLang="en-US" sz="2600"/>
              <a:t>	+*+4 5 6 4 = +* 9 6 4 = +54 4 = 58</a:t>
            </a:r>
          </a:p>
        </p:txBody>
      </p:sp>
    </p:spTree>
    <p:extLst>
      <p:ext uri="{BB962C8B-B14F-4D97-AF65-F5344CB8AC3E}">
        <p14:creationId xmlns:p14="http://schemas.microsoft.com/office/powerpoint/2010/main" val="260555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Math1</vt:lpstr>
      <vt:lpstr>Wingdings</vt:lpstr>
      <vt:lpstr>Office Theme</vt:lpstr>
      <vt:lpstr>Class Task -2 Solution</vt:lpstr>
      <vt:lpstr>Task</vt:lpstr>
      <vt:lpstr>Solution of the task</vt:lpstr>
      <vt:lpstr>Task</vt:lpstr>
      <vt:lpstr>Solution of the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Task -2 Solution</dc:title>
  <dc:creator>Bamboat</dc:creator>
  <cp:lastModifiedBy>bambi</cp:lastModifiedBy>
  <cp:revision>3</cp:revision>
  <dcterms:created xsi:type="dcterms:W3CDTF">2023-12-12T05:33:42Z</dcterms:created>
  <dcterms:modified xsi:type="dcterms:W3CDTF">2023-12-19T17:03:14Z</dcterms:modified>
</cp:coreProperties>
</file>