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3" r:id="rId3"/>
    <p:sldId id="264" r:id="rId4"/>
    <p:sldId id="266" r:id="rId5"/>
    <p:sldId id="267" r:id="rId6"/>
    <p:sldId id="268" r:id="rId7"/>
    <p:sldId id="269" r:id="rId8"/>
    <p:sldId id="271" r:id="rId9"/>
    <p:sldId id="272" r:id="rId10"/>
    <p:sldId id="273" r:id="rId11"/>
    <p:sldId id="274" r:id="rId12"/>
    <p:sldId id="275" r:id="rId13"/>
    <p:sldId id="276" r:id="rId14"/>
    <p:sldId id="277" r:id="rId15"/>
    <p:sldId id="278" r:id="rId16"/>
    <p:sldId id="279" r:id="rId17"/>
    <p:sldId id="280" r:id="rId18"/>
    <p:sldId id="281" r:id="rId19"/>
    <p:sldId id="283" r:id="rId2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62" d="100"/>
          <a:sy n="62" d="100"/>
        </p:scale>
        <p:origin x="90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A996801-AB90-4DA9-B449-EFA1FFDC27F8}" type="slidenum">
              <a:rPr lang="en-US" altLang="en-US"/>
              <a:pPr/>
              <a:t>‹#›</a:t>
            </a:fld>
            <a:endParaRPr lang="en-US" altLang="en-US"/>
          </a:p>
        </p:txBody>
      </p:sp>
    </p:spTree>
    <p:extLst>
      <p:ext uri="{BB962C8B-B14F-4D97-AF65-F5344CB8AC3E}">
        <p14:creationId xmlns:p14="http://schemas.microsoft.com/office/powerpoint/2010/main" val="724311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D7D31CF-1824-4D48-B16D-14DB69833D2E}" type="slidenum">
              <a:rPr lang="en-US" altLang="en-US"/>
              <a:pPr/>
              <a:t>‹#›</a:t>
            </a:fld>
            <a:endParaRPr lang="en-US" altLang="en-US"/>
          </a:p>
        </p:txBody>
      </p:sp>
    </p:spTree>
    <p:extLst>
      <p:ext uri="{BB962C8B-B14F-4D97-AF65-F5344CB8AC3E}">
        <p14:creationId xmlns:p14="http://schemas.microsoft.com/office/powerpoint/2010/main" val="1578840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0F376A5-6F9C-4733-BD63-26BC1213F0BE}" type="slidenum">
              <a:rPr lang="en-US" altLang="en-US"/>
              <a:pPr/>
              <a:t>‹#›</a:t>
            </a:fld>
            <a:endParaRPr lang="en-US" altLang="en-US"/>
          </a:p>
        </p:txBody>
      </p:sp>
    </p:spTree>
    <p:extLst>
      <p:ext uri="{BB962C8B-B14F-4D97-AF65-F5344CB8AC3E}">
        <p14:creationId xmlns:p14="http://schemas.microsoft.com/office/powerpoint/2010/main" val="3847559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9BB77E9-B150-4F92-AB52-6B642DD2549A}" type="slidenum">
              <a:rPr lang="en-US" altLang="en-US"/>
              <a:pPr/>
              <a:t>‹#›</a:t>
            </a:fld>
            <a:endParaRPr lang="en-US" altLang="en-US"/>
          </a:p>
        </p:txBody>
      </p:sp>
    </p:spTree>
    <p:extLst>
      <p:ext uri="{BB962C8B-B14F-4D97-AF65-F5344CB8AC3E}">
        <p14:creationId xmlns:p14="http://schemas.microsoft.com/office/powerpoint/2010/main" val="2711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D26D3EC-F75E-4225-8398-22134898C1D6}" type="slidenum">
              <a:rPr lang="en-US" altLang="en-US"/>
              <a:pPr/>
              <a:t>‹#›</a:t>
            </a:fld>
            <a:endParaRPr lang="en-US" altLang="en-US"/>
          </a:p>
        </p:txBody>
      </p:sp>
    </p:spTree>
    <p:extLst>
      <p:ext uri="{BB962C8B-B14F-4D97-AF65-F5344CB8AC3E}">
        <p14:creationId xmlns:p14="http://schemas.microsoft.com/office/powerpoint/2010/main" val="3626067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847917E3-9861-4D29-8FDB-BCABD417267D}" type="slidenum">
              <a:rPr lang="en-US" altLang="en-US"/>
              <a:pPr/>
              <a:t>‹#›</a:t>
            </a:fld>
            <a:endParaRPr lang="en-US" altLang="en-US"/>
          </a:p>
        </p:txBody>
      </p:sp>
    </p:spTree>
    <p:extLst>
      <p:ext uri="{BB962C8B-B14F-4D97-AF65-F5344CB8AC3E}">
        <p14:creationId xmlns:p14="http://schemas.microsoft.com/office/powerpoint/2010/main" val="1427500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04CB59BD-4BB6-47E2-A87A-D64C83205916}" type="slidenum">
              <a:rPr lang="en-US" altLang="en-US"/>
              <a:pPr/>
              <a:t>‹#›</a:t>
            </a:fld>
            <a:endParaRPr lang="en-US" altLang="en-US"/>
          </a:p>
        </p:txBody>
      </p:sp>
    </p:spTree>
    <p:extLst>
      <p:ext uri="{BB962C8B-B14F-4D97-AF65-F5344CB8AC3E}">
        <p14:creationId xmlns:p14="http://schemas.microsoft.com/office/powerpoint/2010/main" val="349291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89C6B555-81C3-44E4-80FC-39ACFEF3039A}" type="slidenum">
              <a:rPr lang="en-US" altLang="en-US"/>
              <a:pPr/>
              <a:t>‹#›</a:t>
            </a:fld>
            <a:endParaRPr lang="en-US" altLang="en-US"/>
          </a:p>
        </p:txBody>
      </p:sp>
    </p:spTree>
    <p:extLst>
      <p:ext uri="{BB962C8B-B14F-4D97-AF65-F5344CB8AC3E}">
        <p14:creationId xmlns:p14="http://schemas.microsoft.com/office/powerpoint/2010/main" val="2562732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3D348393-ACFA-49DD-B3C1-D2A40B9A2775}" type="slidenum">
              <a:rPr lang="en-US" altLang="en-US"/>
              <a:pPr/>
              <a:t>‹#›</a:t>
            </a:fld>
            <a:endParaRPr lang="en-US" altLang="en-US"/>
          </a:p>
        </p:txBody>
      </p:sp>
    </p:spTree>
    <p:extLst>
      <p:ext uri="{BB962C8B-B14F-4D97-AF65-F5344CB8AC3E}">
        <p14:creationId xmlns:p14="http://schemas.microsoft.com/office/powerpoint/2010/main" val="131315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190C8FB3-6BC2-4C56-BFE0-E5C84B9E7A06}" type="slidenum">
              <a:rPr lang="en-US" altLang="en-US"/>
              <a:pPr/>
              <a:t>‹#›</a:t>
            </a:fld>
            <a:endParaRPr lang="en-US" altLang="en-US"/>
          </a:p>
        </p:txBody>
      </p:sp>
    </p:spTree>
    <p:extLst>
      <p:ext uri="{BB962C8B-B14F-4D97-AF65-F5344CB8AC3E}">
        <p14:creationId xmlns:p14="http://schemas.microsoft.com/office/powerpoint/2010/main" val="2800337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9B875E3C-46DC-4D84-9062-6E2B775AD495}" type="slidenum">
              <a:rPr lang="en-US" altLang="en-US"/>
              <a:pPr/>
              <a:t>‹#›</a:t>
            </a:fld>
            <a:endParaRPr lang="en-US" altLang="en-US"/>
          </a:p>
        </p:txBody>
      </p:sp>
    </p:spTree>
    <p:extLst>
      <p:ext uri="{BB962C8B-B14F-4D97-AF65-F5344CB8AC3E}">
        <p14:creationId xmlns:p14="http://schemas.microsoft.com/office/powerpoint/2010/main" val="4123439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A250A769-A864-4C82-A7DB-0BD48406D83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t>Recap lecture 33</a:t>
            </a:r>
          </a:p>
        </p:txBody>
      </p:sp>
      <p:sp>
        <p:nvSpPr>
          <p:cNvPr id="5123" name="Rectangle 3"/>
          <p:cNvSpPr>
            <a:spLocks noGrp="1" noChangeArrowheads="1"/>
          </p:cNvSpPr>
          <p:nvPr>
            <p:ph type="body" idx="1"/>
          </p:nvPr>
        </p:nvSpPr>
        <p:spPr/>
        <p:txBody>
          <a:bodyPr/>
          <a:lstStyle/>
          <a:p>
            <a:pPr>
              <a:buFontTx/>
              <a:buNone/>
            </a:pPr>
            <a:r>
              <a:rPr lang="en-US" altLang="en-US"/>
              <a:t>	Example of trees, Polish Notation, examples, Ambiguous CFG, example,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152400"/>
            <a:ext cx="7772400" cy="1143000"/>
          </a:xfrm>
        </p:spPr>
        <p:txBody>
          <a:bodyPr/>
          <a:lstStyle/>
          <a:p>
            <a:r>
              <a:rPr lang="en-US" altLang="en-US"/>
              <a:t>Regular grammar continued …</a:t>
            </a:r>
          </a:p>
        </p:txBody>
      </p:sp>
      <mc:AlternateContent xmlns:mc="http://schemas.openxmlformats.org/markup-compatibility/2006">
        <mc:Choice xmlns:a14="http://schemas.microsoft.com/office/drawing/2010/main" Requires="a14">
          <p:sp>
            <p:nvSpPr>
              <p:cNvPr id="19459" name="Rectangle 3"/>
              <p:cNvSpPr>
                <a:spLocks noGrp="1" noChangeArrowheads="1"/>
              </p:cNvSpPr>
              <p:nvPr>
                <p:ph type="body" idx="1"/>
              </p:nvPr>
            </p:nvSpPr>
            <p:spPr>
              <a:xfrm>
                <a:off x="685800" y="1447800"/>
                <a:ext cx="7772400" cy="4114800"/>
              </a:xfrm>
            </p:spPr>
            <p:txBody>
              <a:bodyPr/>
              <a:lstStyle/>
              <a:p>
                <a:pPr>
                  <a:lnSpc>
                    <a:spcPct val="90000"/>
                  </a:lnSpc>
                  <a:buFontTx/>
                  <a:buNone/>
                </a:pPr>
                <a:r>
                  <a:rPr lang="en-US" altLang="en-US" sz="2800" dirty="0" smtClean="0"/>
                  <a:t>	</a:t>
                </a:r>
              </a:p>
              <a:p>
                <a:pPr>
                  <a:lnSpc>
                    <a:spcPct val="90000"/>
                  </a:lnSpc>
                  <a:buFontTx/>
                  <a:buNone/>
                </a:pPr>
                <a:endParaRPr lang="en-US" altLang="en-US" sz="2800" dirty="0"/>
              </a:p>
              <a:p>
                <a:pPr>
                  <a:lnSpc>
                    <a:spcPct val="90000"/>
                  </a:lnSpc>
                  <a:buFontTx/>
                  <a:buNone/>
                </a:pPr>
                <a:endParaRPr lang="en-US" altLang="en-US" sz="2800" dirty="0"/>
              </a:p>
              <a:p>
                <a:pPr>
                  <a:lnSpc>
                    <a:spcPct val="90000"/>
                  </a:lnSpc>
                  <a:buFontTx/>
                  <a:buNone/>
                </a:pPr>
                <a:r>
                  <a:rPr lang="en-US" altLang="en-US" sz="2800" dirty="0"/>
                  <a:t>	CFG corresponding to the above FA may be</a:t>
                </a:r>
              </a:p>
              <a:p>
                <a:pPr>
                  <a:lnSpc>
                    <a:spcPct val="90000"/>
                  </a:lnSpc>
                  <a:buFontTx/>
                  <a:buNone/>
                </a:pPr>
                <a:r>
                  <a:rPr lang="en-US" altLang="en-US" sz="2800" dirty="0"/>
                  <a:t>	S </a:t>
                </a:r>
                <a14:m>
                  <m:oMath xmlns:m="http://schemas.openxmlformats.org/officeDocument/2006/math">
                    <m:r>
                      <a:rPr lang="en-US" altLang="en-US" sz="2800" i="1" dirty="0">
                        <a:latin typeface="Cambria Math" panose="02040503050406030204" pitchFamily="18" charset="0"/>
                        <a:sym typeface="Math1" pitchFamily="2" charset="2"/>
                      </a:rPr>
                      <m:t>→</m:t>
                    </m:r>
                  </m:oMath>
                </a14:m>
                <a:r>
                  <a:rPr lang="en-US" altLang="en-US" sz="2800" dirty="0">
                    <a:sym typeface="Math1" pitchFamily="2" charset="2"/>
                  </a:rPr>
                  <a:t> </a:t>
                </a:r>
                <a:r>
                  <a:rPr lang="en-US" altLang="en-US" sz="2800" dirty="0" err="1">
                    <a:sym typeface="Wingdings" panose="05000000000000000000" pitchFamily="2" charset="2"/>
                  </a:rPr>
                  <a:t>bS|aA</a:t>
                </a:r>
                <a:endParaRPr lang="en-US" altLang="en-US" sz="2800" dirty="0">
                  <a:sym typeface="Wingdings" panose="05000000000000000000" pitchFamily="2" charset="2"/>
                </a:endParaRPr>
              </a:p>
              <a:p>
                <a:pPr>
                  <a:lnSpc>
                    <a:spcPct val="90000"/>
                  </a:lnSpc>
                  <a:buFontTx/>
                  <a:buNone/>
                </a:pPr>
                <a:r>
                  <a:rPr lang="en-US" altLang="en-US" sz="2800" dirty="0">
                    <a:sym typeface="Wingdings" panose="05000000000000000000" pitchFamily="2" charset="2"/>
                  </a:rPr>
                  <a:t>	A</a:t>
                </a:r>
                <a:r>
                  <a:rPr lang="en-US" altLang="en-US" sz="2800" dirty="0"/>
                  <a:t> </a:t>
                </a:r>
                <a14:m>
                  <m:oMath xmlns:m="http://schemas.openxmlformats.org/officeDocument/2006/math">
                    <m:r>
                      <a:rPr lang="en-US" altLang="en-US" sz="2800" i="1" dirty="0">
                        <a:latin typeface="Cambria Math" panose="02040503050406030204" pitchFamily="18" charset="0"/>
                        <a:sym typeface="Math1" pitchFamily="2" charset="2"/>
                      </a:rPr>
                      <m:t>→</m:t>
                    </m:r>
                  </m:oMath>
                </a14:m>
                <a:r>
                  <a:rPr lang="en-US" altLang="en-US" sz="2800" dirty="0">
                    <a:sym typeface="Math1" pitchFamily="2" charset="2"/>
                  </a:rPr>
                  <a:t> </a:t>
                </a:r>
                <a:r>
                  <a:rPr lang="en-US" altLang="en-US" sz="2800" dirty="0" err="1">
                    <a:sym typeface="Wingdings" panose="05000000000000000000" pitchFamily="2" charset="2"/>
                  </a:rPr>
                  <a:t>aB|bS</a:t>
                </a:r>
                <a:endParaRPr lang="en-US" altLang="en-US" sz="2800" dirty="0">
                  <a:sym typeface="Wingdings" panose="05000000000000000000" pitchFamily="2" charset="2"/>
                </a:endParaRPr>
              </a:p>
              <a:p>
                <a:pPr>
                  <a:lnSpc>
                    <a:spcPct val="90000"/>
                  </a:lnSpc>
                  <a:buFontTx/>
                  <a:buNone/>
                </a:pPr>
                <a:r>
                  <a:rPr lang="en-US" altLang="en-US" sz="2800" dirty="0">
                    <a:sym typeface="Wingdings" panose="05000000000000000000" pitchFamily="2" charset="2"/>
                  </a:rPr>
                  <a:t>	B</a:t>
                </a:r>
                <a:r>
                  <a:rPr lang="en-US" altLang="en-US" sz="2800" dirty="0"/>
                  <a:t> </a:t>
                </a:r>
                <a14:m>
                  <m:oMath xmlns:m="http://schemas.openxmlformats.org/officeDocument/2006/math">
                    <m:r>
                      <a:rPr lang="en-US" altLang="en-US" sz="2800" i="1" dirty="0">
                        <a:latin typeface="Cambria Math" panose="02040503050406030204" pitchFamily="18" charset="0"/>
                        <a:sym typeface="Math1" pitchFamily="2" charset="2"/>
                      </a:rPr>
                      <m:t>→</m:t>
                    </m:r>
                  </m:oMath>
                </a14:m>
                <a:r>
                  <a:rPr lang="en-US" altLang="en-US" sz="2800" dirty="0">
                    <a:sym typeface="Math1" pitchFamily="2" charset="2"/>
                  </a:rPr>
                  <a:t> </a:t>
                </a:r>
                <a:r>
                  <a:rPr lang="en-US" altLang="en-US" sz="2800" dirty="0" err="1">
                    <a:sym typeface="Wingdings" panose="05000000000000000000" pitchFamily="2" charset="2"/>
                  </a:rPr>
                  <a:t>aB|bB</a:t>
                </a:r>
                <a:r>
                  <a:rPr lang="en-US" altLang="en-US" sz="2800" dirty="0">
                    <a:sym typeface="Wingdings" panose="05000000000000000000" pitchFamily="2" charset="2"/>
                  </a:rPr>
                  <a:t>|</a:t>
                </a:r>
                <a14:m>
                  <m:oMath xmlns:m="http://schemas.openxmlformats.org/officeDocument/2006/math">
                    <m:r>
                      <m:rPr>
                        <m:sty m:val="p"/>
                      </m:rPr>
                      <a:rPr lang="en-US" altLang="en-US" sz="2800" b="0" i="0" dirty="0" smtClean="0">
                        <a:latin typeface="Cambria Math" panose="02040503050406030204" pitchFamily="18" charset="0"/>
                        <a:sym typeface="Math1" pitchFamily="2" charset="2"/>
                      </a:rPr>
                      <m:t>Λ</m:t>
                    </m:r>
                  </m:oMath>
                </a14:m>
                <a:endParaRPr lang="en-US" altLang="en-US" sz="2800" dirty="0">
                  <a:sym typeface="Math1" pitchFamily="2" charset="2"/>
                </a:endParaRPr>
              </a:p>
              <a:p>
                <a:pPr>
                  <a:lnSpc>
                    <a:spcPct val="90000"/>
                  </a:lnSpc>
                  <a:buFontTx/>
                  <a:buNone/>
                </a:pPr>
                <a:r>
                  <a:rPr lang="en-US" altLang="en-US" sz="2800" dirty="0">
                    <a:sym typeface="Math1" pitchFamily="2" charset="2"/>
                  </a:rPr>
                  <a:t>	It may be noted that the number of terminals in above CFG is equal to the number of states of corresponding FA where the nonterminal S corresponds to the initial state and each transition defines a production.</a:t>
                </a:r>
              </a:p>
            </p:txBody>
          </p:sp>
        </mc:Choice>
        <mc:Fallback>
          <p:sp>
            <p:nvSpPr>
              <p:cNvPr id="19459" name="Rectangle 3"/>
              <p:cNvSpPr>
                <a:spLocks noGrp="1" noRot="1" noChangeAspect="1" noMove="1" noResize="1" noEditPoints="1" noAdjustHandles="1" noChangeArrowheads="1" noChangeShapeType="1" noTextEdit="1"/>
              </p:cNvSpPr>
              <p:nvPr>
                <p:ph type="body" idx="1"/>
              </p:nvPr>
            </p:nvSpPr>
            <p:spPr>
              <a:xfrm>
                <a:off x="685800" y="1447800"/>
                <a:ext cx="7772400" cy="4114800"/>
              </a:xfrm>
              <a:blipFill>
                <a:blip r:embed="rId2"/>
                <a:stretch>
                  <a:fillRect b="-32741"/>
                </a:stretch>
              </a:blipFill>
            </p:spPr>
            <p:txBody>
              <a:bodyPr/>
              <a:lstStyle/>
              <a:p>
                <a:r>
                  <a:rPr lang="en-US">
                    <a:noFill/>
                  </a:rPr>
                  <a:t> </a:t>
                </a:r>
              </a:p>
            </p:txBody>
          </p:sp>
        </mc:Fallback>
      </mc:AlternateContent>
      <p:sp>
        <p:nvSpPr>
          <p:cNvPr id="19460" name="Text Box 4"/>
          <p:cNvSpPr txBox="1">
            <a:spLocks noChangeArrowheads="1"/>
          </p:cNvSpPr>
          <p:nvPr/>
        </p:nvSpPr>
        <p:spPr bwMode="auto">
          <a:xfrm>
            <a:off x="7315200" y="990600"/>
            <a:ext cx="1020763"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2200"/>
              <a:t>a,b</a:t>
            </a:r>
            <a:endParaRPr lang="en-US" altLang="en-US"/>
          </a:p>
        </p:txBody>
      </p:sp>
      <p:grpSp>
        <p:nvGrpSpPr>
          <p:cNvPr id="19461" name="Group 5"/>
          <p:cNvGrpSpPr>
            <a:grpSpLocks/>
          </p:cNvGrpSpPr>
          <p:nvPr/>
        </p:nvGrpSpPr>
        <p:grpSpPr bwMode="auto">
          <a:xfrm>
            <a:off x="4306888" y="1665288"/>
            <a:ext cx="957262" cy="925512"/>
            <a:chOff x="726" y="2634"/>
            <a:chExt cx="566" cy="413"/>
          </a:xfrm>
        </p:grpSpPr>
        <p:sp>
          <p:nvSpPr>
            <p:cNvPr id="19462" name="Oval 6"/>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endParaRPr lang="en-US" altLang="en-US" sz="2100">
                <a:solidFill>
                  <a:srgbClr val="000000"/>
                </a:solidFill>
              </a:endParaRPr>
            </a:p>
          </p:txBody>
        </p:sp>
        <p:sp>
          <p:nvSpPr>
            <p:cNvPr id="19463" name="Text Box 7"/>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1100">
                  <a:solidFill>
                    <a:srgbClr val="000000"/>
                  </a:solidFill>
                </a:rPr>
                <a:t>    </a:t>
              </a:r>
            </a:p>
            <a:p>
              <a:pPr algn="ctr" eaLnBrk="0" hangingPunct="0"/>
              <a:endParaRPr lang="en-US" altLang="en-US" sz="1100">
                <a:solidFill>
                  <a:srgbClr val="000000"/>
                </a:solidFill>
              </a:endParaRPr>
            </a:p>
          </p:txBody>
        </p:sp>
      </p:grpSp>
      <p:grpSp>
        <p:nvGrpSpPr>
          <p:cNvPr id="19464" name="Group 8"/>
          <p:cNvGrpSpPr>
            <a:grpSpLocks/>
          </p:cNvGrpSpPr>
          <p:nvPr/>
        </p:nvGrpSpPr>
        <p:grpSpPr bwMode="auto">
          <a:xfrm rot="21300000">
            <a:off x="6842125" y="885825"/>
            <a:ext cx="730250" cy="836613"/>
            <a:chOff x="2880" y="3312"/>
            <a:chExt cx="408" cy="336"/>
          </a:xfrm>
        </p:grpSpPr>
        <p:sp>
          <p:nvSpPr>
            <p:cNvPr id="19465" name="Freeform 9"/>
            <p:cNvSpPr>
              <a:spLocks/>
            </p:cNvSpPr>
            <p:nvPr/>
          </p:nvSpPr>
          <p:spPr bwMode="auto">
            <a:xfrm rot="600000">
              <a:off x="2880" y="3312"/>
              <a:ext cx="408" cy="328"/>
            </a:xfrm>
            <a:custGeom>
              <a:avLst/>
              <a:gdLst>
                <a:gd name="T0" fmla="*/ 196 w 408"/>
                <a:gd name="T1" fmla="*/ 378 h 378"/>
                <a:gd name="T2" fmla="*/ 300 w 408"/>
                <a:gd name="T3" fmla="*/ 370 h 378"/>
              </a:gdLst>
              <a:ahLst/>
              <a:cxnLst>
                <a:cxn ang="0">
                  <a:pos x="T0" y="T1"/>
                </a:cxn>
                <a:cxn ang="0">
                  <a:pos x="T2" y="T3"/>
                </a:cxn>
              </a:cxnLst>
              <a:rect l="0" t="0" r="r" b="b"/>
              <a:pathLst>
                <a:path w="408" h="378">
                  <a:moveTo>
                    <a:pt x="196" y="378"/>
                  </a:moveTo>
                  <a:cubicBezTo>
                    <a:pt x="0" y="79"/>
                    <a:pt x="408" y="0"/>
                    <a:pt x="300" y="370"/>
                  </a:cubicBezTo>
                </a:path>
              </a:pathLst>
            </a:custGeom>
            <a:noFill/>
            <a:ln w="7620">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6" name="Freeform 10"/>
            <p:cNvSpPr>
              <a:spLocks/>
            </p:cNvSpPr>
            <p:nvPr/>
          </p:nvSpPr>
          <p:spPr bwMode="auto">
            <a:xfrm>
              <a:off x="3156" y="3603"/>
              <a:ext cx="36" cy="42"/>
            </a:xfrm>
            <a:custGeom>
              <a:avLst/>
              <a:gdLst>
                <a:gd name="T0" fmla="*/ 0 w 36"/>
                <a:gd name="T1" fmla="*/ 42 h 42"/>
                <a:gd name="T2" fmla="*/ 36 w 36"/>
                <a:gd name="T3" fmla="*/ 0 h 42"/>
              </a:gdLst>
              <a:ahLst/>
              <a:cxnLst>
                <a:cxn ang="0">
                  <a:pos x="T0" y="T1"/>
                </a:cxn>
                <a:cxn ang="0">
                  <a:pos x="T2" y="T3"/>
                </a:cxn>
              </a:cxnLst>
              <a:rect l="0" t="0" r="r" b="b"/>
              <a:pathLst>
                <a:path w="36" h="42">
                  <a:moveTo>
                    <a:pt x="0" y="42"/>
                  </a:moveTo>
                  <a:lnTo>
                    <a:pt x="36" y="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7" name="Freeform 11"/>
            <p:cNvSpPr>
              <a:spLocks/>
            </p:cNvSpPr>
            <p:nvPr/>
          </p:nvSpPr>
          <p:spPr bwMode="auto">
            <a:xfrm>
              <a:off x="3150" y="3600"/>
              <a:ext cx="3" cy="48"/>
            </a:xfrm>
            <a:custGeom>
              <a:avLst/>
              <a:gdLst>
                <a:gd name="T0" fmla="*/ 0 w 3"/>
                <a:gd name="T1" fmla="*/ 0 h 48"/>
                <a:gd name="T2" fmla="*/ 3 w 3"/>
                <a:gd name="T3" fmla="*/ 48 h 48"/>
              </a:gdLst>
              <a:ahLst/>
              <a:cxnLst>
                <a:cxn ang="0">
                  <a:pos x="T0" y="T1"/>
                </a:cxn>
                <a:cxn ang="0">
                  <a:pos x="T2" y="T3"/>
                </a:cxn>
              </a:cxnLst>
              <a:rect l="0" t="0" r="r" b="b"/>
              <a:pathLst>
                <a:path w="3" h="48">
                  <a:moveTo>
                    <a:pt x="0" y="0"/>
                  </a:moveTo>
                  <a:lnTo>
                    <a:pt x="3" y="48"/>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9468" name="Freeform 12"/>
          <p:cNvSpPr>
            <a:spLocks/>
          </p:cNvSpPr>
          <p:nvPr/>
        </p:nvSpPr>
        <p:spPr bwMode="auto">
          <a:xfrm flipH="1" flipV="1">
            <a:off x="2141538" y="2282825"/>
            <a:ext cx="2289175" cy="769938"/>
          </a:xfrm>
          <a:custGeom>
            <a:avLst/>
            <a:gdLst>
              <a:gd name="T0" fmla="*/ 0 w 2176"/>
              <a:gd name="T1" fmla="*/ 336 h 336"/>
              <a:gd name="T2" fmla="*/ 2176 w 2176"/>
              <a:gd name="T3" fmla="*/ 336 h 336"/>
            </a:gdLst>
            <a:ahLst/>
            <a:cxnLst>
              <a:cxn ang="0">
                <a:pos x="T0" y="T1"/>
              </a:cxn>
              <a:cxn ang="0">
                <a:pos x="T2" y="T3"/>
              </a:cxn>
            </a:cxnLst>
            <a:rect l="0" t="0" r="r" b="b"/>
            <a:pathLst>
              <a:path w="2176" h="336">
                <a:moveTo>
                  <a:pt x="0" y="336"/>
                </a:moveTo>
                <a:cubicBezTo>
                  <a:pt x="558" y="66"/>
                  <a:pt x="1458" y="0"/>
                  <a:pt x="2176" y="336"/>
                </a:cubicBezTo>
              </a:path>
            </a:pathLst>
          </a:custGeom>
          <a:noFill/>
          <a:ln w="9525">
            <a:solidFill>
              <a:srgbClr val="000000"/>
            </a:solidFill>
            <a:round/>
            <a:headEnd type="none" w="med" len="me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69" name="Text Box 13"/>
          <p:cNvSpPr txBox="1">
            <a:spLocks noChangeArrowheads="1"/>
          </p:cNvSpPr>
          <p:nvPr/>
        </p:nvSpPr>
        <p:spPr bwMode="auto">
          <a:xfrm flipH="1">
            <a:off x="3124200" y="1219200"/>
            <a:ext cx="4318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2200"/>
              <a:t>a</a:t>
            </a:r>
            <a:endParaRPr lang="en-US" altLang="en-US"/>
          </a:p>
        </p:txBody>
      </p:sp>
      <p:grpSp>
        <p:nvGrpSpPr>
          <p:cNvPr id="19470" name="Group 14"/>
          <p:cNvGrpSpPr>
            <a:grpSpLocks/>
          </p:cNvGrpSpPr>
          <p:nvPr/>
        </p:nvGrpSpPr>
        <p:grpSpPr bwMode="auto">
          <a:xfrm>
            <a:off x="1295400" y="1717675"/>
            <a:ext cx="1022350" cy="987425"/>
            <a:chOff x="726" y="2634"/>
            <a:chExt cx="566" cy="413"/>
          </a:xfrm>
        </p:grpSpPr>
        <p:sp>
          <p:nvSpPr>
            <p:cNvPr id="19471" name="Oval 15"/>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endParaRPr lang="en-US" altLang="en-US" sz="2100">
                <a:solidFill>
                  <a:srgbClr val="000000"/>
                </a:solidFill>
              </a:endParaRPr>
            </a:p>
          </p:txBody>
        </p:sp>
        <p:sp>
          <p:nvSpPr>
            <p:cNvPr id="19472" name="Text Box 16"/>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1100">
                  <a:solidFill>
                    <a:srgbClr val="000000"/>
                  </a:solidFill>
                </a:rPr>
                <a:t>    </a:t>
              </a:r>
            </a:p>
            <a:p>
              <a:pPr algn="ctr" eaLnBrk="0" hangingPunct="0"/>
              <a:endParaRPr lang="en-US" altLang="en-US" sz="1100">
                <a:solidFill>
                  <a:srgbClr val="000000"/>
                </a:solidFill>
              </a:endParaRPr>
            </a:p>
          </p:txBody>
        </p:sp>
      </p:grpSp>
      <p:grpSp>
        <p:nvGrpSpPr>
          <p:cNvPr id="19473" name="Group 17"/>
          <p:cNvGrpSpPr>
            <a:grpSpLocks/>
          </p:cNvGrpSpPr>
          <p:nvPr/>
        </p:nvGrpSpPr>
        <p:grpSpPr bwMode="auto">
          <a:xfrm rot="21300000">
            <a:off x="1317625" y="915988"/>
            <a:ext cx="728663" cy="836612"/>
            <a:chOff x="2880" y="3312"/>
            <a:chExt cx="408" cy="336"/>
          </a:xfrm>
        </p:grpSpPr>
        <p:sp>
          <p:nvSpPr>
            <p:cNvPr id="19474" name="Freeform 18"/>
            <p:cNvSpPr>
              <a:spLocks/>
            </p:cNvSpPr>
            <p:nvPr/>
          </p:nvSpPr>
          <p:spPr bwMode="auto">
            <a:xfrm rot="600000">
              <a:off x="2880" y="3312"/>
              <a:ext cx="408" cy="328"/>
            </a:xfrm>
            <a:custGeom>
              <a:avLst/>
              <a:gdLst>
                <a:gd name="T0" fmla="*/ 196 w 408"/>
                <a:gd name="T1" fmla="*/ 378 h 378"/>
                <a:gd name="T2" fmla="*/ 300 w 408"/>
                <a:gd name="T3" fmla="*/ 370 h 378"/>
              </a:gdLst>
              <a:ahLst/>
              <a:cxnLst>
                <a:cxn ang="0">
                  <a:pos x="T0" y="T1"/>
                </a:cxn>
                <a:cxn ang="0">
                  <a:pos x="T2" y="T3"/>
                </a:cxn>
              </a:cxnLst>
              <a:rect l="0" t="0" r="r" b="b"/>
              <a:pathLst>
                <a:path w="408" h="378">
                  <a:moveTo>
                    <a:pt x="196" y="378"/>
                  </a:moveTo>
                  <a:cubicBezTo>
                    <a:pt x="0" y="79"/>
                    <a:pt x="408" y="0"/>
                    <a:pt x="300" y="370"/>
                  </a:cubicBezTo>
                </a:path>
              </a:pathLst>
            </a:custGeom>
            <a:noFill/>
            <a:ln w="7620">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5" name="Freeform 19"/>
            <p:cNvSpPr>
              <a:spLocks/>
            </p:cNvSpPr>
            <p:nvPr/>
          </p:nvSpPr>
          <p:spPr bwMode="auto">
            <a:xfrm>
              <a:off x="3156" y="3603"/>
              <a:ext cx="36" cy="42"/>
            </a:xfrm>
            <a:custGeom>
              <a:avLst/>
              <a:gdLst>
                <a:gd name="T0" fmla="*/ 0 w 36"/>
                <a:gd name="T1" fmla="*/ 42 h 42"/>
                <a:gd name="T2" fmla="*/ 36 w 36"/>
                <a:gd name="T3" fmla="*/ 0 h 42"/>
              </a:gdLst>
              <a:ahLst/>
              <a:cxnLst>
                <a:cxn ang="0">
                  <a:pos x="T0" y="T1"/>
                </a:cxn>
                <a:cxn ang="0">
                  <a:pos x="T2" y="T3"/>
                </a:cxn>
              </a:cxnLst>
              <a:rect l="0" t="0" r="r" b="b"/>
              <a:pathLst>
                <a:path w="36" h="42">
                  <a:moveTo>
                    <a:pt x="0" y="42"/>
                  </a:moveTo>
                  <a:lnTo>
                    <a:pt x="36" y="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6" name="Freeform 20"/>
            <p:cNvSpPr>
              <a:spLocks/>
            </p:cNvSpPr>
            <p:nvPr/>
          </p:nvSpPr>
          <p:spPr bwMode="auto">
            <a:xfrm>
              <a:off x="3150" y="3600"/>
              <a:ext cx="3" cy="48"/>
            </a:xfrm>
            <a:custGeom>
              <a:avLst/>
              <a:gdLst>
                <a:gd name="T0" fmla="*/ 0 w 3"/>
                <a:gd name="T1" fmla="*/ 0 h 48"/>
                <a:gd name="T2" fmla="*/ 3 w 3"/>
                <a:gd name="T3" fmla="*/ 48 h 48"/>
              </a:gdLst>
              <a:ahLst/>
              <a:cxnLst>
                <a:cxn ang="0">
                  <a:pos x="T0" y="T1"/>
                </a:cxn>
                <a:cxn ang="0">
                  <a:pos x="T2" y="T3"/>
                </a:cxn>
              </a:cxnLst>
              <a:rect l="0" t="0" r="r" b="b"/>
              <a:pathLst>
                <a:path w="3" h="48">
                  <a:moveTo>
                    <a:pt x="0" y="0"/>
                  </a:moveTo>
                  <a:lnTo>
                    <a:pt x="3" y="48"/>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9477" name="Text Box 21"/>
          <p:cNvSpPr txBox="1">
            <a:spLocks noChangeArrowheads="1"/>
          </p:cNvSpPr>
          <p:nvPr/>
        </p:nvSpPr>
        <p:spPr bwMode="auto">
          <a:xfrm>
            <a:off x="1295400" y="1143000"/>
            <a:ext cx="1020763"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2200"/>
              <a:t>b</a:t>
            </a:r>
            <a:endParaRPr lang="en-US" altLang="en-US"/>
          </a:p>
        </p:txBody>
      </p:sp>
      <p:sp>
        <p:nvSpPr>
          <p:cNvPr id="19478" name="Freeform 22"/>
          <p:cNvSpPr>
            <a:spLocks/>
          </p:cNvSpPr>
          <p:nvPr/>
        </p:nvSpPr>
        <p:spPr bwMode="auto">
          <a:xfrm>
            <a:off x="2163763" y="1317625"/>
            <a:ext cx="2287587" cy="768350"/>
          </a:xfrm>
          <a:custGeom>
            <a:avLst/>
            <a:gdLst>
              <a:gd name="T0" fmla="*/ 0 w 2176"/>
              <a:gd name="T1" fmla="*/ 336 h 336"/>
              <a:gd name="T2" fmla="*/ 2176 w 2176"/>
              <a:gd name="T3" fmla="*/ 336 h 336"/>
            </a:gdLst>
            <a:ahLst/>
            <a:cxnLst>
              <a:cxn ang="0">
                <a:pos x="T0" y="T1"/>
              </a:cxn>
              <a:cxn ang="0">
                <a:pos x="T2" y="T3"/>
              </a:cxn>
            </a:cxnLst>
            <a:rect l="0" t="0" r="r" b="b"/>
            <a:pathLst>
              <a:path w="2176" h="336">
                <a:moveTo>
                  <a:pt x="0" y="336"/>
                </a:moveTo>
                <a:cubicBezTo>
                  <a:pt x="558" y="66"/>
                  <a:pt x="1458" y="0"/>
                  <a:pt x="2176" y="336"/>
                </a:cubicBezTo>
              </a:path>
            </a:pathLst>
          </a:custGeom>
          <a:noFill/>
          <a:ln w="9525">
            <a:solidFill>
              <a:srgbClr val="000000"/>
            </a:solidFill>
            <a:round/>
            <a:headEnd type="none" w="med" len="me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19479" name="Group 23"/>
          <p:cNvGrpSpPr>
            <a:grpSpLocks/>
          </p:cNvGrpSpPr>
          <p:nvPr/>
        </p:nvGrpSpPr>
        <p:grpSpPr bwMode="auto">
          <a:xfrm>
            <a:off x="6773863" y="1682750"/>
            <a:ext cx="1022350" cy="987425"/>
            <a:chOff x="726" y="2634"/>
            <a:chExt cx="566" cy="413"/>
          </a:xfrm>
        </p:grpSpPr>
        <p:sp>
          <p:nvSpPr>
            <p:cNvPr id="19480" name="Oval 24"/>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endParaRPr lang="en-US" altLang="en-US" sz="2100">
                <a:solidFill>
                  <a:srgbClr val="000000"/>
                </a:solidFill>
              </a:endParaRPr>
            </a:p>
          </p:txBody>
        </p:sp>
        <p:sp>
          <p:nvSpPr>
            <p:cNvPr id="19481" name="Text Box 25"/>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1100">
                  <a:solidFill>
                    <a:srgbClr val="000000"/>
                  </a:solidFill>
                </a:rPr>
                <a:t>    </a:t>
              </a:r>
            </a:p>
            <a:p>
              <a:pPr algn="ctr" eaLnBrk="0" hangingPunct="0"/>
              <a:endParaRPr lang="en-US" altLang="en-US" sz="1100">
                <a:solidFill>
                  <a:srgbClr val="000000"/>
                </a:solidFill>
              </a:endParaRPr>
            </a:p>
          </p:txBody>
        </p:sp>
      </p:grpSp>
      <p:sp>
        <p:nvSpPr>
          <p:cNvPr id="19482" name="Line 26"/>
          <p:cNvSpPr>
            <a:spLocks noChangeShapeType="1"/>
          </p:cNvSpPr>
          <p:nvPr/>
        </p:nvSpPr>
        <p:spPr bwMode="auto">
          <a:xfrm>
            <a:off x="5108575" y="2178050"/>
            <a:ext cx="1820863"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3" name="Text Box 27"/>
          <p:cNvSpPr txBox="1">
            <a:spLocks noChangeArrowheads="1"/>
          </p:cNvSpPr>
          <p:nvPr/>
        </p:nvSpPr>
        <p:spPr bwMode="auto">
          <a:xfrm flipH="1">
            <a:off x="5795963" y="1631950"/>
            <a:ext cx="4318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2200"/>
              <a:t>a</a:t>
            </a:r>
            <a:endParaRPr lang="en-US" altLang="en-US"/>
          </a:p>
        </p:txBody>
      </p:sp>
      <p:sp>
        <p:nvSpPr>
          <p:cNvPr id="19484" name="Text Box 28"/>
          <p:cNvSpPr txBox="1">
            <a:spLocks noChangeArrowheads="1"/>
          </p:cNvSpPr>
          <p:nvPr/>
        </p:nvSpPr>
        <p:spPr bwMode="auto">
          <a:xfrm flipH="1">
            <a:off x="2971800" y="2438400"/>
            <a:ext cx="430213"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b="1"/>
              <a:t>b</a:t>
            </a:r>
          </a:p>
        </p:txBody>
      </p:sp>
      <p:sp>
        <p:nvSpPr>
          <p:cNvPr id="19485" name="Text Box 29"/>
          <p:cNvSpPr txBox="1">
            <a:spLocks noChangeArrowheads="1"/>
          </p:cNvSpPr>
          <p:nvPr/>
        </p:nvSpPr>
        <p:spPr bwMode="auto">
          <a:xfrm flipH="1">
            <a:off x="1535113" y="1825625"/>
            <a:ext cx="6873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2500"/>
              <a:t>S </a:t>
            </a:r>
            <a:r>
              <a:rPr lang="en-US" altLang="en-US" sz="2500" b="1"/>
              <a:t>-</a:t>
            </a:r>
            <a:endParaRPr lang="en-US" altLang="en-US"/>
          </a:p>
        </p:txBody>
      </p:sp>
      <p:sp>
        <p:nvSpPr>
          <p:cNvPr id="19486" name="Text Box 30"/>
          <p:cNvSpPr txBox="1">
            <a:spLocks noChangeArrowheads="1"/>
          </p:cNvSpPr>
          <p:nvPr/>
        </p:nvSpPr>
        <p:spPr bwMode="auto">
          <a:xfrm flipH="1">
            <a:off x="7005638" y="1852613"/>
            <a:ext cx="711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b="1"/>
              <a:t>B</a:t>
            </a:r>
            <a:r>
              <a:rPr lang="en-US" altLang="en-US"/>
              <a:t>+</a:t>
            </a:r>
          </a:p>
        </p:txBody>
      </p:sp>
      <p:sp>
        <p:nvSpPr>
          <p:cNvPr id="19487" name="Text Box 31"/>
          <p:cNvSpPr txBox="1">
            <a:spLocks noChangeArrowheads="1"/>
          </p:cNvSpPr>
          <p:nvPr/>
        </p:nvSpPr>
        <p:spPr bwMode="auto">
          <a:xfrm flipH="1">
            <a:off x="4549775" y="1727200"/>
            <a:ext cx="6858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2500"/>
              <a:t>A</a:t>
            </a:r>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t>Regular Grammar continued …</a:t>
            </a:r>
          </a:p>
        </p:txBody>
      </p:sp>
      <mc:AlternateContent xmlns:mc="http://schemas.openxmlformats.org/markup-compatibility/2006">
        <mc:Choice xmlns:a14="http://schemas.microsoft.com/office/drawing/2010/main" Requires="a14">
          <p:sp>
            <p:nvSpPr>
              <p:cNvPr id="20483" name="Rectangle 3"/>
              <p:cNvSpPr>
                <a:spLocks noGrp="1" noChangeArrowheads="1"/>
              </p:cNvSpPr>
              <p:nvPr>
                <p:ph type="body" idx="1"/>
              </p:nvPr>
            </p:nvSpPr>
            <p:spPr/>
            <p:txBody>
              <a:bodyPr/>
              <a:lstStyle/>
              <a:p>
                <a:pPr>
                  <a:buFontTx/>
                  <a:buNone/>
                </a:pPr>
                <a:r>
                  <a:rPr lang="en-US" altLang="en-US" sz="3000" dirty="0" smtClean="0"/>
                  <a:t>	</a:t>
                </a:r>
                <a:r>
                  <a:rPr lang="en-US" altLang="en-US" sz="3000" b="1" u="sng" dirty="0" err="1"/>
                  <a:t>Semiword</a:t>
                </a:r>
                <a:r>
                  <a:rPr lang="en-US" altLang="en-US" sz="3000" dirty="0"/>
                  <a:t>: A </a:t>
                </a:r>
                <a:r>
                  <a:rPr lang="en-US" altLang="en-US" sz="3000" dirty="0" err="1"/>
                  <a:t>semiword</a:t>
                </a:r>
                <a:r>
                  <a:rPr lang="en-US" altLang="en-US" sz="3000" dirty="0"/>
                  <a:t> is a string of terminals (may be none) concatenated with exactly one nonterminal on the right </a:t>
                </a:r>
                <a:r>
                  <a:rPr lang="en-US" altLang="en-US" sz="3000" i="1" dirty="0"/>
                  <a:t>i.e. </a:t>
                </a:r>
                <a:r>
                  <a:rPr lang="en-US" altLang="en-US" sz="3000" dirty="0"/>
                  <a:t>a </a:t>
                </a:r>
                <a:r>
                  <a:rPr lang="en-US" altLang="en-US" sz="3000" dirty="0" err="1"/>
                  <a:t>semiword</a:t>
                </a:r>
                <a:r>
                  <a:rPr lang="en-US" altLang="en-US" sz="3000" dirty="0"/>
                  <a:t>, in general, is of the following form </a:t>
                </a:r>
              </a:p>
              <a:p>
                <a:pPr>
                  <a:buFontTx/>
                  <a:buNone/>
                </a:pPr>
                <a:r>
                  <a:rPr lang="en-US" altLang="en-US" sz="3000" dirty="0"/>
                  <a:t>	(terminal)(terminal)… (terminal)(nonterminal)</a:t>
                </a:r>
                <a:endParaRPr lang="en-US" altLang="en-US" sz="3000" i="1" dirty="0"/>
              </a:p>
              <a:p>
                <a:pPr>
                  <a:buFontTx/>
                  <a:buNone/>
                </a:pPr>
                <a:r>
                  <a:rPr lang="en-US" altLang="en-US" sz="3000" dirty="0"/>
                  <a:t>	</a:t>
                </a:r>
                <a:r>
                  <a:rPr lang="en-US" altLang="en-US" sz="3000" b="1" u="sng" dirty="0"/>
                  <a:t>word</a:t>
                </a:r>
                <a:r>
                  <a:rPr lang="en-US" altLang="en-US" sz="3000" dirty="0"/>
                  <a:t>: A word is a string of terminals. </a:t>
                </a:r>
                <a14:m>
                  <m:oMath xmlns:m="http://schemas.openxmlformats.org/officeDocument/2006/math">
                    <m:r>
                      <m:rPr>
                        <m:sty m:val="p"/>
                      </m:rPr>
                      <a:rPr lang="en-US" altLang="en-US" sz="3000" b="0" i="0" dirty="0" smtClean="0">
                        <a:latin typeface="Cambria Math" panose="02040503050406030204" pitchFamily="18" charset="0"/>
                        <a:sym typeface="Math1" pitchFamily="2" charset="2"/>
                      </a:rPr>
                      <m:t>Λ</m:t>
                    </m:r>
                  </m:oMath>
                </a14:m>
                <a:r>
                  <a:rPr lang="en-US" altLang="en-US" sz="3000" dirty="0">
                    <a:sym typeface="Math1" pitchFamily="2" charset="2"/>
                  </a:rPr>
                  <a:t> is also a word</a:t>
                </a:r>
                <a:r>
                  <a:rPr lang="en-US" altLang="en-US" sz="3000" dirty="0"/>
                  <a:t>. </a:t>
                </a:r>
                <a:endParaRPr lang="en-US" altLang="en-US" sz="3000" dirty="0">
                  <a:sym typeface="Wingdings" panose="05000000000000000000" pitchFamily="2" charset="2"/>
                </a:endParaRPr>
              </a:p>
            </p:txBody>
          </p:sp>
        </mc:Choice>
        <mc:Fallback>
          <p:sp>
            <p:nvSpPr>
              <p:cNvPr id="20483" name="Rectangle 3"/>
              <p:cNvSpPr>
                <a:spLocks noGrp="1" noRot="1" noChangeAspect="1" noMove="1" noResize="1" noEditPoints="1" noAdjustHandles="1" noChangeArrowheads="1" noChangeShapeType="1" noTextEdit="1"/>
              </p:cNvSpPr>
              <p:nvPr>
                <p:ph type="body" idx="1"/>
              </p:nvPr>
            </p:nvSpPr>
            <p:spPr>
              <a:blipFill>
                <a:blip r:embed="rId2"/>
                <a:stretch>
                  <a:fillRect t="-1926" r="-2275"/>
                </a:stretch>
              </a:blipFill>
            </p:spPr>
            <p:txBody>
              <a:bodyPr/>
              <a:lstStyle/>
              <a:p>
                <a:r>
                  <a:rPr 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Theorem</a:t>
            </a:r>
          </a:p>
        </p:txBody>
      </p:sp>
      <mc:AlternateContent xmlns:mc="http://schemas.openxmlformats.org/markup-compatibility/2006">
        <mc:Choice xmlns:a14="http://schemas.microsoft.com/office/drawing/2010/main" Requires="a14">
          <p:sp>
            <p:nvSpPr>
              <p:cNvPr id="21507" name="Rectangle 3"/>
              <p:cNvSpPr>
                <a:spLocks noGrp="1" noChangeArrowheads="1"/>
              </p:cNvSpPr>
              <p:nvPr>
                <p:ph type="body" idx="1"/>
              </p:nvPr>
            </p:nvSpPr>
            <p:spPr/>
            <p:txBody>
              <a:bodyPr/>
              <a:lstStyle/>
              <a:p>
                <a:pPr marL="609600" indent="-609600">
                  <a:buFontTx/>
                  <a:buNone/>
                </a:pPr>
                <a:r>
                  <a:rPr lang="en-US" altLang="en-US" sz="3400" dirty="0"/>
                  <a:t>	If every production in a CFG is one of the following forms</a:t>
                </a:r>
              </a:p>
              <a:p>
                <a:pPr marL="990600" lvl="1" indent="-533400">
                  <a:buFontTx/>
                  <a:buAutoNum type="arabicPeriod"/>
                </a:pPr>
                <a:r>
                  <a:rPr lang="en-US" altLang="en-US" sz="3400" dirty="0"/>
                  <a:t>Nonterminal </a:t>
                </a:r>
                <a14:m>
                  <m:oMath xmlns:m="http://schemas.openxmlformats.org/officeDocument/2006/math">
                    <m:r>
                      <a:rPr lang="en-US" altLang="en-US" sz="3600" i="1" dirty="0">
                        <a:latin typeface="Cambria Math" panose="02040503050406030204" pitchFamily="18" charset="0"/>
                        <a:sym typeface="Math1" pitchFamily="2" charset="2"/>
                      </a:rPr>
                      <m:t>→</m:t>
                    </m:r>
                  </m:oMath>
                </a14:m>
                <a:r>
                  <a:rPr lang="en-US" altLang="en-US" sz="3400" dirty="0">
                    <a:sym typeface="Math1" pitchFamily="2" charset="2"/>
                  </a:rPr>
                  <a:t> </a:t>
                </a:r>
                <a:r>
                  <a:rPr lang="en-US" altLang="en-US" sz="3400" dirty="0" err="1">
                    <a:sym typeface="Wingdings" panose="05000000000000000000" pitchFamily="2" charset="2"/>
                  </a:rPr>
                  <a:t>semiword</a:t>
                </a:r>
                <a:endParaRPr lang="en-US" altLang="en-US" sz="3400" dirty="0">
                  <a:sym typeface="Wingdings" panose="05000000000000000000" pitchFamily="2" charset="2"/>
                </a:endParaRPr>
              </a:p>
              <a:p>
                <a:pPr marL="990600" lvl="1" indent="-533400">
                  <a:buFontTx/>
                  <a:buAutoNum type="arabicPeriod"/>
                </a:pPr>
                <a:r>
                  <a:rPr lang="en-US" altLang="en-US" sz="3400" dirty="0">
                    <a:sym typeface="Wingdings" panose="05000000000000000000" pitchFamily="2" charset="2"/>
                  </a:rPr>
                  <a:t>Nonterminal</a:t>
                </a:r>
                <a:r>
                  <a:rPr lang="en-US" altLang="en-US" sz="3400" dirty="0"/>
                  <a:t> </a:t>
                </a:r>
                <a14:m>
                  <m:oMath xmlns:m="http://schemas.openxmlformats.org/officeDocument/2006/math">
                    <m:r>
                      <a:rPr lang="en-US" altLang="en-US" sz="3600" i="1" dirty="0">
                        <a:latin typeface="Cambria Math" panose="02040503050406030204" pitchFamily="18" charset="0"/>
                        <a:sym typeface="Math1" pitchFamily="2" charset="2"/>
                      </a:rPr>
                      <m:t>→</m:t>
                    </m:r>
                  </m:oMath>
                </a14:m>
                <a:r>
                  <a:rPr lang="en-US" altLang="en-US" sz="3400" dirty="0">
                    <a:sym typeface="Math1" pitchFamily="2" charset="2"/>
                  </a:rPr>
                  <a:t> </a:t>
                </a:r>
                <a:r>
                  <a:rPr lang="en-US" altLang="en-US" sz="3400" dirty="0">
                    <a:sym typeface="Wingdings" panose="05000000000000000000" pitchFamily="2" charset="2"/>
                  </a:rPr>
                  <a:t>word</a:t>
                </a:r>
              </a:p>
              <a:p>
                <a:pPr marL="609600" indent="-609600">
                  <a:buFontTx/>
                  <a:buNone/>
                </a:pPr>
                <a:r>
                  <a:rPr lang="en-US" altLang="en-US" sz="3400" dirty="0"/>
                  <a:t>	then the language generated by that CFG is regular.</a:t>
                </a:r>
              </a:p>
            </p:txBody>
          </p:sp>
        </mc:Choice>
        <mc:Fallback>
          <p:sp>
            <p:nvSpPr>
              <p:cNvPr id="21507" name="Rectangle 3"/>
              <p:cNvSpPr>
                <a:spLocks noGrp="1" noRot="1" noChangeAspect="1" noMove="1" noResize="1" noEditPoints="1" noAdjustHandles="1" noChangeArrowheads="1" noChangeShapeType="1" noTextEdit="1"/>
              </p:cNvSpPr>
              <p:nvPr>
                <p:ph type="body" idx="1"/>
              </p:nvPr>
            </p:nvSpPr>
            <p:spPr>
              <a:blipFill>
                <a:blip r:embed="rId2"/>
                <a:stretch>
                  <a:fillRect t="-2222"/>
                </a:stretch>
              </a:blipFill>
            </p:spPr>
            <p:txBody>
              <a:bodyPr/>
              <a:lstStyle/>
              <a:p>
                <a:r>
                  <a:rPr 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t>Regular grammar</a:t>
            </a:r>
          </a:p>
        </p:txBody>
      </p:sp>
      <mc:AlternateContent xmlns:mc="http://schemas.openxmlformats.org/markup-compatibility/2006">
        <mc:Choice xmlns:a14="http://schemas.microsoft.com/office/drawing/2010/main" Requires="a14">
          <p:sp>
            <p:nvSpPr>
              <p:cNvPr id="22531" name="Rectangle 3"/>
              <p:cNvSpPr>
                <a:spLocks noGrp="1" noChangeArrowheads="1"/>
              </p:cNvSpPr>
              <p:nvPr>
                <p:ph type="body" idx="1"/>
              </p:nvPr>
            </p:nvSpPr>
            <p:spPr/>
            <p:txBody>
              <a:bodyPr/>
              <a:lstStyle/>
              <a:p>
                <a:pPr>
                  <a:buFontTx/>
                  <a:buNone/>
                </a:pPr>
                <a:r>
                  <a:rPr lang="en-US" altLang="en-US" sz="3000" dirty="0"/>
                  <a:t>	</a:t>
                </a:r>
                <a:r>
                  <a:rPr lang="en-US" altLang="en-US" sz="3000" b="1" u="sng" dirty="0"/>
                  <a:t>Definition</a:t>
                </a:r>
                <a:r>
                  <a:rPr lang="en-US" altLang="en-US" sz="3000" dirty="0"/>
                  <a:t>:</a:t>
                </a:r>
              </a:p>
              <a:p>
                <a:pPr>
                  <a:buFontTx/>
                  <a:buNone/>
                </a:pPr>
                <a:r>
                  <a:rPr lang="en-US" altLang="en-US" sz="3000" dirty="0"/>
                  <a:t>	A CFG is said to be a </a:t>
                </a:r>
                <a:r>
                  <a:rPr lang="en-US" altLang="en-US" sz="3000" b="1" dirty="0"/>
                  <a:t>regular grammar</a:t>
                </a:r>
                <a:r>
                  <a:rPr lang="en-US" altLang="en-US" sz="3000" dirty="0"/>
                  <a:t> if it generates the regular language </a:t>
                </a:r>
                <a:r>
                  <a:rPr lang="en-US" altLang="en-US" sz="3000" i="1" dirty="0"/>
                  <a:t>i.e. </a:t>
                </a:r>
                <a:r>
                  <a:rPr lang="en-US" altLang="en-US" sz="3000" dirty="0"/>
                  <a:t>a CFG is said to be a </a:t>
                </a:r>
                <a:r>
                  <a:rPr lang="en-US" altLang="en-US" sz="3000" b="1" dirty="0"/>
                  <a:t>regular grammar </a:t>
                </a:r>
                <a:r>
                  <a:rPr lang="en-US" altLang="en-US" sz="3000" dirty="0"/>
                  <a:t>in which each production is one of the two forms</a:t>
                </a:r>
                <a:endParaRPr lang="en-US" altLang="en-US" sz="3000" dirty="0">
                  <a:sym typeface="Wingdings" panose="05000000000000000000" pitchFamily="2" charset="2"/>
                </a:endParaRPr>
              </a:p>
              <a:p>
                <a:pPr>
                  <a:buFontTx/>
                  <a:buNone/>
                </a:pPr>
                <a:r>
                  <a:rPr lang="en-US" altLang="en-US" sz="3000" dirty="0"/>
                  <a:t>	Nonterminal </a:t>
                </a:r>
                <a14:m>
                  <m:oMath xmlns:m="http://schemas.openxmlformats.org/officeDocument/2006/math">
                    <m:r>
                      <a:rPr lang="en-US" altLang="en-US" sz="2800" i="1" dirty="0">
                        <a:latin typeface="Cambria Math" panose="02040503050406030204" pitchFamily="18" charset="0"/>
                        <a:sym typeface="Math1" pitchFamily="2" charset="2"/>
                      </a:rPr>
                      <m:t>→</m:t>
                    </m:r>
                  </m:oMath>
                </a14:m>
                <a:r>
                  <a:rPr lang="en-US" altLang="en-US" sz="3000" dirty="0">
                    <a:sym typeface="Math1" pitchFamily="2" charset="2"/>
                  </a:rPr>
                  <a:t> </a:t>
                </a:r>
                <a:r>
                  <a:rPr lang="en-US" altLang="en-US" sz="3000" dirty="0" err="1">
                    <a:sym typeface="Wingdings" panose="05000000000000000000" pitchFamily="2" charset="2"/>
                  </a:rPr>
                  <a:t>semiword</a:t>
                </a:r>
                <a:endParaRPr lang="en-US" altLang="en-US" sz="3000" dirty="0">
                  <a:sym typeface="Wingdings" panose="05000000000000000000" pitchFamily="2" charset="2"/>
                </a:endParaRPr>
              </a:p>
              <a:p>
                <a:pPr>
                  <a:buFontTx/>
                  <a:buNone/>
                </a:pPr>
                <a:r>
                  <a:rPr lang="en-US" altLang="en-US" sz="3000" dirty="0">
                    <a:sym typeface="Wingdings" panose="05000000000000000000" pitchFamily="2" charset="2"/>
                  </a:rPr>
                  <a:t>	Nonterminal</a:t>
                </a:r>
                <a:r>
                  <a:rPr lang="en-US" altLang="en-US" sz="3000" dirty="0"/>
                  <a:t> </a:t>
                </a:r>
                <a14:m>
                  <m:oMath xmlns:m="http://schemas.openxmlformats.org/officeDocument/2006/math">
                    <m:r>
                      <a:rPr lang="en-US" altLang="en-US" sz="2800" i="1" dirty="0">
                        <a:latin typeface="Cambria Math" panose="02040503050406030204" pitchFamily="18" charset="0"/>
                        <a:sym typeface="Math1" pitchFamily="2" charset="2"/>
                      </a:rPr>
                      <m:t>→</m:t>
                    </m:r>
                  </m:oMath>
                </a14:m>
                <a:r>
                  <a:rPr lang="en-US" altLang="en-US" sz="3000" dirty="0">
                    <a:sym typeface="Math1" pitchFamily="2" charset="2"/>
                  </a:rPr>
                  <a:t> </a:t>
                </a:r>
                <a:r>
                  <a:rPr lang="en-US" altLang="en-US" sz="3000" dirty="0">
                    <a:sym typeface="Wingdings" panose="05000000000000000000" pitchFamily="2" charset="2"/>
                  </a:rPr>
                  <a:t>word</a:t>
                </a:r>
              </a:p>
              <a:p>
                <a:pPr>
                  <a:buFontTx/>
                  <a:buNone/>
                </a:pPr>
                <a:endParaRPr lang="en-US" altLang="en-US" sz="2800" dirty="0"/>
              </a:p>
            </p:txBody>
          </p:sp>
        </mc:Choice>
        <mc:Fallback>
          <p:sp>
            <p:nvSpPr>
              <p:cNvPr id="22531" name="Rectangle 3"/>
              <p:cNvSpPr>
                <a:spLocks noGrp="1" noRot="1" noChangeAspect="1" noMove="1" noResize="1" noEditPoints="1" noAdjustHandles="1" noChangeArrowheads="1" noChangeShapeType="1" noTextEdit="1"/>
              </p:cNvSpPr>
              <p:nvPr>
                <p:ph type="body" idx="1"/>
              </p:nvPr>
            </p:nvSpPr>
            <p:spPr>
              <a:blipFill>
                <a:blip r:embed="rId2"/>
                <a:stretch>
                  <a:fillRect t="-1926"/>
                </a:stretch>
              </a:blipFill>
            </p:spPr>
            <p:txBody>
              <a:bodyPr/>
              <a:lstStyle/>
              <a:p>
                <a:r>
                  <a:rPr 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Examples</a:t>
            </a:r>
          </a:p>
        </p:txBody>
      </p:sp>
      <mc:AlternateContent xmlns:mc="http://schemas.openxmlformats.org/markup-compatibility/2006">
        <mc:Choice xmlns:a14="http://schemas.microsoft.com/office/drawing/2010/main" Requires="a14">
          <p:sp>
            <p:nvSpPr>
              <p:cNvPr id="23555" name="Rectangle 3"/>
              <p:cNvSpPr>
                <a:spLocks noGrp="1" noChangeArrowheads="1"/>
              </p:cNvSpPr>
              <p:nvPr>
                <p:ph type="body" idx="1"/>
              </p:nvPr>
            </p:nvSpPr>
            <p:spPr/>
            <p:txBody>
              <a:bodyPr/>
              <a:lstStyle/>
              <a:p>
                <a:pPr marL="990600" lvl="1" indent="-533400">
                  <a:lnSpc>
                    <a:spcPct val="90000"/>
                  </a:lnSpc>
                  <a:buFontTx/>
                  <a:buAutoNum type="arabicPeriod"/>
                </a:pPr>
                <a:r>
                  <a:rPr lang="en-US" altLang="en-US" sz="2600" dirty="0" smtClean="0"/>
                  <a:t>The CFG  </a:t>
                </a:r>
                <a:r>
                  <a:rPr lang="en-US" altLang="en-US" sz="3000" dirty="0"/>
                  <a:t>S </a:t>
                </a:r>
                <a14:m>
                  <m:oMath xmlns:m="http://schemas.openxmlformats.org/officeDocument/2006/math">
                    <m:r>
                      <a:rPr lang="en-US" altLang="en-US" sz="3200" i="1" dirty="0">
                        <a:latin typeface="Cambria Math" panose="02040503050406030204" pitchFamily="18" charset="0"/>
                        <a:sym typeface="Math1" pitchFamily="2" charset="2"/>
                      </a:rPr>
                      <m:t>→</m:t>
                    </m:r>
                  </m:oMath>
                </a14:m>
                <a:r>
                  <a:rPr lang="en-US" altLang="en-US" sz="3000" dirty="0">
                    <a:sym typeface="Math1" pitchFamily="2" charset="2"/>
                  </a:rPr>
                  <a:t> </a:t>
                </a:r>
                <a:r>
                  <a:rPr lang="en-US" altLang="en-US" sz="3000" dirty="0" err="1">
                    <a:sym typeface="Wingdings" panose="05000000000000000000" pitchFamily="2" charset="2"/>
                  </a:rPr>
                  <a:t>aaS|bbS</a:t>
                </a:r>
                <a:r>
                  <a:rPr lang="en-US" altLang="en-US" sz="3000" dirty="0">
                    <a:sym typeface="Wingdings" panose="05000000000000000000" pitchFamily="2" charset="2"/>
                  </a:rPr>
                  <a:t>|</a:t>
                </a:r>
                <a14:m>
                  <m:oMath xmlns:m="http://schemas.openxmlformats.org/officeDocument/2006/math">
                    <m:r>
                      <m:rPr>
                        <m:sty m:val="p"/>
                      </m:rPr>
                      <a:rPr lang="en-US" altLang="en-US" sz="3000" b="0" i="0" dirty="0" smtClean="0">
                        <a:latin typeface="Cambria Math" panose="02040503050406030204" pitchFamily="18" charset="0"/>
                        <a:sym typeface="Math1" pitchFamily="2" charset="2"/>
                      </a:rPr>
                      <m:t>Λ</m:t>
                    </m:r>
                  </m:oMath>
                </a14:m>
                <a:r>
                  <a:rPr lang="en-US" altLang="en-US" sz="3000" dirty="0">
                    <a:sym typeface="Math1" pitchFamily="2" charset="2"/>
                  </a:rPr>
                  <a:t> </a:t>
                </a:r>
              </a:p>
              <a:p>
                <a:pPr marL="990600" lvl="1" indent="-533400">
                  <a:lnSpc>
                    <a:spcPct val="90000"/>
                  </a:lnSpc>
                  <a:buFontTx/>
                  <a:buNone/>
                </a:pPr>
                <a:r>
                  <a:rPr lang="en-US" altLang="en-US" sz="2600" dirty="0">
                    <a:sym typeface="Math1" pitchFamily="2" charset="2"/>
                  </a:rPr>
                  <a:t>	is a regular grammar. It may be observed that the above CFG generates the language of strings expressed by the RE (</a:t>
                </a:r>
                <a:r>
                  <a:rPr lang="en-US" altLang="en-US" sz="2600" dirty="0" err="1">
                    <a:sym typeface="Math1" pitchFamily="2" charset="2"/>
                  </a:rPr>
                  <a:t>aa+bb</a:t>
                </a:r>
                <a:r>
                  <a:rPr lang="en-US" altLang="en-US" sz="2600" dirty="0">
                    <a:sym typeface="Math1" pitchFamily="2" charset="2"/>
                  </a:rPr>
                  <a:t>)</a:t>
                </a:r>
                <a:r>
                  <a:rPr lang="en-US" altLang="en-US" sz="2600" baseline="40000" dirty="0">
                    <a:sym typeface="Math1" pitchFamily="2" charset="2"/>
                  </a:rPr>
                  <a:t>*</a:t>
                </a:r>
                <a:r>
                  <a:rPr lang="en-US" altLang="en-US" sz="2600" dirty="0">
                    <a:sym typeface="Math1" pitchFamily="2" charset="2"/>
                  </a:rPr>
                  <a:t>.</a:t>
                </a:r>
              </a:p>
              <a:p>
                <a:pPr marL="990600" lvl="1" indent="-533400">
                  <a:lnSpc>
                    <a:spcPct val="90000"/>
                  </a:lnSpc>
                  <a:buFontTx/>
                  <a:buAutoNum type="arabicPeriod" startAt="2"/>
                </a:pPr>
                <a:r>
                  <a:rPr lang="en-US" altLang="en-US" sz="2600" dirty="0">
                    <a:sym typeface="Math1" pitchFamily="2" charset="2"/>
                  </a:rPr>
                  <a:t>The CFG S</a:t>
                </a:r>
                <a:r>
                  <a:rPr lang="en-US" altLang="en-US" sz="2600" dirty="0"/>
                  <a:t> </a:t>
                </a:r>
                <a14:m>
                  <m:oMath xmlns:m="http://schemas.openxmlformats.org/officeDocument/2006/math">
                    <m:r>
                      <a:rPr lang="en-US" altLang="en-US" sz="2400" i="1" dirty="0">
                        <a:latin typeface="Cambria Math" panose="02040503050406030204" pitchFamily="18" charset="0"/>
                        <a:sym typeface="Math1" pitchFamily="2" charset="2"/>
                      </a:rPr>
                      <m:t>→</m:t>
                    </m:r>
                  </m:oMath>
                </a14:m>
                <a:r>
                  <a:rPr lang="en-US" altLang="en-US" sz="2600" dirty="0">
                    <a:sym typeface="Math1" pitchFamily="2" charset="2"/>
                  </a:rPr>
                  <a:t> </a:t>
                </a:r>
                <a:r>
                  <a:rPr lang="en-US" altLang="en-US" sz="2600" dirty="0" err="1">
                    <a:sym typeface="Wingdings" panose="05000000000000000000" pitchFamily="2" charset="2"/>
                  </a:rPr>
                  <a:t>aA|bB</a:t>
                </a:r>
                <a:r>
                  <a:rPr lang="en-US" altLang="en-US" sz="2600" dirty="0">
                    <a:sym typeface="Wingdings" panose="05000000000000000000" pitchFamily="2" charset="2"/>
                  </a:rPr>
                  <a:t>, A</a:t>
                </a:r>
                <a:r>
                  <a:rPr lang="en-US" altLang="en-US" sz="2600" dirty="0"/>
                  <a:t> </a:t>
                </a:r>
                <a14:m>
                  <m:oMath xmlns:m="http://schemas.openxmlformats.org/officeDocument/2006/math">
                    <m:r>
                      <a:rPr lang="en-US" altLang="en-US" sz="2400" i="1" dirty="0">
                        <a:latin typeface="Cambria Math" panose="02040503050406030204" pitchFamily="18" charset="0"/>
                        <a:sym typeface="Math1" pitchFamily="2" charset="2"/>
                      </a:rPr>
                      <m:t>→</m:t>
                    </m:r>
                  </m:oMath>
                </a14:m>
                <a:r>
                  <a:rPr lang="en-US" altLang="en-US" sz="2600" dirty="0">
                    <a:sym typeface="Math1" pitchFamily="2" charset="2"/>
                  </a:rPr>
                  <a:t> </a:t>
                </a:r>
                <a:r>
                  <a:rPr lang="en-US" altLang="en-US" sz="2600" dirty="0" err="1">
                    <a:sym typeface="Wingdings" panose="05000000000000000000" pitchFamily="2" charset="2"/>
                  </a:rPr>
                  <a:t>aS|a</a:t>
                </a:r>
                <a:r>
                  <a:rPr lang="en-US" altLang="en-US" sz="2600" dirty="0">
                    <a:sym typeface="Wingdings" panose="05000000000000000000" pitchFamily="2" charset="2"/>
                  </a:rPr>
                  <a:t>, B</a:t>
                </a:r>
                <a:r>
                  <a:rPr lang="en-US" altLang="en-US" sz="2600" dirty="0"/>
                  <a:t> </a:t>
                </a:r>
                <a14:m>
                  <m:oMath xmlns:m="http://schemas.openxmlformats.org/officeDocument/2006/math">
                    <m:r>
                      <a:rPr lang="en-US" altLang="en-US" sz="2400" i="1" dirty="0">
                        <a:latin typeface="Cambria Math" panose="02040503050406030204" pitchFamily="18" charset="0"/>
                        <a:sym typeface="Math1" pitchFamily="2" charset="2"/>
                      </a:rPr>
                      <m:t>→</m:t>
                    </m:r>
                  </m:oMath>
                </a14:m>
                <a:r>
                  <a:rPr lang="en-US" altLang="en-US" sz="2600" dirty="0" smtClean="0">
                    <a:sym typeface="Math1" pitchFamily="2" charset="2"/>
                  </a:rPr>
                  <a:t> </a:t>
                </a:r>
                <a:r>
                  <a:rPr lang="en-US" altLang="en-US" sz="2600" dirty="0" err="1">
                    <a:sym typeface="Wingdings" panose="05000000000000000000" pitchFamily="2" charset="2"/>
                  </a:rPr>
                  <a:t>bS|b</a:t>
                </a:r>
                <a:r>
                  <a:rPr lang="en-US" altLang="en-US" sz="2600" dirty="0">
                    <a:sym typeface="Wingdings" panose="05000000000000000000" pitchFamily="2" charset="2"/>
                  </a:rPr>
                  <a:t> is a regular grammar. It may be observed that the above CFG generates the language of strings expressed by RE </a:t>
                </a:r>
                <a:r>
                  <a:rPr lang="en-US" altLang="en-US" sz="2600" dirty="0">
                    <a:sym typeface="Math1" pitchFamily="2" charset="2"/>
                  </a:rPr>
                  <a:t>(</a:t>
                </a:r>
                <a:r>
                  <a:rPr lang="en-US" altLang="en-US" sz="2600" dirty="0" err="1">
                    <a:sym typeface="Math1" pitchFamily="2" charset="2"/>
                  </a:rPr>
                  <a:t>aa+bb</a:t>
                </a:r>
                <a:r>
                  <a:rPr lang="en-US" altLang="en-US" sz="2600" dirty="0">
                    <a:sym typeface="Math1" pitchFamily="2" charset="2"/>
                  </a:rPr>
                  <a:t>)</a:t>
                </a:r>
                <a:r>
                  <a:rPr lang="en-US" altLang="en-US" sz="2600" baseline="40000" dirty="0">
                    <a:sym typeface="Math1" pitchFamily="2" charset="2"/>
                  </a:rPr>
                  <a:t>+</a:t>
                </a:r>
                <a:r>
                  <a:rPr lang="en-US" altLang="en-US" sz="2600" dirty="0">
                    <a:sym typeface="Math1" pitchFamily="2" charset="2"/>
                  </a:rPr>
                  <a:t>.   </a:t>
                </a:r>
              </a:p>
              <a:p>
                <a:pPr marL="990600" lvl="1" indent="-533400">
                  <a:lnSpc>
                    <a:spcPct val="90000"/>
                  </a:lnSpc>
                  <a:buFontTx/>
                  <a:buNone/>
                </a:pPr>
                <a:r>
                  <a:rPr lang="en-US" altLang="en-US" sz="2600" dirty="0">
                    <a:sym typeface="Math1" pitchFamily="2" charset="2"/>
                  </a:rPr>
                  <a:t>Following is a method of building TG corresponding to the regular grammar.</a:t>
                </a:r>
              </a:p>
            </p:txBody>
          </p:sp>
        </mc:Choice>
        <mc:Fallback>
          <p:sp>
            <p:nvSpPr>
              <p:cNvPr id="23555" name="Rectangle 3"/>
              <p:cNvSpPr>
                <a:spLocks noGrp="1" noRot="1" noChangeAspect="1" noMove="1" noResize="1" noEditPoints="1" noAdjustHandles="1" noChangeArrowheads="1" noChangeShapeType="1" noTextEdit="1"/>
              </p:cNvSpPr>
              <p:nvPr>
                <p:ph type="body" idx="1"/>
              </p:nvPr>
            </p:nvSpPr>
            <p:spPr>
              <a:blipFill>
                <a:blip r:embed="rId2"/>
                <a:stretch>
                  <a:fillRect t="-2519" r="-784" b="-148"/>
                </a:stretch>
              </a:blipFill>
            </p:spPr>
            <p:txBody>
              <a:bodyPr/>
              <a:lstStyle/>
              <a:p>
                <a:r>
                  <a:rPr 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152400"/>
            <a:ext cx="7772400" cy="1143000"/>
          </a:xfrm>
        </p:spPr>
        <p:txBody>
          <a:bodyPr/>
          <a:lstStyle/>
          <a:p>
            <a:r>
              <a:rPr lang="en-US" altLang="en-US"/>
              <a:t>TG for Regular Grammar</a:t>
            </a:r>
          </a:p>
        </p:txBody>
      </p:sp>
      <p:sp>
        <p:nvSpPr>
          <p:cNvPr id="24579" name="Rectangle 3"/>
          <p:cNvSpPr>
            <a:spLocks noGrp="1" noChangeArrowheads="1"/>
          </p:cNvSpPr>
          <p:nvPr>
            <p:ph type="body" idx="1"/>
          </p:nvPr>
        </p:nvSpPr>
        <p:spPr>
          <a:xfrm>
            <a:off x="685800" y="1143000"/>
            <a:ext cx="7772400" cy="4114800"/>
          </a:xfrm>
        </p:spPr>
        <p:txBody>
          <a:bodyPr/>
          <a:lstStyle/>
          <a:p>
            <a:pPr marL="609600" indent="-609600">
              <a:lnSpc>
                <a:spcPct val="90000"/>
              </a:lnSpc>
              <a:buFontTx/>
              <a:buNone/>
            </a:pPr>
            <a:r>
              <a:rPr lang="en-US" altLang="en-US" sz="2600"/>
              <a:t>	For every regular grammar there exists a TG corresponding to the regular grammar.</a:t>
            </a:r>
          </a:p>
          <a:p>
            <a:pPr marL="609600" indent="-609600">
              <a:lnSpc>
                <a:spcPct val="90000"/>
              </a:lnSpc>
              <a:buFontTx/>
              <a:buNone/>
            </a:pPr>
            <a:r>
              <a:rPr lang="en-US" altLang="en-US" sz="2600"/>
              <a:t>	Following is the method to build a TG from the given regular grammar</a:t>
            </a:r>
          </a:p>
          <a:p>
            <a:pPr marL="990600" lvl="1" indent="-533400">
              <a:lnSpc>
                <a:spcPct val="90000"/>
              </a:lnSpc>
              <a:buFontTx/>
              <a:buAutoNum type="arabicPeriod"/>
            </a:pPr>
            <a:r>
              <a:rPr lang="en-US" altLang="en-US" sz="2600"/>
              <a:t>Define the states, of the required TG, equal in number to that of nonterminals of the given regular grammar. An additional state is also defined to be the final state. The initial state should correspond to the nonterminal S.</a:t>
            </a:r>
          </a:p>
          <a:p>
            <a:pPr marL="990600" lvl="1" indent="-533400">
              <a:lnSpc>
                <a:spcPct val="90000"/>
              </a:lnSpc>
              <a:buFontTx/>
              <a:buAutoNum type="arabicPeriod"/>
            </a:pPr>
            <a:r>
              <a:rPr lang="en-US" altLang="en-US" sz="2600"/>
              <a:t>For every production of the given regular grammar, there are two possibilities for the transitions of the required TG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381000"/>
            <a:ext cx="7772400" cy="1143000"/>
          </a:xfrm>
        </p:spPr>
        <p:txBody>
          <a:bodyPr/>
          <a:lstStyle/>
          <a:p>
            <a:r>
              <a:rPr lang="en-US" altLang="en-US"/>
              <a:t>Method continued …</a:t>
            </a:r>
          </a:p>
        </p:txBody>
      </p:sp>
      <mc:AlternateContent xmlns:mc="http://schemas.openxmlformats.org/markup-compatibility/2006">
        <mc:Choice xmlns:a14="http://schemas.microsoft.com/office/drawing/2010/main" Requires="a14">
          <p:sp>
            <p:nvSpPr>
              <p:cNvPr id="25603" name="Rectangle 3"/>
              <p:cNvSpPr>
                <a:spLocks noGrp="1" noChangeArrowheads="1"/>
              </p:cNvSpPr>
              <p:nvPr>
                <p:ph type="body" idx="1"/>
              </p:nvPr>
            </p:nvSpPr>
            <p:spPr>
              <a:xfrm>
                <a:off x="685800" y="2057400"/>
                <a:ext cx="7772400" cy="4114800"/>
              </a:xfrm>
            </p:spPr>
            <p:txBody>
              <a:bodyPr/>
              <a:lstStyle/>
              <a:p>
                <a:pPr marL="952500" lvl="1" indent="-495300">
                  <a:lnSpc>
                    <a:spcPct val="90000"/>
                  </a:lnSpc>
                  <a:buFontTx/>
                  <a:buAutoNum type="romanLcParenBoth"/>
                </a:pPr>
                <a:r>
                  <a:rPr lang="en-US" altLang="en-US" sz="3000" dirty="0"/>
                  <a:t>If the production is of the form nonterminal </a:t>
                </a:r>
                <a14:m>
                  <m:oMath xmlns:m="http://schemas.openxmlformats.org/officeDocument/2006/math">
                    <m:r>
                      <a:rPr lang="en-US" altLang="en-US" sz="3200" i="1" dirty="0">
                        <a:latin typeface="Cambria Math" panose="02040503050406030204" pitchFamily="18" charset="0"/>
                        <a:sym typeface="Math1" pitchFamily="2" charset="2"/>
                      </a:rPr>
                      <m:t>→</m:t>
                    </m:r>
                  </m:oMath>
                </a14:m>
                <a:r>
                  <a:rPr lang="en-US" altLang="en-US" sz="3000" dirty="0">
                    <a:sym typeface="Math1" pitchFamily="2" charset="2"/>
                  </a:rPr>
                  <a:t> </a:t>
                </a:r>
                <a:r>
                  <a:rPr lang="en-US" altLang="en-US" sz="3000" dirty="0" err="1">
                    <a:sym typeface="Wingdings" panose="05000000000000000000" pitchFamily="2" charset="2"/>
                  </a:rPr>
                  <a:t>semiword</a:t>
                </a:r>
                <a:r>
                  <a:rPr lang="en-US" altLang="en-US" sz="3000" dirty="0">
                    <a:sym typeface="Wingdings" panose="05000000000000000000" pitchFamily="2" charset="2"/>
                  </a:rPr>
                  <a:t>, then transition of the required TG would start from the state corresponding to the nonterminal on the left side of the production and would end in the state corresponding to the nonterminal on the right side of the production, labeled by string of terminals in </a:t>
                </a:r>
                <a:r>
                  <a:rPr lang="en-US" altLang="en-US" sz="3000" dirty="0" err="1">
                    <a:sym typeface="Wingdings" panose="05000000000000000000" pitchFamily="2" charset="2"/>
                  </a:rPr>
                  <a:t>semiword</a:t>
                </a:r>
                <a:r>
                  <a:rPr lang="en-US" altLang="en-US" sz="3000" dirty="0">
                    <a:sym typeface="Wingdings" panose="05000000000000000000" pitchFamily="2" charset="2"/>
                  </a:rPr>
                  <a:t>.</a:t>
                </a:r>
              </a:p>
            </p:txBody>
          </p:sp>
        </mc:Choice>
        <mc:Fallback>
          <p:sp>
            <p:nvSpPr>
              <p:cNvPr id="25603" name="Rectangle 3"/>
              <p:cNvSpPr>
                <a:spLocks noGrp="1" noRot="1" noChangeAspect="1" noMove="1" noResize="1" noEditPoints="1" noAdjustHandles="1" noChangeArrowheads="1" noChangeShapeType="1" noTextEdit="1"/>
              </p:cNvSpPr>
              <p:nvPr>
                <p:ph type="body" idx="1"/>
              </p:nvPr>
            </p:nvSpPr>
            <p:spPr>
              <a:xfrm>
                <a:off x="685800" y="2057400"/>
                <a:ext cx="7772400" cy="4114800"/>
              </a:xfrm>
              <a:blipFill>
                <a:blip r:embed="rId2"/>
                <a:stretch>
                  <a:fillRect t="-2963"/>
                </a:stretch>
              </a:blipFill>
            </p:spPr>
            <p:txBody>
              <a:bodyPr/>
              <a:lstStyle/>
              <a:p>
                <a:r>
                  <a:rPr 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a:t>Method continued …</a:t>
            </a:r>
          </a:p>
        </p:txBody>
      </p:sp>
      <mc:AlternateContent xmlns:mc="http://schemas.openxmlformats.org/markup-compatibility/2006">
        <mc:Choice xmlns:a14="http://schemas.microsoft.com/office/drawing/2010/main" Requires="a14">
          <p:sp>
            <p:nvSpPr>
              <p:cNvPr id="26627" name="Rectangle 3"/>
              <p:cNvSpPr>
                <a:spLocks noGrp="1" noChangeArrowheads="1"/>
              </p:cNvSpPr>
              <p:nvPr>
                <p:ph type="body" idx="1"/>
              </p:nvPr>
            </p:nvSpPr>
            <p:spPr/>
            <p:txBody>
              <a:bodyPr/>
              <a:lstStyle/>
              <a:p>
                <a:pPr>
                  <a:buFontTx/>
                  <a:buNone/>
                </a:pPr>
                <a:r>
                  <a:rPr lang="en-US" altLang="en-US" dirty="0"/>
                  <a:t>	(ii) If the production is of the form nonterminal </a:t>
                </a:r>
                <a14:m>
                  <m:oMath xmlns:m="http://schemas.openxmlformats.org/officeDocument/2006/math">
                    <m:r>
                      <a:rPr lang="en-US" altLang="en-US" i="1" dirty="0">
                        <a:latin typeface="Cambria Math" panose="02040503050406030204" pitchFamily="18" charset="0"/>
                        <a:sym typeface="Math1" pitchFamily="2" charset="2"/>
                      </a:rPr>
                      <m:t>→</m:t>
                    </m:r>
                  </m:oMath>
                </a14:m>
                <a:r>
                  <a:rPr lang="en-US" altLang="en-US" dirty="0">
                    <a:sym typeface="Math1" pitchFamily="2" charset="2"/>
                  </a:rPr>
                  <a:t> </a:t>
                </a:r>
                <a:r>
                  <a:rPr lang="en-US" altLang="en-US" dirty="0">
                    <a:sym typeface="Wingdings" panose="05000000000000000000" pitchFamily="2" charset="2"/>
                  </a:rPr>
                  <a:t>word, then transition of the TG would start from the state corresponding to nonterminal on the left side of the production and would end on the final state of the TG, labeled by the word. Following is an example in this regard</a:t>
                </a:r>
              </a:p>
            </p:txBody>
          </p:sp>
        </mc:Choice>
        <mc:Fallback>
          <p:sp>
            <p:nvSpPr>
              <p:cNvPr id="26627" name="Rectangle 3"/>
              <p:cNvSpPr>
                <a:spLocks noGrp="1" noRot="1" noChangeAspect="1" noMove="1" noResize="1" noEditPoints="1" noAdjustHandles="1" noChangeArrowheads="1" noChangeShapeType="1" noTextEdit="1"/>
              </p:cNvSpPr>
              <p:nvPr>
                <p:ph type="body" idx="1"/>
              </p:nvPr>
            </p:nvSpPr>
            <p:spPr>
              <a:blipFill>
                <a:blip r:embed="rId2"/>
                <a:stretch>
                  <a:fillRect t="-2074" r="-3137"/>
                </a:stretch>
              </a:blipFill>
            </p:spPr>
            <p:txBody>
              <a:bodyPr/>
              <a:lstStyle/>
              <a:p>
                <a:r>
                  <a:rPr 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152400"/>
            <a:ext cx="7772400" cy="1143000"/>
          </a:xfrm>
        </p:spPr>
        <p:txBody>
          <a:bodyPr/>
          <a:lstStyle/>
          <a:p>
            <a:r>
              <a:rPr lang="en-US" altLang="en-US"/>
              <a:t>Example</a:t>
            </a:r>
          </a:p>
        </p:txBody>
      </p:sp>
      <mc:AlternateContent xmlns:mc="http://schemas.openxmlformats.org/markup-compatibility/2006">
        <mc:Choice xmlns:a14="http://schemas.microsoft.com/office/drawing/2010/main" Requires="a14">
          <p:sp>
            <p:nvSpPr>
              <p:cNvPr id="27651" name="Rectangle 3"/>
              <p:cNvSpPr>
                <a:spLocks noGrp="1" noChangeArrowheads="1"/>
              </p:cNvSpPr>
              <p:nvPr>
                <p:ph type="body" idx="1"/>
              </p:nvPr>
            </p:nvSpPr>
            <p:spPr>
              <a:xfrm>
                <a:off x="685800" y="1371600"/>
                <a:ext cx="7772400" cy="4114800"/>
              </a:xfrm>
            </p:spPr>
            <p:txBody>
              <a:bodyPr/>
              <a:lstStyle/>
              <a:p>
                <a:pPr>
                  <a:lnSpc>
                    <a:spcPct val="90000"/>
                  </a:lnSpc>
                  <a:buFontTx/>
                  <a:buNone/>
                </a:pPr>
                <a:r>
                  <a:rPr lang="en-US" altLang="en-US" sz="3000" dirty="0" smtClean="0"/>
                  <a:t>	Consider the following CFG </a:t>
                </a:r>
              </a:p>
              <a:p>
                <a:pPr>
                  <a:lnSpc>
                    <a:spcPct val="90000"/>
                  </a:lnSpc>
                  <a:buFontTx/>
                  <a:buNone/>
                </a:pPr>
                <a:r>
                  <a:rPr lang="en-US" altLang="en-US" sz="3000" dirty="0"/>
                  <a:t>	S </a:t>
                </a:r>
                <a14:m>
                  <m:oMath xmlns:m="http://schemas.openxmlformats.org/officeDocument/2006/math">
                    <m:r>
                      <a:rPr lang="en-US" altLang="en-US" sz="2800" i="1" dirty="0">
                        <a:latin typeface="Cambria Math" panose="02040503050406030204" pitchFamily="18" charset="0"/>
                        <a:sym typeface="Math1" pitchFamily="2" charset="2"/>
                      </a:rPr>
                      <m:t>→</m:t>
                    </m:r>
                  </m:oMath>
                </a14:m>
                <a:r>
                  <a:rPr lang="en-US" altLang="en-US" sz="3000" dirty="0">
                    <a:sym typeface="Math1" pitchFamily="2" charset="2"/>
                  </a:rPr>
                  <a:t> </a:t>
                </a:r>
                <a:r>
                  <a:rPr lang="en-US" altLang="en-US" sz="3000" dirty="0" err="1">
                    <a:sym typeface="Wingdings" panose="05000000000000000000" pitchFamily="2" charset="2"/>
                  </a:rPr>
                  <a:t>aaS|bbS</a:t>
                </a:r>
                <a:r>
                  <a:rPr lang="en-US" altLang="en-US" sz="3000" dirty="0">
                    <a:sym typeface="Wingdings" panose="05000000000000000000" pitchFamily="2" charset="2"/>
                  </a:rPr>
                  <a:t>|</a:t>
                </a:r>
                <a:r>
                  <a:rPr lang="en-US" altLang="en-US" sz="3000" dirty="0">
                    <a:sym typeface="Math1" pitchFamily="2" charset="2"/>
                  </a:rPr>
                  <a:t></a:t>
                </a:r>
                <a14:m>
                  <m:oMath xmlns:m="http://schemas.openxmlformats.org/officeDocument/2006/math">
                    <m:r>
                      <m:rPr>
                        <m:sty m:val="p"/>
                      </m:rPr>
                      <a:rPr lang="en-US" altLang="en-US" sz="3000" b="0" i="0" dirty="0" smtClean="0">
                        <a:latin typeface="Cambria Math" panose="02040503050406030204" pitchFamily="18" charset="0"/>
                        <a:sym typeface="Math1" pitchFamily="2" charset="2"/>
                      </a:rPr>
                      <m:t>Λ</m:t>
                    </m:r>
                  </m:oMath>
                </a14:m>
                <a:endParaRPr lang="en-US" altLang="en-US" sz="3000" dirty="0">
                  <a:sym typeface="Math1" pitchFamily="2" charset="2"/>
                </a:endParaRPr>
              </a:p>
              <a:p>
                <a:pPr>
                  <a:lnSpc>
                    <a:spcPct val="90000"/>
                  </a:lnSpc>
                  <a:buFontTx/>
                  <a:buNone/>
                </a:pPr>
                <a:r>
                  <a:rPr lang="en-US" altLang="en-US" sz="3000" dirty="0">
                    <a:sym typeface="Math1" pitchFamily="2" charset="2"/>
                  </a:rPr>
                  <a:t>	The TG accepting the language generated by the above CFG is given below</a:t>
                </a:r>
              </a:p>
              <a:p>
                <a:pPr>
                  <a:lnSpc>
                    <a:spcPct val="90000"/>
                  </a:lnSpc>
                  <a:buFontTx/>
                  <a:buNone/>
                </a:pPr>
                <a:endParaRPr lang="en-US" altLang="en-US" sz="3000" dirty="0">
                  <a:sym typeface="Math1" pitchFamily="2" charset="2"/>
                </a:endParaRPr>
              </a:p>
              <a:p>
                <a:pPr>
                  <a:lnSpc>
                    <a:spcPct val="90000"/>
                  </a:lnSpc>
                  <a:buFontTx/>
                  <a:buNone/>
                </a:pPr>
                <a:r>
                  <a:rPr lang="en-US" altLang="en-US" sz="3000" dirty="0">
                    <a:sym typeface="Math1" pitchFamily="2" charset="2"/>
                  </a:rPr>
                  <a:t>	</a:t>
                </a:r>
              </a:p>
              <a:p>
                <a:pPr>
                  <a:lnSpc>
                    <a:spcPct val="90000"/>
                  </a:lnSpc>
                  <a:buFontTx/>
                  <a:buNone/>
                </a:pPr>
                <a:endParaRPr lang="en-US" altLang="en-US" sz="3000" dirty="0"/>
              </a:p>
              <a:p>
                <a:pPr>
                  <a:lnSpc>
                    <a:spcPct val="90000"/>
                  </a:lnSpc>
                  <a:buFontTx/>
                  <a:buNone/>
                </a:pPr>
                <a:r>
                  <a:rPr lang="en-US" altLang="en-US" sz="3000" dirty="0"/>
                  <a:t>	</a:t>
                </a:r>
              </a:p>
              <a:p>
                <a:pPr>
                  <a:lnSpc>
                    <a:spcPct val="90000"/>
                  </a:lnSpc>
                  <a:buFontTx/>
                  <a:buNone/>
                </a:pPr>
                <a:r>
                  <a:rPr lang="en-US" altLang="en-US" sz="3000" dirty="0"/>
                  <a:t>	The corresponding RE may be (</a:t>
                </a:r>
                <a:r>
                  <a:rPr lang="en-US" altLang="en-US" sz="3000" dirty="0" err="1"/>
                  <a:t>aa+bb</a:t>
                </a:r>
                <a:r>
                  <a:rPr lang="en-US" altLang="en-US" sz="3000" dirty="0"/>
                  <a:t>)</a:t>
                </a:r>
                <a:r>
                  <a:rPr lang="en-US" altLang="en-US" sz="3000" baseline="40000" dirty="0"/>
                  <a:t>*</a:t>
                </a:r>
                <a:r>
                  <a:rPr lang="en-US" altLang="en-US" sz="3000" dirty="0"/>
                  <a:t>. </a:t>
                </a:r>
              </a:p>
            </p:txBody>
          </p:sp>
        </mc:Choice>
        <mc:Fallback>
          <p:sp>
            <p:nvSpPr>
              <p:cNvPr id="27651" name="Rectangle 3"/>
              <p:cNvSpPr>
                <a:spLocks noGrp="1" noRot="1" noChangeAspect="1" noMove="1" noResize="1" noEditPoints="1" noAdjustHandles="1" noChangeArrowheads="1" noChangeShapeType="1" noTextEdit="1"/>
              </p:cNvSpPr>
              <p:nvPr>
                <p:ph type="body" idx="1"/>
              </p:nvPr>
            </p:nvSpPr>
            <p:spPr>
              <a:xfrm>
                <a:off x="685800" y="1371600"/>
                <a:ext cx="7772400" cy="4114800"/>
              </a:xfrm>
              <a:blipFill>
                <a:blip r:embed="rId2"/>
                <a:stretch>
                  <a:fillRect t="-2963" b="-12444"/>
                </a:stretch>
              </a:blipFill>
            </p:spPr>
            <p:txBody>
              <a:bodyPr/>
              <a:lstStyle/>
              <a:p>
                <a:r>
                  <a:rPr lang="en-US">
                    <a:noFill/>
                  </a:rPr>
                  <a:t> </a:t>
                </a:r>
              </a:p>
            </p:txBody>
          </p:sp>
        </mc:Fallback>
      </mc:AlternateContent>
      <p:grpSp>
        <p:nvGrpSpPr>
          <p:cNvPr id="27652" name="Group 4"/>
          <p:cNvGrpSpPr>
            <a:grpSpLocks/>
          </p:cNvGrpSpPr>
          <p:nvPr/>
        </p:nvGrpSpPr>
        <p:grpSpPr bwMode="auto">
          <a:xfrm>
            <a:off x="1898650" y="3810000"/>
            <a:ext cx="4502150" cy="1422400"/>
            <a:chOff x="1196" y="2608"/>
            <a:chExt cx="2836" cy="896"/>
          </a:xfrm>
        </p:grpSpPr>
        <p:sp>
          <p:nvSpPr>
            <p:cNvPr id="27653" name="Oval 5"/>
            <p:cNvSpPr>
              <a:spLocks noChangeArrowheads="1"/>
            </p:cNvSpPr>
            <p:nvPr/>
          </p:nvSpPr>
          <p:spPr bwMode="auto">
            <a:xfrm>
              <a:off x="3358" y="3077"/>
              <a:ext cx="377" cy="378"/>
            </a:xfrm>
            <a:prstGeom prst="ellipse">
              <a:avLst/>
            </a:prstGeom>
            <a:solidFill>
              <a:srgbClr val="FFFFFF"/>
            </a:solidFill>
            <a:ln w="9525">
              <a:solidFill>
                <a:srgbClr val="000000"/>
              </a:solidFill>
              <a:round/>
              <a:headEnd/>
              <a:tailEnd/>
            </a:ln>
          </p:spPr>
          <p:txBody>
            <a:bodyPr/>
            <a:lstStyle/>
            <a:p>
              <a:pPr algn="ctr" eaLnBrk="0" hangingPunct="0"/>
              <a:endParaRPr lang="en-US" altLang="en-US" sz="2100">
                <a:solidFill>
                  <a:srgbClr val="000000"/>
                </a:solidFill>
              </a:endParaRPr>
            </a:p>
          </p:txBody>
        </p:sp>
        <mc:AlternateContent xmlns:mc="http://schemas.openxmlformats.org/markup-compatibility/2006">
          <mc:Choice xmlns:a14="http://schemas.microsoft.com/office/drawing/2010/main" Requires="a14">
            <p:sp>
              <p:nvSpPr>
                <p:cNvPr id="27654" name="Text Box 6"/>
                <p:cNvSpPr txBox="1">
                  <a:spLocks noChangeArrowheads="1"/>
                </p:cNvSpPr>
                <p:nvPr/>
              </p:nvSpPr>
              <p:spPr bwMode="auto">
                <a:xfrm flipH="1">
                  <a:off x="2622" y="3046"/>
                  <a:ext cx="239" cy="22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eaLnBrk="0" hangingPunct="0"/>
                  <a14:m>
                    <m:oMathPara xmlns:m="http://schemas.openxmlformats.org/officeDocument/2006/math">
                      <m:oMathParaPr>
                        <m:jc m:val="centerGroup"/>
                      </m:oMathParaPr>
                      <m:oMath xmlns:m="http://schemas.openxmlformats.org/officeDocument/2006/math">
                        <m:r>
                          <m:rPr>
                            <m:sty m:val="p"/>
                          </m:rPr>
                          <a:rPr lang="en-US" altLang="en-US" sz="2200" b="0" i="0" dirty="0" smtClean="0">
                            <a:latin typeface="Cambria Math" panose="02040503050406030204" pitchFamily="18" charset="0"/>
                            <a:sym typeface="Math1" pitchFamily="2" charset="2"/>
                          </a:rPr>
                          <m:t>Λ</m:t>
                        </m:r>
                      </m:oMath>
                    </m:oMathPara>
                  </a14:m>
                  <a:endParaRPr lang="en-US" altLang="en-US" dirty="0"/>
                </a:p>
              </p:txBody>
            </p:sp>
          </mc:Choice>
          <mc:Fallback>
            <p:sp>
              <p:nvSpPr>
                <p:cNvPr id="27654" name="Text Box 6"/>
                <p:cNvSpPr txBox="1">
                  <a:spLocks noRot="1" noChangeAspect="1" noMove="1" noResize="1" noEditPoints="1" noAdjustHandles="1" noChangeArrowheads="1" noChangeShapeType="1" noTextEdit="1"/>
                </p:cNvSpPr>
                <p:nvPr/>
              </p:nvSpPr>
              <p:spPr bwMode="auto">
                <a:xfrm flipH="1">
                  <a:off x="2622" y="3046"/>
                  <a:ext cx="239" cy="228"/>
                </a:xfrm>
                <a:prstGeom prst="rect">
                  <a:avLst/>
                </a:prstGeom>
                <a:blipFill>
                  <a:blip r:embed="rId3"/>
                  <a:stretch>
                    <a:fillRect b="-1525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7655" name="Oval 7"/>
            <p:cNvSpPr>
              <a:spLocks noChangeArrowheads="1"/>
            </p:cNvSpPr>
            <p:nvPr/>
          </p:nvSpPr>
          <p:spPr bwMode="auto">
            <a:xfrm>
              <a:off x="1695" y="3088"/>
              <a:ext cx="403" cy="403"/>
            </a:xfrm>
            <a:prstGeom prst="ellipse">
              <a:avLst/>
            </a:prstGeom>
            <a:solidFill>
              <a:srgbClr val="FFFFFF"/>
            </a:solidFill>
            <a:ln w="9525">
              <a:solidFill>
                <a:srgbClr val="000000"/>
              </a:solidFill>
              <a:round/>
              <a:headEnd/>
              <a:tailEnd/>
            </a:ln>
          </p:spPr>
          <p:txBody>
            <a:bodyPr/>
            <a:lstStyle/>
            <a:p>
              <a:pPr algn="ctr" eaLnBrk="0" hangingPunct="0"/>
              <a:endParaRPr lang="en-US" altLang="en-US" sz="2100">
                <a:solidFill>
                  <a:srgbClr val="000000"/>
                </a:solidFill>
              </a:endParaRPr>
            </a:p>
          </p:txBody>
        </p:sp>
        <p:sp>
          <p:nvSpPr>
            <p:cNvPr id="27656" name="Text Box 8"/>
            <p:cNvSpPr txBox="1">
              <a:spLocks noChangeArrowheads="1"/>
            </p:cNvSpPr>
            <p:nvPr/>
          </p:nvSpPr>
          <p:spPr bwMode="auto">
            <a:xfrm>
              <a:off x="1617" y="3078"/>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1100">
                  <a:solidFill>
                    <a:srgbClr val="000000"/>
                  </a:solidFill>
                </a:rPr>
                <a:t>    </a:t>
              </a:r>
            </a:p>
            <a:p>
              <a:pPr algn="ctr" eaLnBrk="0" hangingPunct="0"/>
              <a:endParaRPr lang="en-US" altLang="en-US" sz="1100">
                <a:solidFill>
                  <a:srgbClr val="000000"/>
                </a:solidFill>
              </a:endParaRPr>
            </a:p>
          </p:txBody>
        </p:sp>
        <p:sp>
          <p:nvSpPr>
            <p:cNvPr id="27657" name="Text Box 9"/>
            <p:cNvSpPr txBox="1">
              <a:spLocks noChangeArrowheads="1"/>
            </p:cNvSpPr>
            <p:nvPr/>
          </p:nvSpPr>
          <p:spPr bwMode="auto">
            <a:xfrm flipH="1">
              <a:off x="1763" y="3119"/>
              <a:ext cx="586"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2500"/>
                <a:t>S-</a:t>
              </a:r>
              <a:endParaRPr lang="en-US" altLang="en-US"/>
            </a:p>
          </p:txBody>
        </p:sp>
        <p:sp>
          <p:nvSpPr>
            <p:cNvPr id="27658" name="Text Box 10"/>
            <p:cNvSpPr txBox="1">
              <a:spLocks noChangeArrowheads="1"/>
            </p:cNvSpPr>
            <p:nvPr/>
          </p:nvSpPr>
          <p:spPr bwMode="auto">
            <a:xfrm flipH="1">
              <a:off x="3446" y="3121"/>
              <a:ext cx="586"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2500"/>
                <a:t>+</a:t>
              </a:r>
              <a:endParaRPr lang="en-US" altLang="en-US"/>
            </a:p>
          </p:txBody>
        </p:sp>
        <p:grpSp>
          <p:nvGrpSpPr>
            <p:cNvPr id="27659" name="Group 11"/>
            <p:cNvGrpSpPr>
              <a:grpSpLocks/>
            </p:cNvGrpSpPr>
            <p:nvPr/>
          </p:nvGrpSpPr>
          <p:grpSpPr bwMode="auto">
            <a:xfrm>
              <a:off x="1646" y="2732"/>
              <a:ext cx="432" cy="367"/>
              <a:chOff x="1646" y="2732"/>
              <a:chExt cx="432" cy="367"/>
            </a:xfrm>
          </p:grpSpPr>
          <p:sp>
            <p:nvSpPr>
              <p:cNvPr id="27660" name="Freeform 12"/>
              <p:cNvSpPr>
                <a:spLocks/>
              </p:cNvSpPr>
              <p:nvPr/>
            </p:nvSpPr>
            <p:spPr bwMode="auto">
              <a:xfrm rot="21900000">
                <a:off x="1646" y="2732"/>
                <a:ext cx="432" cy="365"/>
              </a:xfrm>
              <a:custGeom>
                <a:avLst/>
                <a:gdLst>
                  <a:gd name="T0" fmla="*/ 196 w 408"/>
                  <a:gd name="T1" fmla="*/ 378 h 378"/>
                  <a:gd name="T2" fmla="*/ 300 w 408"/>
                  <a:gd name="T3" fmla="*/ 370 h 378"/>
                </a:gdLst>
                <a:ahLst/>
                <a:cxnLst>
                  <a:cxn ang="0">
                    <a:pos x="T0" y="T1"/>
                  </a:cxn>
                  <a:cxn ang="0">
                    <a:pos x="T2" y="T3"/>
                  </a:cxn>
                </a:cxnLst>
                <a:rect l="0" t="0" r="r" b="b"/>
                <a:pathLst>
                  <a:path w="408" h="378">
                    <a:moveTo>
                      <a:pt x="196" y="378"/>
                    </a:moveTo>
                    <a:cubicBezTo>
                      <a:pt x="0" y="79"/>
                      <a:pt x="408" y="0"/>
                      <a:pt x="300" y="370"/>
                    </a:cubicBezTo>
                  </a:path>
                </a:pathLst>
              </a:custGeom>
              <a:noFill/>
              <a:ln w="7620">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1" name="Freeform 13"/>
              <p:cNvSpPr>
                <a:spLocks/>
              </p:cNvSpPr>
              <p:nvPr/>
            </p:nvSpPr>
            <p:spPr bwMode="auto">
              <a:xfrm rot="21300000">
                <a:off x="1952" y="3047"/>
                <a:ext cx="38" cy="47"/>
              </a:xfrm>
              <a:custGeom>
                <a:avLst/>
                <a:gdLst>
                  <a:gd name="T0" fmla="*/ 0 w 36"/>
                  <a:gd name="T1" fmla="*/ 42 h 42"/>
                  <a:gd name="T2" fmla="*/ 36 w 36"/>
                  <a:gd name="T3" fmla="*/ 0 h 42"/>
                </a:gdLst>
                <a:ahLst/>
                <a:cxnLst>
                  <a:cxn ang="0">
                    <a:pos x="T0" y="T1"/>
                  </a:cxn>
                  <a:cxn ang="0">
                    <a:pos x="T2" y="T3"/>
                  </a:cxn>
                </a:cxnLst>
                <a:rect l="0" t="0" r="r" b="b"/>
                <a:pathLst>
                  <a:path w="36" h="42">
                    <a:moveTo>
                      <a:pt x="0" y="42"/>
                    </a:moveTo>
                    <a:lnTo>
                      <a:pt x="36" y="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2" name="Freeform 14"/>
              <p:cNvSpPr>
                <a:spLocks/>
              </p:cNvSpPr>
              <p:nvPr/>
            </p:nvSpPr>
            <p:spPr bwMode="auto">
              <a:xfrm rot="21300000">
                <a:off x="1946" y="3046"/>
                <a:ext cx="3" cy="53"/>
              </a:xfrm>
              <a:custGeom>
                <a:avLst/>
                <a:gdLst>
                  <a:gd name="T0" fmla="*/ 0 w 3"/>
                  <a:gd name="T1" fmla="*/ 0 h 48"/>
                  <a:gd name="T2" fmla="*/ 3 w 3"/>
                  <a:gd name="T3" fmla="*/ 48 h 48"/>
                </a:gdLst>
                <a:ahLst/>
                <a:cxnLst>
                  <a:cxn ang="0">
                    <a:pos x="T0" y="T1"/>
                  </a:cxn>
                  <a:cxn ang="0">
                    <a:pos x="T2" y="T3"/>
                  </a:cxn>
                </a:cxnLst>
                <a:rect l="0" t="0" r="r" b="b"/>
                <a:pathLst>
                  <a:path w="3" h="48">
                    <a:moveTo>
                      <a:pt x="0" y="0"/>
                    </a:moveTo>
                    <a:lnTo>
                      <a:pt x="3" y="48"/>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7663" name="Text Box 15"/>
            <p:cNvSpPr txBox="1">
              <a:spLocks noChangeArrowheads="1"/>
            </p:cNvSpPr>
            <p:nvPr/>
          </p:nvSpPr>
          <p:spPr bwMode="auto">
            <a:xfrm flipH="1">
              <a:off x="1756" y="2608"/>
              <a:ext cx="7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a:t>aa</a:t>
              </a:r>
            </a:p>
          </p:txBody>
        </p:sp>
        <p:sp>
          <p:nvSpPr>
            <p:cNvPr id="27664" name="Line 16"/>
            <p:cNvSpPr>
              <a:spLocks noChangeShapeType="1"/>
            </p:cNvSpPr>
            <p:nvPr/>
          </p:nvSpPr>
          <p:spPr bwMode="auto">
            <a:xfrm>
              <a:off x="2112" y="3264"/>
              <a:ext cx="1248" cy="0"/>
            </a:xfrm>
            <a:prstGeom prst="line">
              <a:avLst/>
            </a:prstGeom>
            <a:noFill/>
            <a:ln w="9525">
              <a:solidFill>
                <a:schemeClr val="tx1"/>
              </a:solidFill>
              <a:miter lim="800000"/>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27665" name="Group 17"/>
            <p:cNvGrpSpPr>
              <a:grpSpLocks/>
            </p:cNvGrpSpPr>
            <p:nvPr/>
          </p:nvGrpSpPr>
          <p:grpSpPr bwMode="auto">
            <a:xfrm rot="16200000">
              <a:off x="1296" y="3104"/>
              <a:ext cx="432" cy="367"/>
              <a:chOff x="1646" y="2732"/>
              <a:chExt cx="432" cy="367"/>
            </a:xfrm>
          </p:grpSpPr>
          <p:sp>
            <p:nvSpPr>
              <p:cNvPr id="27666" name="Freeform 18"/>
              <p:cNvSpPr>
                <a:spLocks/>
              </p:cNvSpPr>
              <p:nvPr/>
            </p:nvSpPr>
            <p:spPr bwMode="auto">
              <a:xfrm rot="21900000">
                <a:off x="1646" y="2732"/>
                <a:ext cx="432" cy="365"/>
              </a:xfrm>
              <a:custGeom>
                <a:avLst/>
                <a:gdLst>
                  <a:gd name="T0" fmla="*/ 196 w 408"/>
                  <a:gd name="T1" fmla="*/ 378 h 378"/>
                  <a:gd name="T2" fmla="*/ 300 w 408"/>
                  <a:gd name="T3" fmla="*/ 370 h 378"/>
                </a:gdLst>
                <a:ahLst/>
                <a:cxnLst>
                  <a:cxn ang="0">
                    <a:pos x="T0" y="T1"/>
                  </a:cxn>
                  <a:cxn ang="0">
                    <a:pos x="T2" y="T3"/>
                  </a:cxn>
                </a:cxnLst>
                <a:rect l="0" t="0" r="r" b="b"/>
                <a:pathLst>
                  <a:path w="408" h="378">
                    <a:moveTo>
                      <a:pt x="196" y="378"/>
                    </a:moveTo>
                    <a:cubicBezTo>
                      <a:pt x="0" y="79"/>
                      <a:pt x="408" y="0"/>
                      <a:pt x="300" y="370"/>
                    </a:cubicBezTo>
                  </a:path>
                </a:pathLst>
              </a:custGeom>
              <a:noFill/>
              <a:ln w="7620">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7" name="Freeform 19"/>
              <p:cNvSpPr>
                <a:spLocks/>
              </p:cNvSpPr>
              <p:nvPr/>
            </p:nvSpPr>
            <p:spPr bwMode="auto">
              <a:xfrm rot="21300000">
                <a:off x="1952" y="3047"/>
                <a:ext cx="38" cy="47"/>
              </a:xfrm>
              <a:custGeom>
                <a:avLst/>
                <a:gdLst>
                  <a:gd name="T0" fmla="*/ 0 w 36"/>
                  <a:gd name="T1" fmla="*/ 42 h 42"/>
                  <a:gd name="T2" fmla="*/ 36 w 36"/>
                  <a:gd name="T3" fmla="*/ 0 h 42"/>
                </a:gdLst>
                <a:ahLst/>
                <a:cxnLst>
                  <a:cxn ang="0">
                    <a:pos x="T0" y="T1"/>
                  </a:cxn>
                  <a:cxn ang="0">
                    <a:pos x="T2" y="T3"/>
                  </a:cxn>
                </a:cxnLst>
                <a:rect l="0" t="0" r="r" b="b"/>
                <a:pathLst>
                  <a:path w="36" h="42">
                    <a:moveTo>
                      <a:pt x="0" y="42"/>
                    </a:moveTo>
                    <a:lnTo>
                      <a:pt x="36" y="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8" name="Freeform 20"/>
              <p:cNvSpPr>
                <a:spLocks/>
              </p:cNvSpPr>
              <p:nvPr/>
            </p:nvSpPr>
            <p:spPr bwMode="auto">
              <a:xfrm rot="21300000">
                <a:off x="1946" y="3046"/>
                <a:ext cx="3" cy="53"/>
              </a:xfrm>
              <a:custGeom>
                <a:avLst/>
                <a:gdLst>
                  <a:gd name="T0" fmla="*/ 0 w 3"/>
                  <a:gd name="T1" fmla="*/ 0 h 48"/>
                  <a:gd name="T2" fmla="*/ 3 w 3"/>
                  <a:gd name="T3" fmla="*/ 48 h 48"/>
                </a:gdLst>
                <a:ahLst/>
                <a:cxnLst>
                  <a:cxn ang="0">
                    <a:pos x="T0" y="T1"/>
                  </a:cxn>
                  <a:cxn ang="0">
                    <a:pos x="T2" y="T3"/>
                  </a:cxn>
                </a:cxnLst>
                <a:rect l="0" t="0" r="r" b="b"/>
                <a:pathLst>
                  <a:path w="3" h="48">
                    <a:moveTo>
                      <a:pt x="0" y="0"/>
                    </a:moveTo>
                    <a:lnTo>
                      <a:pt x="3" y="48"/>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7669" name="Text Box 21"/>
            <p:cNvSpPr txBox="1">
              <a:spLocks noChangeArrowheads="1"/>
            </p:cNvSpPr>
            <p:nvPr/>
          </p:nvSpPr>
          <p:spPr bwMode="auto">
            <a:xfrm flipH="1">
              <a:off x="1196" y="3104"/>
              <a:ext cx="7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a:t>bb</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t>SummingUP</a:t>
            </a:r>
          </a:p>
        </p:txBody>
      </p:sp>
      <p:sp>
        <p:nvSpPr>
          <p:cNvPr id="29699" name="Rectangle 3"/>
          <p:cNvSpPr>
            <a:spLocks noGrp="1" noChangeArrowheads="1"/>
          </p:cNvSpPr>
          <p:nvPr>
            <p:ph type="body" idx="1"/>
          </p:nvPr>
        </p:nvSpPr>
        <p:spPr/>
        <p:txBody>
          <a:bodyPr/>
          <a:lstStyle/>
          <a:p>
            <a:r>
              <a:rPr lang="en-US" altLang="en-US"/>
              <a:t>Example of Ambiguous Grammar, Example of Unambiguous Grammer (PALINDROME), Total Language tree with examples (Finite and infinite trees), Regular Grammar, FA to CFG, Semi word and Word, Theorem, Defining Regular Grammar, Method to build TG for Regular Grammar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t>Example</a:t>
            </a:r>
          </a:p>
        </p:txBody>
      </p:sp>
      <mc:AlternateContent xmlns:mc="http://schemas.openxmlformats.org/markup-compatibility/2006">
        <mc:Choice xmlns:a14="http://schemas.microsoft.com/office/drawing/2010/main" Requires="a14">
          <p:sp>
            <p:nvSpPr>
              <p:cNvPr id="9219" name="Rectangle 3"/>
              <p:cNvSpPr>
                <a:spLocks noGrp="1" noChangeArrowheads="1"/>
              </p:cNvSpPr>
              <p:nvPr>
                <p:ph type="body" idx="1"/>
              </p:nvPr>
            </p:nvSpPr>
            <p:spPr>
              <a:xfrm>
                <a:off x="685800" y="1981200"/>
                <a:ext cx="7772400" cy="4343400"/>
              </a:xfrm>
            </p:spPr>
            <p:txBody>
              <a:bodyPr/>
              <a:lstStyle/>
              <a:p>
                <a:pPr>
                  <a:buFontTx/>
                  <a:buNone/>
                </a:pPr>
                <a:r>
                  <a:rPr lang="en-US" altLang="en-US" dirty="0" smtClean="0"/>
                  <a:t>	Consider the following CFG</a:t>
                </a:r>
              </a:p>
              <a:p>
                <a:pPr>
                  <a:buFontTx/>
                  <a:buNone/>
                </a:pPr>
                <a:r>
                  <a:rPr lang="en-US" altLang="en-US" dirty="0"/>
                  <a:t>	S </a:t>
                </a:r>
                <a14:m>
                  <m:oMath xmlns:m="http://schemas.openxmlformats.org/officeDocument/2006/math">
                    <m:r>
                      <a:rPr lang="en-US" altLang="en-US" b="0" i="1" dirty="0" smtClean="0">
                        <a:latin typeface="Cambria Math" panose="02040503050406030204" pitchFamily="18" charset="0"/>
                        <a:sym typeface="Math1" pitchFamily="2" charset="2"/>
                      </a:rPr>
                      <m:t>→</m:t>
                    </m:r>
                  </m:oMath>
                </a14:m>
                <a:r>
                  <a:rPr lang="en-US" altLang="en-US" dirty="0">
                    <a:sym typeface="Math1" pitchFamily="2" charset="2"/>
                  </a:rPr>
                  <a:t> </a:t>
                </a:r>
                <a:r>
                  <a:rPr lang="en-US" altLang="en-US" dirty="0" err="1">
                    <a:sym typeface="Math1" pitchFamily="2" charset="2"/>
                  </a:rPr>
                  <a:t>aS</a:t>
                </a:r>
                <a:r>
                  <a:rPr lang="en-US" altLang="en-US" dirty="0">
                    <a:sym typeface="Math1" pitchFamily="2" charset="2"/>
                  </a:rPr>
                  <a:t> | </a:t>
                </a:r>
                <a:r>
                  <a:rPr lang="en-US" altLang="en-US" dirty="0" err="1">
                    <a:sym typeface="Math1" pitchFamily="2" charset="2"/>
                  </a:rPr>
                  <a:t>bS</a:t>
                </a:r>
                <a:r>
                  <a:rPr lang="en-US" altLang="en-US" dirty="0">
                    <a:sym typeface="Math1" pitchFamily="2" charset="2"/>
                  </a:rPr>
                  <a:t> | </a:t>
                </a:r>
                <a:r>
                  <a:rPr lang="en-US" altLang="en-US" dirty="0" err="1">
                    <a:sym typeface="Math1" pitchFamily="2" charset="2"/>
                  </a:rPr>
                  <a:t>aaS</a:t>
                </a:r>
                <a:r>
                  <a:rPr lang="en-US" altLang="en-US" dirty="0">
                    <a:sym typeface="Math1" pitchFamily="2" charset="2"/>
                  </a:rPr>
                  <a:t> | </a:t>
                </a:r>
                <a14:m>
                  <m:oMath xmlns:m="http://schemas.openxmlformats.org/officeDocument/2006/math">
                    <m:r>
                      <m:rPr>
                        <m:sty m:val="p"/>
                      </m:rPr>
                      <a:rPr lang="en-US" altLang="en-US" b="0" i="0" dirty="0" smtClean="0">
                        <a:latin typeface="Cambria Math" panose="02040503050406030204" pitchFamily="18" charset="0"/>
                        <a:sym typeface="Math1" pitchFamily="2" charset="2"/>
                      </a:rPr>
                      <m:t>Λ</m:t>
                    </m:r>
                  </m:oMath>
                </a14:m>
                <a:endParaRPr lang="en-US" altLang="en-US" dirty="0">
                  <a:sym typeface="Math1" pitchFamily="2" charset="2"/>
                </a:endParaRPr>
              </a:p>
              <a:p>
                <a:pPr>
                  <a:buFontTx/>
                  <a:buNone/>
                </a:pPr>
                <a:r>
                  <a:rPr lang="en-US" altLang="en-US" dirty="0">
                    <a:sym typeface="Math1" pitchFamily="2" charset="2"/>
                  </a:rPr>
                  <a:t>	It can be observed that the word </a:t>
                </a:r>
                <a:r>
                  <a:rPr lang="en-US" altLang="en-US" dirty="0" err="1">
                    <a:sym typeface="Math1" pitchFamily="2" charset="2"/>
                  </a:rPr>
                  <a:t>aaa</a:t>
                </a:r>
                <a:r>
                  <a:rPr lang="en-US" altLang="en-US" dirty="0">
                    <a:sym typeface="Math1" pitchFamily="2" charset="2"/>
                  </a:rPr>
                  <a:t> can be derived from more than one production trees. Thus, the above CFG is ambiguous. This ambiguity can be removed by removing the production S </a:t>
                </a:r>
                <a14:m>
                  <m:oMath xmlns:m="http://schemas.openxmlformats.org/officeDocument/2006/math">
                    <m:r>
                      <a:rPr lang="en-US" altLang="en-US" i="1" dirty="0">
                        <a:latin typeface="Cambria Math" panose="02040503050406030204" pitchFamily="18" charset="0"/>
                        <a:sym typeface="Math1" pitchFamily="2" charset="2"/>
                      </a:rPr>
                      <m:t>→</m:t>
                    </m:r>
                  </m:oMath>
                </a14:m>
                <a:r>
                  <a:rPr lang="en-US" altLang="en-US" dirty="0">
                    <a:sym typeface="Math1" pitchFamily="2" charset="2"/>
                  </a:rPr>
                  <a:t> </a:t>
                </a:r>
                <a:r>
                  <a:rPr lang="en-US" altLang="en-US" dirty="0" err="1">
                    <a:sym typeface="Math1" pitchFamily="2" charset="2"/>
                  </a:rPr>
                  <a:t>aaS</a:t>
                </a:r>
                <a:r>
                  <a:rPr lang="en-US" altLang="en-US" dirty="0">
                    <a:sym typeface="Math1" pitchFamily="2" charset="2"/>
                  </a:rPr>
                  <a:t> </a:t>
                </a:r>
              </a:p>
              <a:p>
                <a:pPr>
                  <a:buFontTx/>
                  <a:buNone/>
                </a:pPr>
                <a:r>
                  <a:rPr lang="en-US" altLang="en-US" dirty="0">
                    <a:sym typeface="Math1" pitchFamily="2" charset="2"/>
                  </a:rPr>
                  <a:t>Following is another example</a:t>
                </a:r>
              </a:p>
            </p:txBody>
          </p:sp>
        </mc:Choice>
        <mc:Fallback>
          <p:sp>
            <p:nvSpPr>
              <p:cNvPr id="9219" name="Rectangle 3"/>
              <p:cNvSpPr>
                <a:spLocks noGrp="1" noRot="1" noChangeAspect="1" noMove="1" noResize="1" noEditPoints="1" noAdjustHandles="1" noChangeArrowheads="1" noChangeShapeType="1" noTextEdit="1"/>
              </p:cNvSpPr>
              <p:nvPr>
                <p:ph type="body" idx="1"/>
              </p:nvPr>
            </p:nvSpPr>
            <p:spPr>
              <a:xfrm>
                <a:off x="685800" y="1981200"/>
                <a:ext cx="7772400" cy="4343400"/>
              </a:xfrm>
              <a:blipFill>
                <a:blip r:embed="rId2"/>
                <a:stretch>
                  <a:fillRect l="-2039" t="-1964" r="-235" b="-3086"/>
                </a:stretch>
              </a:blipFill>
            </p:spPr>
            <p:txBody>
              <a:bodyPr/>
              <a:lstStyle/>
              <a:p>
                <a:r>
                  <a:rPr 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t>Example</a:t>
            </a:r>
          </a:p>
        </p:txBody>
      </p:sp>
      <mc:AlternateContent xmlns:mc="http://schemas.openxmlformats.org/markup-compatibility/2006">
        <mc:Choice xmlns:a14="http://schemas.microsoft.com/office/drawing/2010/main" Requires="a14">
          <p:sp>
            <p:nvSpPr>
              <p:cNvPr id="10243" name="Rectangle 3"/>
              <p:cNvSpPr>
                <a:spLocks noGrp="1" noChangeArrowheads="1"/>
              </p:cNvSpPr>
              <p:nvPr>
                <p:ph type="body" idx="1"/>
              </p:nvPr>
            </p:nvSpPr>
            <p:spPr/>
            <p:txBody>
              <a:bodyPr/>
              <a:lstStyle/>
              <a:p>
                <a:pPr>
                  <a:lnSpc>
                    <a:spcPct val="90000"/>
                  </a:lnSpc>
                  <a:buFontTx/>
                  <a:buNone/>
                </a:pPr>
                <a:r>
                  <a:rPr lang="en-US" altLang="en-US" sz="3000" dirty="0" smtClean="0"/>
                  <a:t>	Consider the CFG of the language PALINDROME</a:t>
                </a:r>
              </a:p>
              <a:p>
                <a:pPr>
                  <a:lnSpc>
                    <a:spcPct val="90000"/>
                  </a:lnSpc>
                  <a:buFontTx/>
                  <a:buNone/>
                </a:pPr>
                <a:r>
                  <a:rPr lang="en-US" altLang="en-US" sz="3000" dirty="0"/>
                  <a:t>		</a:t>
                </a:r>
                <a:r>
                  <a:rPr lang="en-US" altLang="en-US" sz="3000" dirty="0" err="1"/>
                  <a:t>S</a:t>
                </a:r>
                <a:r>
                  <a:rPr lang="en-US" altLang="en-US" sz="2800" dirty="0">
                    <a:sym typeface="Math1" pitchFamily="2" charset="2"/>
                  </a:rPr>
                  <a:t> </a:t>
                </a:r>
                <a14:m>
                  <m:oMath xmlns:m="http://schemas.openxmlformats.org/officeDocument/2006/math">
                    <m:r>
                      <a:rPr lang="en-US" altLang="en-US" sz="2800" i="1" dirty="0">
                        <a:latin typeface="Cambria Math" panose="02040503050406030204" pitchFamily="18" charset="0"/>
                        <a:sym typeface="Math1" pitchFamily="2" charset="2"/>
                      </a:rPr>
                      <m:t>→ </m:t>
                    </m:r>
                  </m:oMath>
                </a14:m>
                <a:r>
                  <a:rPr lang="en-US" altLang="en-US" sz="3000" dirty="0" err="1">
                    <a:sym typeface="Wingdings" panose="05000000000000000000" pitchFamily="2" charset="2"/>
                  </a:rPr>
                  <a:t>aSa</a:t>
                </a:r>
                <a:r>
                  <a:rPr lang="en-US" altLang="en-US" sz="3000" b="1" dirty="0" err="1">
                    <a:sym typeface="Wingdings" panose="05000000000000000000" pitchFamily="2" charset="2"/>
                  </a:rPr>
                  <a:t>|</a:t>
                </a:r>
                <a:r>
                  <a:rPr lang="en-US" altLang="en-US" sz="3000" dirty="0" err="1">
                    <a:sym typeface="Wingdings" panose="05000000000000000000" pitchFamily="2" charset="2"/>
                  </a:rPr>
                  <a:t>bSb</a:t>
                </a:r>
                <a:r>
                  <a:rPr lang="en-US" altLang="en-US" sz="3000" b="1" dirty="0" err="1">
                    <a:sym typeface="Wingdings" panose="05000000000000000000" pitchFamily="2" charset="2"/>
                  </a:rPr>
                  <a:t>|</a:t>
                </a:r>
                <a:r>
                  <a:rPr lang="en-US" altLang="en-US" sz="3000" dirty="0" err="1">
                    <a:sym typeface="Wingdings" panose="05000000000000000000" pitchFamily="2" charset="2"/>
                  </a:rPr>
                  <a:t>a</a:t>
                </a:r>
                <a:r>
                  <a:rPr lang="en-US" altLang="en-US" sz="3000" b="1" dirty="0" err="1">
                    <a:sym typeface="Wingdings" panose="05000000000000000000" pitchFamily="2" charset="2"/>
                  </a:rPr>
                  <a:t>|</a:t>
                </a:r>
                <a:r>
                  <a:rPr lang="en-US" altLang="en-US" sz="3000" dirty="0" err="1">
                    <a:sym typeface="Wingdings" panose="05000000000000000000" pitchFamily="2" charset="2"/>
                  </a:rPr>
                  <a:t>b</a:t>
                </a:r>
                <a:r>
                  <a:rPr lang="en-US" altLang="en-US" sz="3000" b="1" dirty="0">
                    <a:sym typeface="Wingdings" panose="05000000000000000000" pitchFamily="2" charset="2"/>
                  </a:rPr>
                  <a:t>|</a:t>
                </a:r>
                <a14:m>
                  <m:oMath xmlns:m="http://schemas.openxmlformats.org/officeDocument/2006/math">
                    <m:r>
                      <m:rPr>
                        <m:sty m:val="p"/>
                      </m:rPr>
                      <a:rPr lang="en-US" altLang="en-US" sz="3000" b="0" i="0" dirty="0" smtClean="0">
                        <a:latin typeface="Cambria Math" panose="02040503050406030204" pitchFamily="18" charset="0"/>
                        <a:sym typeface="Math1" pitchFamily="2" charset="2"/>
                      </a:rPr>
                      <m:t>Λ</m:t>
                    </m:r>
                  </m:oMath>
                </a14:m>
                <a:endParaRPr lang="en-US" altLang="en-US" sz="3000" dirty="0">
                  <a:sym typeface="Math1" pitchFamily="2" charset="2"/>
                </a:endParaRPr>
              </a:p>
              <a:p>
                <a:pPr>
                  <a:lnSpc>
                    <a:spcPct val="90000"/>
                  </a:lnSpc>
                  <a:buFontTx/>
                  <a:buNone/>
                </a:pPr>
                <a:r>
                  <a:rPr lang="en-US" altLang="en-US" sz="3000" dirty="0">
                    <a:sym typeface="Math1" pitchFamily="2" charset="2"/>
                  </a:rPr>
                  <a:t>	It may be noted that this CFG is unambiguous as all the words of the language PALINDROME can only be generated by a unique production tree.</a:t>
                </a:r>
              </a:p>
              <a:p>
                <a:pPr>
                  <a:lnSpc>
                    <a:spcPct val="90000"/>
                  </a:lnSpc>
                  <a:buFontTx/>
                  <a:buNone/>
                </a:pPr>
                <a:r>
                  <a:rPr lang="en-US" altLang="en-US" sz="3000" dirty="0">
                    <a:sym typeface="Math1" pitchFamily="2" charset="2"/>
                  </a:rPr>
                  <a:t>	It may be noted that if the production </a:t>
                </a:r>
              </a:p>
              <a:p>
                <a:pPr>
                  <a:lnSpc>
                    <a:spcPct val="90000"/>
                  </a:lnSpc>
                  <a:buFontTx/>
                  <a:buNone/>
                </a:pPr>
                <a:r>
                  <a:rPr lang="en-US" altLang="en-US" sz="3000" dirty="0">
                    <a:sym typeface="Math1" pitchFamily="2" charset="2"/>
                  </a:rPr>
                  <a:t>	S </a:t>
                </a:r>
                <a14:m>
                  <m:oMath xmlns:m="http://schemas.openxmlformats.org/officeDocument/2006/math">
                    <m:r>
                      <a:rPr lang="en-US" altLang="en-US" sz="2800" i="1" dirty="0">
                        <a:latin typeface="Cambria Math" panose="02040503050406030204" pitchFamily="18" charset="0"/>
                        <a:sym typeface="Math1" pitchFamily="2" charset="2"/>
                      </a:rPr>
                      <m:t>→</m:t>
                    </m:r>
                  </m:oMath>
                </a14:m>
                <a:r>
                  <a:rPr lang="en-US" altLang="en-US" sz="3000" dirty="0">
                    <a:sym typeface="Math1" pitchFamily="2" charset="2"/>
                  </a:rPr>
                  <a:t> </a:t>
                </a:r>
                <a:r>
                  <a:rPr lang="en-US" altLang="en-US" sz="3000" dirty="0" err="1">
                    <a:sym typeface="Math1" pitchFamily="2" charset="2"/>
                  </a:rPr>
                  <a:t>aaSaa</a:t>
                </a:r>
                <a:r>
                  <a:rPr lang="en-US" altLang="en-US" sz="3000" dirty="0">
                    <a:sym typeface="Math1" pitchFamily="2" charset="2"/>
                  </a:rPr>
                  <a:t> is added to the given CFG, the CFG thus obtained will be no more unambiguous.</a:t>
                </a:r>
              </a:p>
            </p:txBody>
          </p:sp>
        </mc:Choice>
        <mc:Fallback>
          <p:sp>
            <p:nvSpPr>
              <p:cNvPr id="10243" name="Rectangle 3"/>
              <p:cNvSpPr>
                <a:spLocks noGrp="1" noRot="1" noChangeAspect="1" noMove="1" noResize="1" noEditPoints="1" noAdjustHandles="1" noChangeArrowheads="1" noChangeShapeType="1" noTextEdit="1"/>
              </p:cNvSpPr>
              <p:nvPr>
                <p:ph type="body" idx="1"/>
              </p:nvPr>
            </p:nvSpPr>
            <p:spPr>
              <a:blipFill>
                <a:blip r:embed="rId2"/>
                <a:stretch>
                  <a:fillRect t="-2963" r="-2039" b="-15704"/>
                </a:stretch>
              </a:blipFill>
            </p:spPr>
            <p:txBody>
              <a:bodyPr/>
              <a:lstStyle/>
              <a:p>
                <a:r>
                  <a:rPr 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Total language tree</a:t>
            </a:r>
          </a:p>
        </p:txBody>
      </p:sp>
      <p:sp>
        <p:nvSpPr>
          <p:cNvPr id="12291" name="Rectangle 3"/>
          <p:cNvSpPr>
            <a:spLocks noGrp="1" noChangeArrowheads="1"/>
          </p:cNvSpPr>
          <p:nvPr>
            <p:ph type="body" idx="1"/>
          </p:nvPr>
        </p:nvSpPr>
        <p:spPr/>
        <p:txBody>
          <a:bodyPr/>
          <a:lstStyle/>
          <a:p>
            <a:pPr>
              <a:buFontTx/>
              <a:buNone/>
            </a:pPr>
            <a:r>
              <a:rPr lang="en-US" altLang="en-US" sz="3000"/>
              <a:t>	For a given CFG, a tree with the start symbol S as its root and whose nodes are working strings of terminals and non-terminals. The descendants of each node are all possible results of applying every production to the working string. This tree is called </a:t>
            </a:r>
            <a:r>
              <a:rPr lang="en-US" altLang="en-US" sz="3000" b="1"/>
              <a:t>total language tree</a:t>
            </a:r>
            <a:r>
              <a:rPr lang="en-US" altLang="en-US" sz="3000"/>
              <a:t>. Following is an example of total language tree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152400"/>
            <a:ext cx="7772400" cy="1143000"/>
          </a:xfrm>
        </p:spPr>
        <p:txBody>
          <a:bodyPr/>
          <a:lstStyle/>
          <a:p>
            <a:r>
              <a:rPr lang="en-US" altLang="en-US"/>
              <a:t>Example</a:t>
            </a:r>
          </a:p>
        </p:txBody>
      </p:sp>
      <mc:AlternateContent xmlns:mc="http://schemas.openxmlformats.org/markup-compatibility/2006">
        <mc:Choice xmlns:a14="http://schemas.microsoft.com/office/drawing/2010/main" Requires="a14">
          <p:sp>
            <p:nvSpPr>
              <p:cNvPr id="13315" name="Rectangle 3"/>
              <p:cNvSpPr>
                <a:spLocks noGrp="1" noChangeArrowheads="1"/>
              </p:cNvSpPr>
              <p:nvPr>
                <p:ph type="body" idx="1"/>
              </p:nvPr>
            </p:nvSpPr>
            <p:spPr>
              <a:xfrm>
                <a:off x="685800" y="1066800"/>
                <a:ext cx="7772400" cy="4114800"/>
              </a:xfrm>
            </p:spPr>
            <p:txBody>
              <a:bodyPr/>
              <a:lstStyle/>
              <a:p>
                <a:pPr>
                  <a:buFontTx/>
                  <a:buNone/>
                </a:pPr>
                <a:r>
                  <a:rPr lang="en-US" altLang="en-US" sz="3000" dirty="0"/>
                  <a:t>	Consider the following CFG</a:t>
                </a:r>
              </a:p>
              <a:p>
                <a:pPr>
                  <a:buFontTx/>
                  <a:buNone/>
                </a:pPr>
                <a:r>
                  <a:rPr lang="en-US" altLang="en-US" sz="3000" dirty="0"/>
                  <a:t>	S </a:t>
                </a:r>
                <a14:m>
                  <m:oMath xmlns:m="http://schemas.openxmlformats.org/officeDocument/2006/math">
                    <m:r>
                      <a:rPr lang="en-US" altLang="en-US" sz="2800" i="1" dirty="0">
                        <a:latin typeface="Cambria Math" panose="02040503050406030204" pitchFamily="18" charset="0"/>
                        <a:sym typeface="Math1" pitchFamily="2" charset="2"/>
                      </a:rPr>
                      <m:t>→</m:t>
                    </m:r>
                  </m:oMath>
                </a14:m>
                <a:r>
                  <a:rPr lang="en-US" altLang="en-US" sz="3000" dirty="0">
                    <a:sym typeface="Wingdings" panose="05000000000000000000" pitchFamily="2" charset="2"/>
                  </a:rPr>
                  <a:t> </a:t>
                </a:r>
                <a:r>
                  <a:rPr lang="en-US" altLang="en-US" sz="3000" dirty="0" err="1">
                    <a:sym typeface="Wingdings" panose="05000000000000000000" pitchFamily="2" charset="2"/>
                  </a:rPr>
                  <a:t>aa</a:t>
                </a:r>
                <a:r>
                  <a:rPr lang="en-US" altLang="en-US" sz="3000" b="1" dirty="0" err="1">
                    <a:sym typeface="Wingdings" panose="05000000000000000000" pitchFamily="2" charset="2"/>
                  </a:rPr>
                  <a:t>|</a:t>
                </a:r>
                <a:r>
                  <a:rPr lang="en-US" altLang="en-US" sz="3000" dirty="0" err="1">
                    <a:sym typeface="Wingdings" panose="05000000000000000000" pitchFamily="2" charset="2"/>
                  </a:rPr>
                  <a:t>bX</a:t>
                </a:r>
                <a:r>
                  <a:rPr lang="en-US" altLang="en-US" sz="3000" b="1" dirty="0" err="1">
                    <a:sym typeface="Wingdings" panose="05000000000000000000" pitchFamily="2" charset="2"/>
                  </a:rPr>
                  <a:t>|</a:t>
                </a:r>
                <a:r>
                  <a:rPr lang="en-US" altLang="en-US" sz="3000" dirty="0" err="1">
                    <a:sym typeface="Wingdings" panose="05000000000000000000" pitchFamily="2" charset="2"/>
                  </a:rPr>
                  <a:t>aXX</a:t>
                </a:r>
                <a:endParaRPr lang="en-US" altLang="en-US" sz="3000" dirty="0">
                  <a:sym typeface="Wingdings" panose="05000000000000000000" pitchFamily="2" charset="2"/>
                </a:endParaRPr>
              </a:p>
              <a:p>
                <a:pPr>
                  <a:buFontTx/>
                  <a:buNone/>
                </a:pPr>
                <a:r>
                  <a:rPr lang="en-US" altLang="en-US" sz="3000" dirty="0">
                    <a:sym typeface="Wingdings" panose="05000000000000000000" pitchFamily="2" charset="2"/>
                  </a:rPr>
                  <a:t>	X </a:t>
                </a:r>
                <a14:m>
                  <m:oMath xmlns:m="http://schemas.openxmlformats.org/officeDocument/2006/math">
                    <m:r>
                      <a:rPr lang="en-US" altLang="en-US" sz="2800" i="1" dirty="0">
                        <a:latin typeface="Cambria Math" panose="02040503050406030204" pitchFamily="18" charset="0"/>
                        <a:sym typeface="Math1" pitchFamily="2" charset="2"/>
                      </a:rPr>
                      <m:t>→</m:t>
                    </m:r>
                  </m:oMath>
                </a14:m>
                <a:r>
                  <a:rPr lang="en-US" altLang="en-US" sz="3000" dirty="0">
                    <a:sym typeface="Wingdings" panose="05000000000000000000" pitchFamily="2" charset="2"/>
                  </a:rPr>
                  <a:t> </a:t>
                </a:r>
                <a:r>
                  <a:rPr lang="en-US" altLang="en-US" sz="3000" dirty="0" err="1">
                    <a:sym typeface="Wingdings" panose="05000000000000000000" pitchFamily="2" charset="2"/>
                  </a:rPr>
                  <a:t>ab</a:t>
                </a:r>
                <a:r>
                  <a:rPr lang="en-US" altLang="en-US" sz="3000" b="1" dirty="0" err="1">
                    <a:sym typeface="Wingdings" panose="05000000000000000000" pitchFamily="2" charset="2"/>
                  </a:rPr>
                  <a:t>|</a:t>
                </a:r>
                <a:r>
                  <a:rPr lang="en-US" altLang="en-US" sz="3000" dirty="0" err="1">
                    <a:sym typeface="Wingdings" panose="05000000000000000000" pitchFamily="2" charset="2"/>
                  </a:rPr>
                  <a:t>b</a:t>
                </a:r>
                <a:r>
                  <a:rPr lang="en-US" altLang="en-US" sz="3000" dirty="0">
                    <a:sym typeface="Wingdings" panose="05000000000000000000" pitchFamily="2" charset="2"/>
                  </a:rPr>
                  <a:t>, then the total language tree for the given CFG may be</a:t>
                </a:r>
              </a:p>
            </p:txBody>
          </p:sp>
        </mc:Choice>
        <mc:Fallback>
          <p:sp>
            <p:nvSpPr>
              <p:cNvPr id="13315" name="Rectangle 3"/>
              <p:cNvSpPr>
                <a:spLocks noGrp="1" noRot="1" noChangeAspect="1" noMove="1" noResize="1" noEditPoints="1" noAdjustHandles="1" noChangeArrowheads="1" noChangeShapeType="1" noTextEdit="1"/>
              </p:cNvSpPr>
              <p:nvPr>
                <p:ph type="body" idx="1"/>
              </p:nvPr>
            </p:nvSpPr>
            <p:spPr>
              <a:xfrm>
                <a:off x="685800" y="1066800"/>
                <a:ext cx="7772400" cy="4114800"/>
              </a:xfrm>
              <a:blipFill>
                <a:blip r:embed="rId2"/>
                <a:stretch>
                  <a:fillRect t="-1926"/>
                </a:stretch>
              </a:blipFill>
            </p:spPr>
            <p:txBody>
              <a:bodyPr/>
              <a:lstStyle/>
              <a:p>
                <a:r>
                  <a:rPr lang="en-US">
                    <a:noFill/>
                  </a:rPr>
                  <a:t> </a:t>
                </a:r>
              </a:p>
            </p:txBody>
          </p:sp>
        </mc:Fallback>
      </mc:AlternateContent>
      <p:grpSp>
        <p:nvGrpSpPr>
          <p:cNvPr id="13316" name="Group 4"/>
          <p:cNvGrpSpPr>
            <a:grpSpLocks/>
          </p:cNvGrpSpPr>
          <p:nvPr/>
        </p:nvGrpSpPr>
        <p:grpSpPr bwMode="auto">
          <a:xfrm>
            <a:off x="1524000" y="3124200"/>
            <a:ext cx="7448550" cy="3657600"/>
            <a:chOff x="468" y="1776"/>
            <a:chExt cx="4692" cy="2304"/>
          </a:xfrm>
        </p:grpSpPr>
        <p:sp>
          <p:nvSpPr>
            <p:cNvPr id="13317" name="Text Box 5"/>
            <p:cNvSpPr txBox="1">
              <a:spLocks noChangeArrowheads="1"/>
            </p:cNvSpPr>
            <p:nvPr/>
          </p:nvSpPr>
          <p:spPr bwMode="auto">
            <a:xfrm>
              <a:off x="1560" y="1776"/>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S</a:t>
              </a:r>
            </a:p>
          </p:txBody>
        </p:sp>
        <p:sp>
          <p:nvSpPr>
            <p:cNvPr id="13318" name="Line 6"/>
            <p:cNvSpPr>
              <a:spLocks noChangeShapeType="1"/>
            </p:cNvSpPr>
            <p:nvPr/>
          </p:nvSpPr>
          <p:spPr bwMode="auto">
            <a:xfrm flipH="1">
              <a:off x="684" y="1968"/>
              <a:ext cx="912"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19" name="Line 7"/>
            <p:cNvSpPr>
              <a:spLocks noChangeShapeType="1"/>
            </p:cNvSpPr>
            <p:nvPr/>
          </p:nvSpPr>
          <p:spPr bwMode="auto">
            <a:xfrm>
              <a:off x="1752" y="1968"/>
              <a:ext cx="864"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20" name="Line 8"/>
            <p:cNvSpPr>
              <a:spLocks noChangeShapeType="1"/>
            </p:cNvSpPr>
            <p:nvPr/>
          </p:nvSpPr>
          <p:spPr bwMode="auto">
            <a:xfrm>
              <a:off x="1656" y="2016"/>
              <a:ext cx="0" cy="38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21" name="Text Box 9"/>
            <p:cNvSpPr txBox="1">
              <a:spLocks noChangeArrowheads="1"/>
            </p:cNvSpPr>
            <p:nvPr/>
          </p:nvSpPr>
          <p:spPr bwMode="auto">
            <a:xfrm>
              <a:off x="468" y="2172"/>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aa</a:t>
              </a:r>
            </a:p>
          </p:txBody>
        </p:sp>
        <p:sp>
          <p:nvSpPr>
            <p:cNvPr id="13322" name="Text Box 10"/>
            <p:cNvSpPr txBox="1">
              <a:spLocks noChangeArrowheads="1"/>
            </p:cNvSpPr>
            <p:nvPr/>
          </p:nvSpPr>
          <p:spPr bwMode="auto">
            <a:xfrm>
              <a:off x="1512" y="2340"/>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bX</a:t>
              </a:r>
            </a:p>
          </p:txBody>
        </p:sp>
        <p:sp>
          <p:nvSpPr>
            <p:cNvPr id="13323" name="Text Box 11"/>
            <p:cNvSpPr txBox="1">
              <a:spLocks noChangeArrowheads="1"/>
            </p:cNvSpPr>
            <p:nvPr/>
          </p:nvSpPr>
          <p:spPr bwMode="auto">
            <a:xfrm>
              <a:off x="2544" y="2208"/>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aXX</a:t>
              </a:r>
            </a:p>
          </p:txBody>
        </p:sp>
        <p:sp>
          <p:nvSpPr>
            <p:cNvPr id="13324" name="Line 12"/>
            <p:cNvSpPr>
              <a:spLocks noChangeShapeType="1"/>
            </p:cNvSpPr>
            <p:nvPr/>
          </p:nvSpPr>
          <p:spPr bwMode="auto">
            <a:xfrm flipH="1">
              <a:off x="1251" y="2611"/>
              <a:ext cx="329" cy="33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5" name="Line 13"/>
            <p:cNvSpPr>
              <a:spLocks noChangeShapeType="1"/>
            </p:cNvSpPr>
            <p:nvPr/>
          </p:nvSpPr>
          <p:spPr bwMode="auto">
            <a:xfrm>
              <a:off x="1745" y="2611"/>
              <a:ext cx="329" cy="33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6" name="Text Box 14"/>
            <p:cNvSpPr txBox="1">
              <a:spLocks noChangeArrowheads="1"/>
            </p:cNvSpPr>
            <p:nvPr/>
          </p:nvSpPr>
          <p:spPr bwMode="auto">
            <a:xfrm>
              <a:off x="996" y="2880"/>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bab</a:t>
              </a:r>
            </a:p>
          </p:txBody>
        </p:sp>
        <p:sp>
          <p:nvSpPr>
            <p:cNvPr id="13327" name="Text Box 15"/>
            <p:cNvSpPr txBox="1">
              <a:spLocks noChangeArrowheads="1"/>
            </p:cNvSpPr>
            <p:nvPr/>
          </p:nvSpPr>
          <p:spPr bwMode="auto">
            <a:xfrm>
              <a:off x="1908" y="2880"/>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bb</a:t>
              </a:r>
            </a:p>
          </p:txBody>
        </p:sp>
        <p:sp>
          <p:nvSpPr>
            <p:cNvPr id="13328" name="Line 16"/>
            <p:cNvSpPr>
              <a:spLocks noChangeShapeType="1"/>
            </p:cNvSpPr>
            <p:nvPr/>
          </p:nvSpPr>
          <p:spPr bwMode="auto">
            <a:xfrm>
              <a:off x="2976" y="2448"/>
              <a:ext cx="576"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29" name="Line 17"/>
            <p:cNvSpPr>
              <a:spLocks noChangeShapeType="1"/>
            </p:cNvSpPr>
            <p:nvPr/>
          </p:nvSpPr>
          <p:spPr bwMode="auto">
            <a:xfrm flipH="1">
              <a:off x="2112" y="2448"/>
              <a:ext cx="480" cy="86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30" name="Line 18"/>
            <p:cNvSpPr>
              <a:spLocks noChangeShapeType="1"/>
            </p:cNvSpPr>
            <p:nvPr/>
          </p:nvSpPr>
          <p:spPr bwMode="auto">
            <a:xfrm>
              <a:off x="2736" y="2448"/>
              <a:ext cx="0" cy="43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31" name="Line 19"/>
            <p:cNvSpPr>
              <a:spLocks noChangeShapeType="1"/>
            </p:cNvSpPr>
            <p:nvPr/>
          </p:nvSpPr>
          <p:spPr bwMode="auto">
            <a:xfrm>
              <a:off x="2880" y="2448"/>
              <a:ext cx="480" cy="86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32" name="Text Box 20"/>
            <p:cNvSpPr txBox="1">
              <a:spLocks noChangeArrowheads="1"/>
            </p:cNvSpPr>
            <p:nvPr/>
          </p:nvSpPr>
          <p:spPr bwMode="auto">
            <a:xfrm>
              <a:off x="1752" y="3240"/>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aabX</a:t>
              </a:r>
            </a:p>
          </p:txBody>
        </p:sp>
        <p:sp>
          <p:nvSpPr>
            <p:cNvPr id="13333" name="Text Box 21"/>
            <p:cNvSpPr txBox="1">
              <a:spLocks noChangeArrowheads="1"/>
            </p:cNvSpPr>
            <p:nvPr/>
          </p:nvSpPr>
          <p:spPr bwMode="auto">
            <a:xfrm>
              <a:off x="2448" y="2820"/>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abX</a:t>
              </a:r>
            </a:p>
          </p:txBody>
        </p:sp>
        <p:sp>
          <p:nvSpPr>
            <p:cNvPr id="13334" name="Text Box 22"/>
            <p:cNvSpPr txBox="1">
              <a:spLocks noChangeArrowheads="1"/>
            </p:cNvSpPr>
            <p:nvPr/>
          </p:nvSpPr>
          <p:spPr bwMode="auto">
            <a:xfrm>
              <a:off x="3120" y="3252"/>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aXab</a:t>
              </a:r>
            </a:p>
          </p:txBody>
        </p:sp>
        <p:sp>
          <p:nvSpPr>
            <p:cNvPr id="13335" name="Text Box 23"/>
            <p:cNvSpPr txBox="1">
              <a:spLocks noChangeArrowheads="1"/>
            </p:cNvSpPr>
            <p:nvPr/>
          </p:nvSpPr>
          <p:spPr bwMode="auto">
            <a:xfrm>
              <a:off x="3468" y="2592"/>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aXb</a:t>
              </a:r>
            </a:p>
          </p:txBody>
        </p:sp>
        <p:sp>
          <p:nvSpPr>
            <p:cNvPr id="13336" name="Line 24"/>
            <p:cNvSpPr>
              <a:spLocks noChangeShapeType="1"/>
            </p:cNvSpPr>
            <p:nvPr/>
          </p:nvSpPr>
          <p:spPr bwMode="auto">
            <a:xfrm flipH="1">
              <a:off x="1551" y="3523"/>
              <a:ext cx="329" cy="33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7" name="Line 25"/>
            <p:cNvSpPr>
              <a:spLocks noChangeShapeType="1"/>
            </p:cNvSpPr>
            <p:nvPr/>
          </p:nvSpPr>
          <p:spPr bwMode="auto">
            <a:xfrm>
              <a:off x="2045" y="3523"/>
              <a:ext cx="329" cy="33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8" name="Text Box 26"/>
            <p:cNvSpPr txBox="1">
              <a:spLocks noChangeArrowheads="1"/>
            </p:cNvSpPr>
            <p:nvPr/>
          </p:nvSpPr>
          <p:spPr bwMode="auto">
            <a:xfrm>
              <a:off x="1296" y="3792"/>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aabab</a:t>
              </a:r>
            </a:p>
          </p:txBody>
        </p:sp>
        <p:sp>
          <p:nvSpPr>
            <p:cNvPr id="13339" name="Text Box 27"/>
            <p:cNvSpPr txBox="1">
              <a:spLocks noChangeArrowheads="1"/>
            </p:cNvSpPr>
            <p:nvPr/>
          </p:nvSpPr>
          <p:spPr bwMode="auto">
            <a:xfrm>
              <a:off x="2208" y="3756"/>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aabb</a:t>
              </a:r>
            </a:p>
          </p:txBody>
        </p:sp>
        <p:sp>
          <p:nvSpPr>
            <p:cNvPr id="13340" name="Line 28"/>
            <p:cNvSpPr>
              <a:spLocks noChangeShapeType="1"/>
            </p:cNvSpPr>
            <p:nvPr/>
          </p:nvSpPr>
          <p:spPr bwMode="auto">
            <a:xfrm flipH="1">
              <a:off x="2991" y="3523"/>
              <a:ext cx="329" cy="33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41" name="Line 29"/>
            <p:cNvSpPr>
              <a:spLocks noChangeShapeType="1"/>
            </p:cNvSpPr>
            <p:nvPr/>
          </p:nvSpPr>
          <p:spPr bwMode="auto">
            <a:xfrm>
              <a:off x="3485" y="3523"/>
              <a:ext cx="329" cy="33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42" name="Text Box 30"/>
            <p:cNvSpPr txBox="1">
              <a:spLocks noChangeArrowheads="1"/>
            </p:cNvSpPr>
            <p:nvPr/>
          </p:nvSpPr>
          <p:spPr bwMode="auto">
            <a:xfrm>
              <a:off x="2736" y="3780"/>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aabab</a:t>
              </a:r>
            </a:p>
          </p:txBody>
        </p:sp>
        <p:sp>
          <p:nvSpPr>
            <p:cNvPr id="13343" name="Text Box 31"/>
            <p:cNvSpPr txBox="1">
              <a:spLocks noChangeArrowheads="1"/>
            </p:cNvSpPr>
            <p:nvPr/>
          </p:nvSpPr>
          <p:spPr bwMode="auto">
            <a:xfrm>
              <a:off x="3660" y="3780"/>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abab</a:t>
              </a:r>
            </a:p>
          </p:txBody>
        </p:sp>
        <p:sp>
          <p:nvSpPr>
            <p:cNvPr id="13344" name="Line 32"/>
            <p:cNvSpPr>
              <a:spLocks noChangeShapeType="1"/>
            </p:cNvSpPr>
            <p:nvPr/>
          </p:nvSpPr>
          <p:spPr bwMode="auto">
            <a:xfrm>
              <a:off x="3744" y="2832"/>
              <a:ext cx="0"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45" name="Line 33"/>
            <p:cNvSpPr>
              <a:spLocks noChangeShapeType="1"/>
            </p:cNvSpPr>
            <p:nvPr/>
          </p:nvSpPr>
          <p:spPr bwMode="auto">
            <a:xfrm>
              <a:off x="3840" y="2736"/>
              <a:ext cx="48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46" name="Text Box 34"/>
            <p:cNvSpPr txBox="1">
              <a:spLocks noChangeArrowheads="1"/>
            </p:cNvSpPr>
            <p:nvPr/>
          </p:nvSpPr>
          <p:spPr bwMode="auto">
            <a:xfrm>
              <a:off x="3564" y="3084"/>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aabb</a:t>
              </a:r>
            </a:p>
          </p:txBody>
        </p:sp>
        <p:sp>
          <p:nvSpPr>
            <p:cNvPr id="13347" name="Text Box 35"/>
            <p:cNvSpPr txBox="1">
              <a:spLocks noChangeArrowheads="1"/>
            </p:cNvSpPr>
            <p:nvPr/>
          </p:nvSpPr>
          <p:spPr bwMode="auto">
            <a:xfrm>
              <a:off x="4248" y="2784"/>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abb</a:t>
              </a:r>
            </a:p>
          </p:txBody>
        </p:sp>
        <p:sp>
          <p:nvSpPr>
            <p:cNvPr id="13348" name="Line 36"/>
            <p:cNvSpPr>
              <a:spLocks noChangeShapeType="1"/>
            </p:cNvSpPr>
            <p:nvPr/>
          </p:nvSpPr>
          <p:spPr bwMode="auto">
            <a:xfrm flipH="1">
              <a:off x="2448" y="3072"/>
              <a:ext cx="192" cy="38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49" name="Line 37"/>
            <p:cNvSpPr>
              <a:spLocks noChangeShapeType="1"/>
            </p:cNvSpPr>
            <p:nvPr/>
          </p:nvSpPr>
          <p:spPr bwMode="auto">
            <a:xfrm>
              <a:off x="2736" y="3072"/>
              <a:ext cx="192" cy="38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50" name="Text Box 38"/>
            <p:cNvSpPr txBox="1">
              <a:spLocks noChangeArrowheads="1"/>
            </p:cNvSpPr>
            <p:nvPr/>
          </p:nvSpPr>
          <p:spPr bwMode="auto">
            <a:xfrm>
              <a:off x="2208" y="3408"/>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abab</a:t>
              </a:r>
            </a:p>
          </p:txBody>
        </p:sp>
        <p:sp>
          <p:nvSpPr>
            <p:cNvPr id="13351" name="Text Box 39"/>
            <p:cNvSpPr txBox="1">
              <a:spLocks noChangeArrowheads="1"/>
            </p:cNvSpPr>
            <p:nvPr/>
          </p:nvSpPr>
          <p:spPr bwMode="auto">
            <a:xfrm>
              <a:off x="2736" y="3384"/>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abb</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Example continued …</a:t>
            </a:r>
          </a:p>
        </p:txBody>
      </p:sp>
      <p:sp>
        <p:nvSpPr>
          <p:cNvPr id="14339" name="Rectangle 3"/>
          <p:cNvSpPr>
            <a:spLocks noGrp="1" noChangeArrowheads="1"/>
          </p:cNvSpPr>
          <p:nvPr>
            <p:ph type="body" idx="1"/>
          </p:nvPr>
        </p:nvSpPr>
        <p:spPr/>
        <p:txBody>
          <a:bodyPr/>
          <a:lstStyle/>
          <a:p>
            <a:pPr>
              <a:buFontTx/>
              <a:buNone/>
            </a:pPr>
            <a:r>
              <a:rPr lang="en-US" altLang="en-US"/>
              <a:t>	It may be observed from the previous total language tree that dropping the repeated words, the language generated by the given CFG is </a:t>
            </a:r>
          </a:p>
          <a:p>
            <a:pPr>
              <a:buFontTx/>
              <a:buNone/>
            </a:pPr>
            <a:r>
              <a:rPr lang="en-US" altLang="en-US"/>
              <a:t>	{aa, bab, bb, aabab, aabb, abab, abb} </a:t>
            </a:r>
          </a:p>
          <a:p>
            <a:pPr>
              <a:buFontTx/>
              <a:buNone/>
            </a:pPr>
            <a:r>
              <a:rPr lang="en-US" altLang="en-US"/>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152400"/>
            <a:ext cx="7772400" cy="1143000"/>
          </a:xfrm>
        </p:spPr>
        <p:txBody>
          <a:bodyPr/>
          <a:lstStyle/>
          <a:p>
            <a:r>
              <a:rPr lang="en-US" altLang="en-US"/>
              <a:t>Example</a:t>
            </a:r>
          </a:p>
        </p:txBody>
      </p:sp>
      <mc:AlternateContent xmlns:mc="http://schemas.openxmlformats.org/markup-compatibility/2006">
        <mc:Choice xmlns:a14="http://schemas.microsoft.com/office/drawing/2010/main" Requires="a14">
          <p:sp>
            <p:nvSpPr>
              <p:cNvPr id="15363" name="Rectangle 3"/>
              <p:cNvSpPr>
                <a:spLocks noGrp="1" noChangeArrowheads="1"/>
              </p:cNvSpPr>
              <p:nvPr>
                <p:ph type="body" idx="1"/>
              </p:nvPr>
            </p:nvSpPr>
            <p:spPr>
              <a:xfrm>
                <a:off x="685800" y="1066800"/>
                <a:ext cx="7772400" cy="4114800"/>
              </a:xfrm>
            </p:spPr>
            <p:txBody>
              <a:bodyPr/>
              <a:lstStyle/>
              <a:p>
                <a:pPr>
                  <a:lnSpc>
                    <a:spcPct val="90000"/>
                  </a:lnSpc>
                  <a:buFontTx/>
                  <a:buNone/>
                </a:pPr>
                <a:r>
                  <a:rPr lang="en-US" altLang="en-US" sz="2800" dirty="0"/>
                  <a:t>	Consider the following CFG</a:t>
                </a:r>
              </a:p>
              <a:p>
                <a:pPr>
                  <a:lnSpc>
                    <a:spcPct val="90000"/>
                  </a:lnSpc>
                  <a:buFontTx/>
                  <a:buNone/>
                </a:pPr>
                <a:r>
                  <a:rPr lang="en-US" altLang="en-US" sz="2800" dirty="0"/>
                  <a:t>	S </a:t>
                </a:r>
                <a14:m>
                  <m:oMath xmlns:m="http://schemas.openxmlformats.org/officeDocument/2006/math">
                    <m:r>
                      <a:rPr lang="en-US" altLang="en-US" sz="2800" i="1" dirty="0">
                        <a:latin typeface="Cambria Math" panose="02040503050406030204" pitchFamily="18" charset="0"/>
                        <a:sym typeface="Math1" pitchFamily="2" charset="2"/>
                      </a:rPr>
                      <m:t>→</m:t>
                    </m:r>
                  </m:oMath>
                </a14:m>
                <a:r>
                  <a:rPr lang="en-US" altLang="en-US" sz="2800" dirty="0">
                    <a:sym typeface="Wingdings" panose="05000000000000000000" pitchFamily="2" charset="2"/>
                  </a:rPr>
                  <a:t> </a:t>
                </a:r>
                <a:r>
                  <a:rPr lang="en-US" altLang="en-US" sz="2800" dirty="0" err="1">
                    <a:sym typeface="Wingdings" panose="05000000000000000000" pitchFamily="2" charset="2"/>
                  </a:rPr>
                  <a:t>X|b</a:t>
                </a:r>
                <a:r>
                  <a:rPr lang="en-US" altLang="en-US" sz="2800" dirty="0">
                    <a:sym typeface="Wingdings" panose="05000000000000000000" pitchFamily="2" charset="2"/>
                  </a:rPr>
                  <a:t>, X </a:t>
                </a:r>
                <a14:m>
                  <m:oMath xmlns:m="http://schemas.openxmlformats.org/officeDocument/2006/math">
                    <m:r>
                      <a:rPr lang="en-US" altLang="en-US" sz="2800" i="1" dirty="0">
                        <a:latin typeface="Cambria Math" panose="02040503050406030204" pitchFamily="18" charset="0"/>
                        <a:sym typeface="Math1" pitchFamily="2" charset="2"/>
                      </a:rPr>
                      <m:t>→</m:t>
                    </m:r>
                  </m:oMath>
                </a14:m>
                <a:r>
                  <a:rPr lang="en-US" altLang="en-US" sz="2800" b="1" dirty="0">
                    <a:sym typeface="Wingdings" panose="05000000000000000000" pitchFamily="2" charset="2"/>
                  </a:rPr>
                  <a:t> </a:t>
                </a:r>
                <a:r>
                  <a:rPr lang="en-US" altLang="en-US" sz="2800" dirty="0" err="1">
                    <a:sym typeface="Wingdings" panose="05000000000000000000" pitchFamily="2" charset="2"/>
                  </a:rPr>
                  <a:t>aX</a:t>
                </a:r>
                <a:endParaRPr lang="en-US" altLang="en-US" sz="2800" dirty="0">
                  <a:sym typeface="Wingdings" panose="05000000000000000000" pitchFamily="2" charset="2"/>
                </a:endParaRPr>
              </a:p>
              <a:p>
                <a:pPr>
                  <a:lnSpc>
                    <a:spcPct val="90000"/>
                  </a:lnSpc>
                  <a:buFontTx/>
                  <a:buNone/>
                </a:pPr>
                <a:r>
                  <a:rPr lang="en-US" altLang="en-US" sz="2800" dirty="0">
                    <a:sym typeface="Wingdings" panose="05000000000000000000" pitchFamily="2" charset="2"/>
                  </a:rPr>
                  <a:t>	then following will be the total language tree of the above CFG</a:t>
                </a:r>
              </a:p>
              <a:p>
                <a:pPr>
                  <a:lnSpc>
                    <a:spcPct val="90000"/>
                  </a:lnSpc>
                  <a:buFontTx/>
                  <a:buNone/>
                </a:pPr>
                <a:endParaRPr lang="en-US" altLang="en-US" sz="2800" dirty="0">
                  <a:sym typeface="Wingdings" panose="05000000000000000000" pitchFamily="2" charset="2"/>
                </a:endParaRPr>
              </a:p>
              <a:p>
                <a:pPr>
                  <a:lnSpc>
                    <a:spcPct val="90000"/>
                  </a:lnSpc>
                  <a:buFontTx/>
                  <a:buNone/>
                </a:pPr>
                <a:endParaRPr lang="en-US" altLang="en-US" sz="2800" dirty="0">
                  <a:sym typeface="Wingdings" panose="05000000000000000000" pitchFamily="2" charset="2"/>
                </a:endParaRPr>
              </a:p>
              <a:p>
                <a:pPr>
                  <a:lnSpc>
                    <a:spcPct val="90000"/>
                  </a:lnSpc>
                  <a:buFontTx/>
                  <a:buNone/>
                </a:pPr>
                <a:endParaRPr lang="en-US" altLang="en-US" sz="2800" dirty="0">
                  <a:sym typeface="Wingdings" panose="05000000000000000000" pitchFamily="2" charset="2"/>
                </a:endParaRPr>
              </a:p>
              <a:p>
                <a:pPr>
                  <a:lnSpc>
                    <a:spcPct val="90000"/>
                  </a:lnSpc>
                  <a:buFontTx/>
                  <a:buNone/>
                </a:pPr>
                <a:r>
                  <a:rPr lang="en-US" altLang="en-US" sz="2800" dirty="0"/>
                  <a:t>	</a:t>
                </a:r>
                <a:r>
                  <a:rPr lang="en-US" altLang="en-US" sz="2800" b="1" u="sng" dirty="0"/>
                  <a:t>Note</a:t>
                </a:r>
                <a:r>
                  <a:rPr lang="en-US" altLang="en-US" sz="2800" dirty="0"/>
                  <a:t>: It is to be</a:t>
                </a:r>
              </a:p>
              <a:p>
                <a:pPr>
                  <a:lnSpc>
                    <a:spcPct val="90000"/>
                  </a:lnSpc>
                  <a:buFontTx/>
                  <a:buNone/>
                </a:pPr>
                <a:r>
                  <a:rPr lang="en-US" altLang="en-US" sz="2800" dirty="0"/>
                  <a:t>	noted that the </a:t>
                </a:r>
              </a:p>
              <a:p>
                <a:pPr>
                  <a:lnSpc>
                    <a:spcPct val="90000"/>
                  </a:lnSpc>
                  <a:buFontTx/>
                  <a:buNone/>
                </a:pPr>
                <a:r>
                  <a:rPr lang="en-US" altLang="en-US" sz="2800" dirty="0"/>
                  <a:t>	only word in </a:t>
                </a:r>
              </a:p>
              <a:p>
                <a:pPr>
                  <a:lnSpc>
                    <a:spcPct val="90000"/>
                  </a:lnSpc>
                  <a:buFontTx/>
                  <a:buNone/>
                </a:pPr>
                <a:r>
                  <a:rPr lang="en-US" altLang="en-US" sz="2800" dirty="0"/>
                  <a:t>	this language</a:t>
                </a:r>
              </a:p>
              <a:p>
                <a:pPr>
                  <a:lnSpc>
                    <a:spcPct val="90000"/>
                  </a:lnSpc>
                  <a:buFontTx/>
                  <a:buNone/>
                </a:pPr>
                <a:r>
                  <a:rPr lang="en-US" altLang="en-US" sz="2800" dirty="0"/>
                  <a:t>	is b.</a:t>
                </a:r>
              </a:p>
            </p:txBody>
          </p:sp>
        </mc:Choice>
        <mc:Fallback>
          <p:sp>
            <p:nvSpPr>
              <p:cNvPr id="15363" name="Rectangle 3"/>
              <p:cNvSpPr>
                <a:spLocks noGrp="1" noRot="1" noChangeAspect="1" noMove="1" noResize="1" noEditPoints="1" noAdjustHandles="1" noChangeArrowheads="1" noChangeShapeType="1" noTextEdit="1"/>
              </p:cNvSpPr>
              <p:nvPr>
                <p:ph type="body" idx="1"/>
              </p:nvPr>
            </p:nvSpPr>
            <p:spPr>
              <a:xfrm>
                <a:off x="685800" y="1066800"/>
                <a:ext cx="7772400" cy="4114800"/>
              </a:xfrm>
              <a:blipFill>
                <a:blip r:embed="rId2"/>
                <a:stretch>
                  <a:fillRect t="-2519" b="-39111"/>
                </a:stretch>
              </a:blipFill>
            </p:spPr>
            <p:txBody>
              <a:bodyPr/>
              <a:lstStyle/>
              <a:p>
                <a:r>
                  <a:rPr lang="en-US">
                    <a:noFill/>
                  </a:rPr>
                  <a:t> </a:t>
                </a:r>
              </a:p>
            </p:txBody>
          </p:sp>
        </mc:Fallback>
      </mc:AlternateContent>
      <p:grpSp>
        <p:nvGrpSpPr>
          <p:cNvPr id="15364" name="Group 4"/>
          <p:cNvGrpSpPr>
            <a:grpSpLocks/>
          </p:cNvGrpSpPr>
          <p:nvPr/>
        </p:nvGrpSpPr>
        <p:grpSpPr bwMode="auto">
          <a:xfrm>
            <a:off x="4629150" y="2438400"/>
            <a:ext cx="2819400" cy="3771900"/>
            <a:chOff x="2916" y="1536"/>
            <a:chExt cx="1776" cy="2376"/>
          </a:xfrm>
        </p:grpSpPr>
        <p:grpSp>
          <p:nvGrpSpPr>
            <p:cNvPr id="15365" name="Group 5"/>
            <p:cNvGrpSpPr>
              <a:grpSpLocks/>
            </p:cNvGrpSpPr>
            <p:nvPr/>
          </p:nvGrpSpPr>
          <p:grpSpPr bwMode="auto">
            <a:xfrm>
              <a:off x="3120" y="1536"/>
              <a:ext cx="1488" cy="2244"/>
              <a:chOff x="2340" y="1788"/>
              <a:chExt cx="1488" cy="2244"/>
            </a:xfrm>
          </p:grpSpPr>
          <p:sp>
            <p:nvSpPr>
              <p:cNvPr id="15366" name="Line 6"/>
              <p:cNvSpPr>
                <a:spLocks noChangeShapeType="1"/>
              </p:cNvSpPr>
              <p:nvPr/>
            </p:nvSpPr>
            <p:spPr bwMode="auto">
              <a:xfrm flipH="1">
                <a:off x="2491" y="2031"/>
                <a:ext cx="329" cy="33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7" name="Line 7"/>
              <p:cNvSpPr>
                <a:spLocks noChangeShapeType="1"/>
              </p:cNvSpPr>
              <p:nvPr/>
            </p:nvSpPr>
            <p:spPr bwMode="auto">
              <a:xfrm>
                <a:off x="2985" y="2031"/>
                <a:ext cx="329" cy="33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8" name="Text Box 8"/>
              <p:cNvSpPr txBox="1">
                <a:spLocks noChangeArrowheads="1"/>
              </p:cNvSpPr>
              <p:nvPr/>
            </p:nvSpPr>
            <p:spPr bwMode="auto">
              <a:xfrm>
                <a:off x="2796" y="1788"/>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S</a:t>
                </a:r>
              </a:p>
            </p:txBody>
          </p:sp>
          <p:sp>
            <p:nvSpPr>
              <p:cNvPr id="15369" name="Text Box 9"/>
              <p:cNvSpPr txBox="1">
                <a:spLocks noChangeArrowheads="1"/>
              </p:cNvSpPr>
              <p:nvPr/>
            </p:nvSpPr>
            <p:spPr bwMode="auto">
              <a:xfrm>
                <a:off x="2352" y="230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X</a:t>
                </a:r>
              </a:p>
            </p:txBody>
          </p:sp>
          <p:sp>
            <p:nvSpPr>
              <p:cNvPr id="15370" name="Text Box 10"/>
              <p:cNvSpPr txBox="1">
                <a:spLocks noChangeArrowheads="1"/>
              </p:cNvSpPr>
              <p:nvPr/>
            </p:nvSpPr>
            <p:spPr bwMode="auto">
              <a:xfrm>
                <a:off x="3252" y="230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b</a:t>
                </a:r>
              </a:p>
            </p:txBody>
          </p:sp>
          <p:sp>
            <p:nvSpPr>
              <p:cNvPr id="15371" name="Line 11"/>
              <p:cNvSpPr>
                <a:spLocks noChangeShapeType="1"/>
              </p:cNvSpPr>
              <p:nvPr/>
            </p:nvSpPr>
            <p:spPr bwMode="auto">
              <a:xfrm>
                <a:off x="2472" y="2544"/>
                <a:ext cx="0" cy="38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372" name="Text Box 12"/>
              <p:cNvSpPr txBox="1">
                <a:spLocks noChangeArrowheads="1"/>
              </p:cNvSpPr>
              <p:nvPr/>
            </p:nvSpPr>
            <p:spPr bwMode="auto">
              <a:xfrm>
                <a:off x="2340" y="2868"/>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aX</a:t>
                </a:r>
              </a:p>
            </p:txBody>
          </p:sp>
          <p:sp>
            <p:nvSpPr>
              <p:cNvPr id="15373" name="Line 13"/>
              <p:cNvSpPr>
                <a:spLocks noChangeShapeType="1"/>
              </p:cNvSpPr>
              <p:nvPr/>
            </p:nvSpPr>
            <p:spPr bwMode="auto">
              <a:xfrm>
                <a:off x="2472" y="3120"/>
                <a:ext cx="0" cy="38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374" name="Text Box 14"/>
              <p:cNvSpPr txBox="1">
                <a:spLocks noChangeArrowheads="1"/>
              </p:cNvSpPr>
              <p:nvPr/>
            </p:nvSpPr>
            <p:spPr bwMode="auto">
              <a:xfrm>
                <a:off x="2340" y="344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aaX</a:t>
                </a:r>
              </a:p>
            </p:txBody>
          </p:sp>
          <p:sp>
            <p:nvSpPr>
              <p:cNvPr id="15375" name="Text Box 15"/>
              <p:cNvSpPr txBox="1">
                <a:spLocks noChangeArrowheads="1"/>
              </p:cNvSpPr>
              <p:nvPr/>
            </p:nvSpPr>
            <p:spPr bwMode="auto">
              <a:xfrm rot="5400000">
                <a:off x="2382" y="3686"/>
                <a:ext cx="3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t>…</a:t>
                </a:r>
              </a:p>
            </p:txBody>
          </p:sp>
        </p:grpSp>
        <p:sp>
          <p:nvSpPr>
            <p:cNvPr id="15376" name="Text Box 16"/>
            <p:cNvSpPr txBox="1">
              <a:spLocks noChangeArrowheads="1"/>
            </p:cNvSpPr>
            <p:nvPr/>
          </p:nvSpPr>
          <p:spPr bwMode="auto">
            <a:xfrm>
              <a:off x="2916" y="3624"/>
              <a:ext cx="17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aaa </a:t>
              </a:r>
              <a:r>
                <a:rPr lang="en-US" altLang="en-US" b="1"/>
                <a:t>…</a:t>
              </a:r>
              <a:r>
                <a:rPr lang="en-US" altLang="en-US"/>
                <a:t>aX</a:t>
              </a:r>
              <a:endParaRPr lang="en-US" altLang="en-US" b="1"/>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Regular Grammar</a:t>
            </a:r>
          </a:p>
        </p:txBody>
      </p:sp>
      <mc:AlternateContent xmlns:mc="http://schemas.openxmlformats.org/markup-compatibility/2006">
        <mc:Choice xmlns:a14="http://schemas.microsoft.com/office/drawing/2010/main" Requires="a14">
          <p:sp>
            <p:nvSpPr>
              <p:cNvPr id="17411" name="Rectangle 3"/>
              <p:cNvSpPr>
                <a:spLocks noGrp="1" noChangeArrowheads="1"/>
              </p:cNvSpPr>
              <p:nvPr>
                <p:ph type="body" idx="1"/>
              </p:nvPr>
            </p:nvSpPr>
            <p:spPr/>
            <p:txBody>
              <a:bodyPr/>
              <a:lstStyle/>
              <a:p>
                <a:pPr>
                  <a:lnSpc>
                    <a:spcPct val="90000"/>
                  </a:lnSpc>
                  <a:buFontTx/>
                  <a:buNone/>
                </a:pPr>
                <a:r>
                  <a:rPr lang="en-US" altLang="en-US" sz="3000" dirty="0"/>
                  <a:t>	All regular languages can be generated by CFGs. Some </a:t>
                </a:r>
                <a:r>
                  <a:rPr lang="en-US" altLang="en-US" sz="3000" dirty="0" err="1"/>
                  <a:t>nonregular</a:t>
                </a:r>
                <a:r>
                  <a:rPr lang="en-US" altLang="en-US" sz="3000" dirty="0"/>
                  <a:t> languages can  be generated by CFGs but not all possible languages can be generated by CFG, </a:t>
                </a:r>
                <a:r>
                  <a:rPr lang="en-US" altLang="en-US" sz="3000" i="1" dirty="0"/>
                  <a:t>e.g.</a:t>
                </a:r>
              </a:p>
              <a:p>
                <a:pPr>
                  <a:lnSpc>
                    <a:spcPct val="90000"/>
                  </a:lnSpc>
                  <a:buFontTx/>
                  <a:buNone/>
                </a:pPr>
                <a:r>
                  <a:rPr lang="en-US" altLang="en-US" sz="3000" dirty="0"/>
                  <a:t>	the CFG     S </a:t>
                </a:r>
                <a14:m>
                  <m:oMath xmlns:m="http://schemas.openxmlformats.org/officeDocument/2006/math">
                    <m:r>
                      <a:rPr lang="en-US" altLang="en-US" sz="2800" i="1" dirty="0">
                        <a:latin typeface="Cambria Math" panose="02040503050406030204" pitchFamily="18" charset="0"/>
                        <a:sym typeface="Math1" pitchFamily="2" charset="2"/>
                      </a:rPr>
                      <m:t>→</m:t>
                    </m:r>
                  </m:oMath>
                </a14:m>
                <a:r>
                  <a:rPr lang="en-US" altLang="en-US" sz="3000" dirty="0">
                    <a:sym typeface="Math1" pitchFamily="2" charset="2"/>
                  </a:rPr>
                  <a:t> </a:t>
                </a:r>
                <a:r>
                  <a:rPr lang="en-US" altLang="en-US" sz="3000" dirty="0" err="1">
                    <a:sym typeface="Wingdings" panose="05000000000000000000" pitchFamily="2" charset="2"/>
                  </a:rPr>
                  <a:t>aSb</a:t>
                </a:r>
                <a:r>
                  <a:rPr lang="en-US" altLang="en-US" sz="3000" b="1" dirty="0" err="1">
                    <a:sym typeface="Wingdings" panose="05000000000000000000" pitchFamily="2" charset="2"/>
                  </a:rPr>
                  <a:t>|</a:t>
                </a:r>
                <a:r>
                  <a:rPr lang="en-US" altLang="en-US" sz="3000" dirty="0" err="1">
                    <a:sym typeface="Wingdings" panose="05000000000000000000" pitchFamily="2" charset="2"/>
                  </a:rPr>
                  <a:t>ab</a:t>
                </a:r>
                <a:r>
                  <a:rPr lang="en-US" altLang="en-US" sz="3000" dirty="0">
                    <a:sym typeface="Wingdings" panose="05000000000000000000" pitchFamily="2" charset="2"/>
                  </a:rPr>
                  <a:t> generates the language {</a:t>
                </a:r>
                <a:r>
                  <a:rPr lang="en-US" altLang="en-US" sz="3000" dirty="0" err="1">
                    <a:sym typeface="Wingdings" panose="05000000000000000000" pitchFamily="2" charset="2"/>
                  </a:rPr>
                  <a:t>a</a:t>
                </a:r>
                <a:r>
                  <a:rPr lang="en-US" altLang="en-US" sz="3000" baseline="40000" dirty="0" err="1">
                    <a:sym typeface="Wingdings" panose="05000000000000000000" pitchFamily="2" charset="2"/>
                  </a:rPr>
                  <a:t>n</a:t>
                </a:r>
                <a:r>
                  <a:rPr lang="en-US" altLang="en-US" sz="3000" dirty="0" err="1">
                    <a:sym typeface="Wingdings" panose="05000000000000000000" pitchFamily="2" charset="2"/>
                  </a:rPr>
                  <a:t>b</a:t>
                </a:r>
                <a:r>
                  <a:rPr lang="en-US" altLang="en-US" sz="3000" baseline="40000" dirty="0" err="1">
                    <a:sym typeface="Wingdings" panose="05000000000000000000" pitchFamily="2" charset="2"/>
                  </a:rPr>
                  <a:t>n</a:t>
                </a:r>
                <a:r>
                  <a:rPr lang="en-US" altLang="en-US" sz="3000" dirty="0" err="1">
                    <a:sym typeface="Wingdings" panose="05000000000000000000" pitchFamily="2" charset="2"/>
                  </a:rPr>
                  <a:t>:n</a:t>
                </a:r>
                <a:r>
                  <a:rPr lang="en-US" altLang="en-US" sz="3000" dirty="0">
                    <a:sym typeface="Wingdings" panose="05000000000000000000" pitchFamily="2" charset="2"/>
                  </a:rPr>
                  <a:t>=1,2,3, …}, which is </a:t>
                </a:r>
                <a:r>
                  <a:rPr lang="en-US" altLang="en-US" sz="3000" dirty="0" err="1">
                    <a:sym typeface="Wingdings" panose="05000000000000000000" pitchFamily="2" charset="2"/>
                  </a:rPr>
                  <a:t>nonregular</a:t>
                </a:r>
                <a:r>
                  <a:rPr lang="en-US" altLang="en-US" sz="3000" dirty="0">
                    <a:sym typeface="Wingdings" panose="05000000000000000000" pitchFamily="2" charset="2"/>
                  </a:rPr>
                  <a:t>.</a:t>
                </a:r>
              </a:p>
              <a:p>
                <a:pPr>
                  <a:lnSpc>
                    <a:spcPct val="90000"/>
                  </a:lnSpc>
                  <a:buFontTx/>
                  <a:buNone/>
                </a:pPr>
                <a:r>
                  <a:rPr lang="en-US" altLang="en-US" sz="3000" dirty="0">
                    <a:sym typeface="Wingdings" panose="05000000000000000000" pitchFamily="2" charset="2"/>
                  </a:rPr>
                  <a:t>	</a:t>
                </a:r>
                <a:r>
                  <a:rPr lang="en-US" altLang="en-US" sz="3000" b="1" u="sng" dirty="0">
                    <a:sym typeface="Wingdings" panose="05000000000000000000" pitchFamily="2" charset="2"/>
                  </a:rPr>
                  <a:t>Note</a:t>
                </a:r>
                <a:r>
                  <a:rPr lang="en-US" altLang="en-US" sz="3000" dirty="0">
                    <a:sym typeface="Wingdings" panose="05000000000000000000" pitchFamily="2" charset="2"/>
                  </a:rPr>
                  <a:t>: It is to be noted that for every FA, there exists a CFG that generates the language accepted by this FA. Following is an example in this regard</a:t>
                </a:r>
              </a:p>
            </p:txBody>
          </p:sp>
        </mc:Choice>
        <mc:Fallback>
          <p:sp>
            <p:nvSpPr>
              <p:cNvPr id="17411" name="Rectangle 3"/>
              <p:cNvSpPr>
                <a:spLocks noGrp="1" noRot="1" noChangeAspect="1" noMove="1" noResize="1" noEditPoints="1" noAdjustHandles="1" noChangeArrowheads="1" noChangeShapeType="1" noTextEdit="1"/>
              </p:cNvSpPr>
              <p:nvPr>
                <p:ph type="body" idx="1"/>
              </p:nvPr>
            </p:nvSpPr>
            <p:spPr>
              <a:blipFill>
                <a:blip r:embed="rId2"/>
                <a:stretch>
                  <a:fillRect t="-2963" r="-706" b="-11259"/>
                </a:stretch>
              </a:blipFill>
            </p:spPr>
            <p:txBody>
              <a:bodyPr/>
              <a:lstStyle/>
              <a:p>
                <a:r>
                  <a:rPr 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t>Regular grammar continued …</a:t>
            </a:r>
          </a:p>
        </p:txBody>
      </p:sp>
      <mc:AlternateContent xmlns:mc="http://schemas.openxmlformats.org/markup-compatibility/2006">
        <mc:Choice xmlns:a14="http://schemas.microsoft.com/office/drawing/2010/main" Requires="a14">
          <p:sp>
            <p:nvSpPr>
              <p:cNvPr id="18435" name="Rectangle 3"/>
              <p:cNvSpPr>
                <a:spLocks noGrp="1" noChangeArrowheads="1"/>
              </p:cNvSpPr>
              <p:nvPr>
                <p:ph type="body" idx="1"/>
              </p:nvPr>
            </p:nvSpPr>
            <p:spPr/>
            <p:txBody>
              <a:bodyPr/>
              <a:lstStyle/>
              <a:p>
                <a:pPr>
                  <a:buFontTx/>
                  <a:buNone/>
                </a:pPr>
                <a:r>
                  <a:rPr lang="en-US" altLang="en-US" sz="3400" b="1" dirty="0" smtClean="0">
                    <a:sym typeface="Wingdings" panose="05000000000000000000" pitchFamily="2" charset="2"/>
                  </a:rPr>
                  <a:t>	</a:t>
                </a:r>
                <a:r>
                  <a:rPr lang="en-US" altLang="en-US" sz="3400" b="1" u="sng" dirty="0">
                    <a:sym typeface="Wingdings" panose="05000000000000000000" pitchFamily="2" charset="2"/>
                  </a:rPr>
                  <a:t>Example:</a:t>
                </a:r>
              </a:p>
              <a:p>
                <a:pPr>
                  <a:buFontTx/>
                  <a:buNone/>
                </a:pPr>
                <a:r>
                  <a:rPr lang="en-US" altLang="en-US" sz="3400" dirty="0">
                    <a:sym typeface="Wingdings" panose="05000000000000000000" pitchFamily="2" charset="2"/>
                  </a:rPr>
                  <a:t>	Consider the language L expressed by </a:t>
                </a:r>
                <a:r>
                  <a:rPr lang="en-US" altLang="en-US" sz="3400" b="1" dirty="0">
                    <a:sym typeface="Wingdings" panose="05000000000000000000" pitchFamily="2" charset="2"/>
                  </a:rPr>
                  <a:t>(</a:t>
                </a:r>
                <a:r>
                  <a:rPr lang="en-US" altLang="en-US" sz="3400" b="1" dirty="0" err="1">
                    <a:sym typeface="Wingdings" panose="05000000000000000000" pitchFamily="2" charset="2"/>
                  </a:rPr>
                  <a:t>a+b</a:t>
                </a:r>
                <a:r>
                  <a:rPr lang="en-US" altLang="en-US" sz="3400" b="1" dirty="0">
                    <a:sym typeface="Wingdings" panose="05000000000000000000" pitchFamily="2" charset="2"/>
                  </a:rPr>
                  <a:t>)</a:t>
                </a:r>
                <a:r>
                  <a:rPr lang="en-US" altLang="en-US" sz="3400" b="1" baseline="40000" dirty="0">
                    <a:sym typeface="Wingdings" panose="05000000000000000000" pitchFamily="2" charset="2"/>
                  </a:rPr>
                  <a:t>*</a:t>
                </a:r>
                <a:r>
                  <a:rPr lang="en-US" altLang="en-US" sz="3400" b="1" dirty="0">
                    <a:sym typeface="Wingdings" panose="05000000000000000000" pitchFamily="2" charset="2"/>
                  </a:rPr>
                  <a:t>aa(</a:t>
                </a:r>
                <a:r>
                  <a:rPr lang="en-US" altLang="en-US" sz="3400" b="1" dirty="0" err="1">
                    <a:sym typeface="Wingdings" panose="05000000000000000000" pitchFamily="2" charset="2"/>
                  </a:rPr>
                  <a:t>a+b</a:t>
                </a:r>
                <a:r>
                  <a:rPr lang="en-US" altLang="en-US" sz="3400" b="1" dirty="0">
                    <a:sym typeface="Wingdings" panose="05000000000000000000" pitchFamily="2" charset="2"/>
                  </a:rPr>
                  <a:t>)</a:t>
                </a:r>
                <a:r>
                  <a:rPr lang="en-US" altLang="en-US" sz="3400" b="1" baseline="40000" dirty="0">
                    <a:sym typeface="Wingdings" panose="05000000000000000000" pitchFamily="2" charset="2"/>
                  </a:rPr>
                  <a:t>* </a:t>
                </a:r>
                <a:r>
                  <a:rPr lang="en-US" altLang="en-US" sz="3400" i="1" dirty="0" err="1">
                    <a:sym typeface="Wingdings" panose="05000000000000000000" pitchFamily="2" charset="2"/>
                  </a:rPr>
                  <a:t>i.e.</a:t>
                </a:r>
                <a:r>
                  <a:rPr lang="en-US" altLang="en-US" sz="3400" dirty="0" err="1">
                    <a:sym typeface="Wingdings" panose="05000000000000000000" pitchFamily="2" charset="2"/>
                  </a:rPr>
                  <a:t>the</a:t>
                </a:r>
                <a:r>
                  <a:rPr lang="en-US" altLang="en-US" sz="3400" dirty="0">
                    <a:sym typeface="Wingdings" panose="05000000000000000000" pitchFamily="2" charset="2"/>
                  </a:rPr>
                  <a:t> language of strings, defined over </a:t>
                </a:r>
                <a14:m>
                  <m:oMath xmlns:m="http://schemas.openxmlformats.org/officeDocument/2006/math">
                    <m:r>
                      <m:rPr>
                        <m:sty m:val="p"/>
                      </m:rPr>
                      <a:rPr lang="en-US" altLang="en-US" sz="3400" b="0" i="0" dirty="0" smtClean="0">
                        <a:latin typeface="Cambria Math" panose="02040503050406030204" pitchFamily="18" charset="0"/>
                        <a:sym typeface="Math1" pitchFamily="2" charset="2"/>
                      </a:rPr>
                      <m:t>Σ</m:t>
                    </m:r>
                  </m:oMath>
                </a14:m>
                <a:r>
                  <a:rPr lang="en-US" altLang="en-US" sz="3400" dirty="0">
                    <a:sym typeface="Math1" pitchFamily="2" charset="2"/>
                  </a:rPr>
                  <a:t> ={</a:t>
                </a:r>
                <a:r>
                  <a:rPr lang="en-US" altLang="en-US" sz="3400" dirty="0" err="1">
                    <a:sym typeface="Math1" pitchFamily="2" charset="2"/>
                  </a:rPr>
                  <a:t>a,b</a:t>
                </a:r>
                <a:r>
                  <a:rPr lang="en-US" altLang="en-US" sz="3400" dirty="0">
                    <a:sym typeface="Math1" pitchFamily="2" charset="2"/>
                  </a:rPr>
                  <a:t>}, </a:t>
                </a:r>
                <a:r>
                  <a:rPr lang="en-US" altLang="en-US" sz="3400" b="1" dirty="0">
                    <a:sym typeface="Math1" pitchFamily="2" charset="2"/>
                  </a:rPr>
                  <a:t>containing aa.</a:t>
                </a:r>
                <a:r>
                  <a:rPr lang="en-US" altLang="en-US" sz="3400" dirty="0">
                    <a:sym typeface="Math1" pitchFamily="2" charset="2"/>
                  </a:rPr>
                  <a:t> To construct the CFG corresponding to L, consider the FA accepting L, as follows</a:t>
                </a:r>
              </a:p>
            </p:txBody>
          </p:sp>
        </mc:Choice>
        <mc:Fallback>
          <p:sp>
            <p:nvSpPr>
              <p:cNvPr id="18435" name="Rectangle 3"/>
              <p:cNvSpPr>
                <a:spLocks noGrp="1" noRot="1" noChangeAspect="1" noMove="1" noResize="1" noEditPoints="1" noAdjustHandles="1" noChangeArrowheads="1" noChangeShapeType="1" noTextEdit="1"/>
              </p:cNvSpPr>
              <p:nvPr>
                <p:ph type="body" idx="1"/>
              </p:nvPr>
            </p:nvSpPr>
            <p:spPr>
              <a:blipFill>
                <a:blip r:embed="rId2"/>
                <a:stretch>
                  <a:fillRect t="-2222"/>
                </a:stretch>
              </a:blipFill>
            </p:spPr>
            <p:txBody>
              <a:bodyPr/>
              <a:lstStyle/>
              <a:p>
                <a:r>
                  <a:rPr lang="en-US">
                    <a:noFill/>
                  </a:rPr>
                  <a:t> </a:t>
                </a:r>
              </a:p>
            </p:txBody>
          </p:sp>
        </mc:Fallback>
      </mc:AlternateContent>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201</Words>
  <Application>Microsoft Office PowerPoint</Application>
  <PresentationFormat>On-screen Show (4:3)</PresentationFormat>
  <Paragraphs>132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Cambria Math</vt:lpstr>
      <vt:lpstr>Math1</vt:lpstr>
      <vt:lpstr>Times New Roman</vt:lpstr>
      <vt:lpstr>Wingdings</vt:lpstr>
      <vt:lpstr>Default Design</vt:lpstr>
      <vt:lpstr>Recap lecture 33</vt:lpstr>
      <vt:lpstr>Example</vt:lpstr>
      <vt:lpstr>Example</vt:lpstr>
      <vt:lpstr>Total language tree</vt:lpstr>
      <vt:lpstr>Example</vt:lpstr>
      <vt:lpstr>Example continued …</vt:lpstr>
      <vt:lpstr>Example</vt:lpstr>
      <vt:lpstr>Regular Grammar</vt:lpstr>
      <vt:lpstr>Regular grammar continued …</vt:lpstr>
      <vt:lpstr>Regular grammar continued …</vt:lpstr>
      <vt:lpstr>Regular Grammar continued …</vt:lpstr>
      <vt:lpstr>Theorem</vt:lpstr>
      <vt:lpstr>Regular grammar</vt:lpstr>
      <vt:lpstr>Examples</vt:lpstr>
      <vt:lpstr>TG for Regular Grammar</vt:lpstr>
      <vt:lpstr>Method continued …</vt:lpstr>
      <vt:lpstr>Method continued …</vt:lpstr>
      <vt:lpstr>Example</vt:lpstr>
      <vt:lpstr>SummingUP</vt:lpstr>
    </vt:vector>
  </TitlesOfParts>
  <Company>VU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Vitual University</dc:creator>
  <cp:lastModifiedBy>Bamboat</cp:lastModifiedBy>
  <cp:revision>5</cp:revision>
  <dcterms:created xsi:type="dcterms:W3CDTF">2003-06-23T15:30:14Z</dcterms:created>
  <dcterms:modified xsi:type="dcterms:W3CDTF">2023-12-12T05:58:01Z</dcterms:modified>
</cp:coreProperties>
</file>