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2" r:id="rId13"/>
    <p:sldId id="274" r:id="rId14"/>
    <p:sldId id="275" r:id="rId15"/>
    <p:sldId id="276" r:id="rId16"/>
    <p:sldId id="277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62" d="100"/>
          <a:sy n="62" d="100"/>
        </p:scale>
        <p:origin x="9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A0B468-2B4C-4D65-8A3E-D5F8B576E3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57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A1ABA7-9EDB-441F-A17E-1D8D76F425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904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0C6A83-FC5D-4226-9397-B80E383995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96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7960EE-CAB3-4497-BE3C-E90FE0B952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533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F46ACD-A2DC-442D-9684-9D8A0B7917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276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392675-7BAA-4F21-9507-46BF920639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729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A1D93B-E5E0-4710-9275-E12E5F207D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69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D8F0F-E794-40CC-BDCE-4083CDFD65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058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9D984-96AD-4BA0-8EFE-F3E186D311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364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3DEE4A-C53D-45E8-A415-A480378EC6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596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0D94D5-C679-4082-BA39-3719DA57CF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096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DA681E7-5CFB-4C9E-8864-7479C0ED937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Recap lecture 31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	Context Free Grammar, Terminals, non-terminals, productions, CFG, context Free language, examples.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Task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6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Tx/>
                  <a:buNone/>
                </a:pPr>
                <a:r>
                  <a:rPr lang="en-US" altLang="en-US" dirty="0" smtClean="0"/>
                  <a:t>	Construct CFG that generates the language L = {w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en-US" dirty="0" smtClean="0">
                    <a:sym typeface="Math1" pitchFamily="2" charset="2"/>
                  </a:rPr>
                  <a:t>{</a:t>
                </a:r>
                <a:r>
                  <a:rPr lang="en-US" altLang="en-US" dirty="0" err="1">
                    <a:sym typeface="Math1" pitchFamily="2" charset="2"/>
                  </a:rPr>
                  <a:t>a,b</a:t>
                </a:r>
                <a:r>
                  <a:rPr lang="en-US" altLang="en-US" dirty="0">
                    <a:sym typeface="Math1" pitchFamily="2" charset="2"/>
                  </a:rPr>
                  <a:t>}</a:t>
                </a:r>
                <a:r>
                  <a:rPr lang="en-US" altLang="en-US" baseline="40000" dirty="0">
                    <a:sym typeface="Math1" pitchFamily="2" charset="2"/>
                  </a:rPr>
                  <a:t>*</a:t>
                </a:r>
                <a:r>
                  <a:rPr lang="en-US" altLang="en-US" dirty="0">
                    <a:sym typeface="Math1" pitchFamily="2" charset="2"/>
                  </a:rPr>
                  <a:t>: length(w)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Math1" pitchFamily="2" charset="2"/>
                      </a:rPr>
                      <m:t>≥</m:t>
                    </m:r>
                  </m:oMath>
                </a14:m>
                <a:r>
                  <a:rPr lang="en-US" altLang="en-US" dirty="0" smtClean="0">
                    <a:sym typeface="Math1" pitchFamily="2" charset="2"/>
                  </a:rPr>
                  <a:t> 2 </a:t>
                </a:r>
                <a:r>
                  <a:rPr lang="en-US" altLang="en-US" dirty="0">
                    <a:sym typeface="Math1" pitchFamily="2" charset="2"/>
                  </a:rPr>
                  <a:t>and second letter of w from right is a}</a:t>
                </a:r>
                <a:endParaRPr lang="en-US" altLang="en-US" b="1" dirty="0">
                  <a:sym typeface="Math1" pitchFamily="2" charset="2"/>
                </a:endParaRPr>
              </a:p>
            </p:txBody>
          </p:sp>
        </mc:Choice>
        <mc:Fallback>
          <p:sp>
            <p:nvSpPr>
              <p:cNvPr id="1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Tx/>
                  <a:buNone/>
                </a:pPr>
                <a:r>
                  <a:rPr lang="en-US" altLang="en-US" sz="3000" dirty="0" smtClean="0"/>
                  <a:t>	Consider the following CFG</a:t>
                </a:r>
              </a:p>
              <a:p>
                <a:pPr>
                  <a:buFontTx/>
                  <a:buNone/>
                </a:pPr>
                <a:r>
                  <a:rPr lang="en-US" altLang="en-US" sz="3000" dirty="0"/>
                  <a:t>	(1)	S 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3000" dirty="0" smtClean="0">
                    <a:sym typeface="Wingdings" panose="05000000000000000000" pitchFamily="2" charset="2"/>
                  </a:rPr>
                  <a:t> </a:t>
                </a:r>
                <a:r>
                  <a:rPr lang="en-US" altLang="en-US" sz="3000" dirty="0" err="1" smtClean="0">
                    <a:sym typeface="Wingdings" panose="05000000000000000000" pitchFamily="2" charset="2"/>
                  </a:rPr>
                  <a:t>aXb|bXa</a:t>
                </a:r>
                <a:r>
                  <a:rPr lang="en-US" altLang="en-US" sz="3000" dirty="0">
                    <a:sym typeface="Wingdings" panose="05000000000000000000" pitchFamily="2" charset="2"/>
                  </a:rPr>
                  <a:t>	(2) X 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Wingdings" panose="05000000000000000000" pitchFamily="2" charset="2"/>
                  </a:rPr>
                  <a:t> </a:t>
                </a:r>
                <a:r>
                  <a:rPr lang="en-US" altLang="en-US" sz="3000" dirty="0" smtClean="0">
                    <a:sym typeface="Wingdings" panose="05000000000000000000" pitchFamily="2" charset="2"/>
                  </a:rPr>
                  <a:t>aX|bX|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Λ</m:t>
                    </m:r>
                  </m:oMath>
                </a14:m>
                <a:endParaRPr lang="en-US" altLang="en-US" sz="3000" dirty="0">
                  <a:sym typeface="Math1" pitchFamily="2" charset="2"/>
                </a:endParaRPr>
              </a:p>
              <a:p>
                <a:pPr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The above CFG generates the language of strings, defined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smtClean="0">
                        <a:latin typeface="Cambria Math" panose="02040503050406030204" pitchFamily="18" charset="0"/>
                        <a:sym typeface="Math1" pitchFamily="2" charset="2"/>
                      </a:rPr>
                      <m:t>Σ</m:t>
                    </m:r>
                  </m:oMath>
                </a14:m>
                <a:r>
                  <a:rPr lang="en-US" altLang="en-US" sz="3000" dirty="0" smtClean="0">
                    <a:sym typeface="Math1" pitchFamily="2" charset="2"/>
                  </a:rPr>
                  <a:t>={</a:t>
                </a:r>
                <a:r>
                  <a:rPr lang="en-US" altLang="en-US" sz="3000" dirty="0" err="1">
                    <a:sym typeface="Math1" pitchFamily="2" charset="2"/>
                  </a:rPr>
                  <a:t>a,b</a:t>
                </a:r>
                <a:r>
                  <a:rPr lang="en-US" altLang="en-US" sz="3000" dirty="0">
                    <a:sym typeface="Math1" pitchFamily="2" charset="2"/>
                  </a:rPr>
                  <a:t>}, </a:t>
                </a:r>
                <a:r>
                  <a:rPr lang="en-US" altLang="en-US" sz="3000" b="1" dirty="0">
                    <a:sym typeface="Math1" pitchFamily="2" charset="2"/>
                  </a:rPr>
                  <a:t>beginning and ending in different letters</a:t>
                </a:r>
                <a:r>
                  <a:rPr lang="en-US" altLang="en-US" sz="3000" dirty="0">
                    <a:sym typeface="Math1" pitchFamily="2" charset="2"/>
                  </a:rPr>
                  <a:t>.</a:t>
                </a:r>
              </a:p>
            </p:txBody>
          </p:sp>
        </mc:Choice>
        <mc:Fallback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Task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600200"/>
                <a:ext cx="7772400" cy="41148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/>
                  <a:t>	Construct the CFG for the language of strings</a:t>
                </a:r>
                <a:r>
                  <a:rPr lang="en-US" altLang="en-US" sz="3000" dirty="0">
                    <a:sym typeface="Math1" pitchFamily="2" charset="2"/>
                  </a:rPr>
                  <a:t>, defined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Σ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={</a:t>
                </a:r>
                <a:r>
                  <a:rPr lang="en-US" altLang="en-US" sz="3000" dirty="0" err="1">
                    <a:sym typeface="Math1" pitchFamily="2" charset="2"/>
                  </a:rPr>
                  <a:t>a,b</a:t>
                </a:r>
                <a:r>
                  <a:rPr lang="en-US" altLang="en-US" sz="3000" dirty="0">
                    <a:sym typeface="Math1" pitchFamily="2" charset="2"/>
                  </a:rPr>
                  <a:t>}, </a:t>
                </a:r>
                <a:r>
                  <a:rPr lang="en-US" altLang="en-US" sz="3000" dirty="0"/>
                  <a:t>beginning and ending in same letters.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</a:t>
                </a:r>
                <a:endParaRPr lang="en-US" altLang="en-US" sz="3000" dirty="0">
                  <a:sym typeface="Math1" pitchFamily="2" charset="2"/>
                </a:endParaRPr>
              </a:p>
            </p:txBody>
          </p:sp>
        </mc:Choice>
        <mc:Fallback>
          <p:sp>
            <p:nvSpPr>
              <p:cNvPr id="18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600200"/>
                <a:ext cx="7772400" cy="4114800"/>
              </a:xfrm>
              <a:blipFill>
                <a:blip r:embed="rId2"/>
                <a:stretch>
                  <a:fillRect t="-2963" r="-1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0" y="1143000"/>
                <a:ext cx="7772400" cy="41148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/>
                  <a:t>	As in English language any sentence can be expressed by parse tree, so any word generated by the given CFG can also be expressed by the parse tree, </a:t>
                </a:r>
                <a:r>
                  <a:rPr lang="en-US" altLang="en-US" sz="3000" i="1" dirty="0"/>
                  <a:t>e.g.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i="1" dirty="0"/>
                  <a:t>	</a:t>
                </a:r>
                <a:r>
                  <a:rPr lang="en-US" altLang="en-US" sz="3000" dirty="0"/>
                  <a:t>consider the following CFG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S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Wingdings" panose="05000000000000000000" pitchFamily="2" charset="2"/>
                  </a:rPr>
                  <a:t> AA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Wingdings" panose="05000000000000000000" pitchFamily="2" charset="2"/>
                  </a:rPr>
                  <a:t>	A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Wingdings" panose="05000000000000000000" pitchFamily="2" charset="2"/>
                  </a:rPr>
                  <a:t> </a:t>
                </a:r>
                <a:r>
                  <a:rPr lang="en-US" altLang="en-US" sz="3000" dirty="0" err="1">
                    <a:sym typeface="Wingdings" panose="05000000000000000000" pitchFamily="2" charset="2"/>
                  </a:rPr>
                  <a:t>AAA</a:t>
                </a:r>
                <a:r>
                  <a:rPr lang="en-US" altLang="en-US" sz="3000" b="1" dirty="0" err="1">
                    <a:sym typeface="Wingdings" panose="05000000000000000000" pitchFamily="2" charset="2"/>
                  </a:rPr>
                  <a:t>|</a:t>
                </a:r>
                <a:r>
                  <a:rPr lang="en-US" altLang="en-US" sz="3000" dirty="0" err="1">
                    <a:sym typeface="Wingdings" panose="05000000000000000000" pitchFamily="2" charset="2"/>
                  </a:rPr>
                  <a:t>bA</a:t>
                </a:r>
                <a:r>
                  <a:rPr lang="en-US" altLang="en-US" sz="3000" b="1" dirty="0" err="1">
                    <a:sym typeface="Wingdings" panose="05000000000000000000" pitchFamily="2" charset="2"/>
                  </a:rPr>
                  <a:t>|</a:t>
                </a:r>
                <a:r>
                  <a:rPr lang="en-US" altLang="en-US" sz="3000" dirty="0" err="1">
                    <a:sym typeface="Wingdings" panose="05000000000000000000" pitchFamily="2" charset="2"/>
                  </a:rPr>
                  <a:t>Ab</a:t>
                </a:r>
                <a:r>
                  <a:rPr lang="en-US" altLang="en-US" sz="3000" b="1" dirty="0" err="1">
                    <a:sym typeface="Wingdings" panose="05000000000000000000" pitchFamily="2" charset="2"/>
                  </a:rPr>
                  <a:t>|</a:t>
                </a:r>
                <a:r>
                  <a:rPr lang="en-US" altLang="en-US" sz="3000" dirty="0" err="1">
                    <a:sym typeface="Wingdings" panose="05000000000000000000" pitchFamily="2" charset="2"/>
                  </a:rPr>
                  <a:t>a</a:t>
                </a:r>
                <a:endParaRPr lang="en-US" altLang="en-US" sz="3000" dirty="0">
                  <a:sym typeface="Wingdings" panose="05000000000000000000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Wingdings" panose="05000000000000000000" pitchFamily="2" charset="2"/>
                  </a:rPr>
                  <a:t>	Obviously, </a:t>
                </a:r>
                <a:r>
                  <a:rPr lang="en-US" altLang="en-US" sz="3000" dirty="0" err="1">
                    <a:sym typeface="Wingdings" panose="05000000000000000000" pitchFamily="2" charset="2"/>
                  </a:rPr>
                  <a:t>baab</a:t>
                </a:r>
                <a:r>
                  <a:rPr lang="en-US" altLang="en-US" sz="3000" dirty="0">
                    <a:sym typeface="Wingdings" panose="05000000000000000000" pitchFamily="2" charset="2"/>
                  </a:rPr>
                  <a:t> can be generated by the above CFG. To express the word </a:t>
                </a:r>
                <a:r>
                  <a:rPr lang="en-US" altLang="en-US" sz="3000" dirty="0" err="1">
                    <a:sym typeface="Wingdings" panose="05000000000000000000" pitchFamily="2" charset="2"/>
                  </a:rPr>
                  <a:t>baab</a:t>
                </a:r>
                <a:r>
                  <a:rPr lang="en-US" altLang="en-US" sz="3000" dirty="0">
                    <a:sym typeface="Wingdings" panose="05000000000000000000" pitchFamily="2" charset="2"/>
                  </a:rPr>
                  <a:t> as a parse tree, start with S. Replace S by the string AA, of </a:t>
                </a:r>
                <a:r>
                  <a:rPr lang="en-US" altLang="en-US" sz="3000" dirty="0" err="1">
                    <a:sym typeface="Wingdings" panose="05000000000000000000" pitchFamily="2" charset="2"/>
                  </a:rPr>
                  <a:t>nonterminals</a:t>
                </a:r>
                <a:r>
                  <a:rPr lang="en-US" altLang="en-US" sz="3000" dirty="0">
                    <a:sym typeface="Wingdings" panose="05000000000000000000" pitchFamily="2" charset="2"/>
                  </a:rPr>
                  <a:t>, drawing the downward lines from S to each character of this string as follows</a:t>
                </a:r>
              </a:p>
            </p:txBody>
          </p:sp>
        </mc:Choice>
        <mc:Fallback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143000"/>
                <a:ext cx="7772400" cy="4114800"/>
              </a:xfrm>
              <a:blipFill>
                <a:blip r:embed="rId2"/>
                <a:stretch>
                  <a:fillRect t="-2963" r="-2118" b="-45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Trees continued …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				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	Now let the left A be replaced by bA and the right one by Ab then the tree will be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2895600" y="1600200"/>
            <a:ext cx="1828800" cy="1524000"/>
            <a:chOff x="1824" y="1248"/>
            <a:chExt cx="1152" cy="960"/>
          </a:xfrm>
        </p:grpSpPr>
        <p:sp>
          <p:nvSpPr>
            <p:cNvPr id="21509" name="Line 5"/>
            <p:cNvSpPr>
              <a:spLocks noChangeShapeType="1"/>
            </p:cNvSpPr>
            <p:nvPr/>
          </p:nvSpPr>
          <p:spPr bwMode="auto">
            <a:xfrm flipH="1">
              <a:off x="1968" y="1536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0" name="Line 6"/>
            <p:cNvSpPr>
              <a:spLocks noChangeShapeType="1"/>
            </p:cNvSpPr>
            <p:nvPr/>
          </p:nvSpPr>
          <p:spPr bwMode="auto">
            <a:xfrm>
              <a:off x="2352" y="1536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2160" y="1248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>
                  <a:latin typeface="Arial" panose="020B0604020202020204" pitchFamily="34" charset="0"/>
                </a:rPr>
                <a:t>S</a:t>
              </a:r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1824" y="1862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21513" name="Text Box 9"/>
            <p:cNvSpPr txBox="1">
              <a:spLocks noChangeArrowheads="1"/>
            </p:cNvSpPr>
            <p:nvPr/>
          </p:nvSpPr>
          <p:spPr bwMode="auto">
            <a:xfrm>
              <a:off x="2448" y="1856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>
                  <a:latin typeface="Arial" panose="020B0604020202020204" pitchFamily="34" charset="0"/>
                </a:rPr>
                <a:t>A</a:t>
              </a:r>
            </a:p>
          </p:txBody>
        </p:sp>
      </p:grp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3733800" y="4038600"/>
            <a:ext cx="838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000" b="1"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3048000" y="5013325"/>
            <a:ext cx="838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000" b="1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4368800" y="5003800"/>
            <a:ext cx="838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000" b="1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H="1">
            <a:off x="2743200" y="5486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3352800" y="5486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2514600" y="6003925"/>
            <a:ext cx="838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000" b="1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3505200" y="5994400"/>
            <a:ext cx="838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000" b="1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 flipH="1">
            <a:off x="4114800" y="5486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4724400" y="5486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3886200" y="6003925"/>
            <a:ext cx="838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000" b="1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4876800" y="5994400"/>
            <a:ext cx="838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000" b="1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 flipH="1">
            <a:off x="3352800" y="4495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>
            <a:off x="4038600" y="4495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Trees continued …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	Replacing both A’s by a, the above tree will be</a:t>
            </a:r>
            <a:endParaRPr lang="en-US" altLang="en-US" b="1"/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2514600" y="3057525"/>
            <a:ext cx="3200400" cy="3495675"/>
            <a:chOff x="1584" y="1536"/>
            <a:chExt cx="2016" cy="2202"/>
          </a:xfrm>
        </p:grpSpPr>
        <p:grpSp>
          <p:nvGrpSpPr>
            <p:cNvPr id="22533" name="Group 5"/>
            <p:cNvGrpSpPr>
              <a:grpSpLocks/>
            </p:cNvGrpSpPr>
            <p:nvPr/>
          </p:nvGrpSpPr>
          <p:grpSpPr bwMode="auto">
            <a:xfrm>
              <a:off x="1584" y="1536"/>
              <a:ext cx="2016" cy="1584"/>
              <a:chOff x="1584" y="2544"/>
              <a:chExt cx="2016" cy="1584"/>
            </a:xfrm>
          </p:grpSpPr>
          <p:sp>
            <p:nvSpPr>
              <p:cNvPr id="22534" name="Text Box 6"/>
              <p:cNvSpPr txBox="1">
                <a:spLocks noChangeArrowheads="1"/>
              </p:cNvSpPr>
              <p:nvPr/>
            </p:nvSpPr>
            <p:spPr bwMode="auto">
              <a:xfrm>
                <a:off x="2352" y="2544"/>
                <a:ext cx="528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3000" b="1">
                    <a:latin typeface="Arial" panose="020B0604020202020204" pitchFamily="34" charset="0"/>
                  </a:rPr>
                  <a:t>S</a:t>
                </a:r>
              </a:p>
            </p:txBody>
          </p:sp>
          <p:sp>
            <p:nvSpPr>
              <p:cNvPr id="22535" name="Text Box 7"/>
              <p:cNvSpPr txBox="1">
                <a:spLocks noChangeArrowheads="1"/>
              </p:cNvSpPr>
              <p:nvPr/>
            </p:nvSpPr>
            <p:spPr bwMode="auto">
              <a:xfrm>
                <a:off x="1920" y="3158"/>
                <a:ext cx="528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3000" b="1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2536" name="Text Box 8"/>
              <p:cNvSpPr txBox="1">
                <a:spLocks noChangeArrowheads="1"/>
              </p:cNvSpPr>
              <p:nvPr/>
            </p:nvSpPr>
            <p:spPr bwMode="auto">
              <a:xfrm>
                <a:off x="2752" y="3152"/>
                <a:ext cx="528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3000" b="1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2537" name="Line 9"/>
              <p:cNvSpPr>
                <a:spLocks noChangeShapeType="1"/>
              </p:cNvSpPr>
              <p:nvPr/>
            </p:nvSpPr>
            <p:spPr bwMode="auto">
              <a:xfrm flipH="1">
                <a:off x="1728" y="3456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8" name="Line 10"/>
              <p:cNvSpPr>
                <a:spLocks noChangeShapeType="1"/>
              </p:cNvSpPr>
              <p:nvPr/>
            </p:nvSpPr>
            <p:spPr bwMode="auto">
              <a:xfrm>
                <a:off x="2112" y="3456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9" name="Text Box 11"/>
              <p:cNvSpPr txBox="1">
                <a:spLocks noChangeArrowheads="1"/>
              </p:cNvSpPr>
              <p:nvPr/>
            </p:nvSpPr>
            <p:spPr bwMode="auto">
              <a:xfrm>
                <a:off x="1584" y="3782"/>
                <a:ext cx="528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3000" b="1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22540" name="Text Box 12"/>
              <p:cNvSpPr txBox="1">
                <a:spLocks noChangeArrowheads="1"/>
              </p:cNvSpPr>
              <p:nvPr/>
            </p:nvSpPr>
            <p:spPr bwMode="auto">
              <a:xfrm>
                <a:off x="2208" y="3776"/>
                <a:ext cx="528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3000" b="1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2541" name="Line 13"/>
              <p:cNvSpPr>
                <a:spLocks noChangeShapeType="1"/>
              </p:cNvSpPr>
              <p:nvPr/>
            </p:nvSpPr>
            <p:spPr bwMode="auto">
              <a:xfrm flipH="1">
                <a:off x="2592" y="3456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2" name="Line 14"/>
              <p:cNvSpPr>
                <a:spLocks noChangeShapeType="1"/>
              </p:cNvSpPr>
              <p:nvPr/>
            </p:nvSpPr>
            <p:spPr bwMode="auto">
              <a:xfrm>
                <a:off x="2976" y="3456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3" name="Text Box 15"/>
              <p:cNvSpPr txBox="1">
                <a:spLocks noChangeArrowheads="1"/>
              </p:cNvSpPr>
              <p:nvPr/>
            </p:nvSpPr>
            <p:spPr bwMode="auto">
              <a:xfrm>
                <a:off x="2448" y="3782"/>
                <a:ext cx="528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3000" b="1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2544" name="Text Box 16"/>
              <p:cNvSpPr txBox="1">
                <a:spLocks noChangeArrowheads="1"/>
              </p:cNvSpPr>
              <p:nvPr/>
            </p:nvSpPr>
            <p:spPr bwMode="auto">
              <a:xfrm>
                <a:off x="3072" y="3776"/>
                <a:ext cx="528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3000" b="1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22545" name="Line 17"/>
              <p:cNvSpPr>
                <a:spLocks noChangeShapeType="1"/>
              </p:cNvSpPr>
              <p:nvPr/>
            </p:nvSpPr>
            <p:spPr bwMode="auto">
              <a:xfrm flipH="1">
                <a:off x="2112" y="2832"/>
                <a:ext cx="28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6" name="Line 18"/>
              <p:cNvSpPr>
                <a:spLocks noChangeShapeType="1"/>
              </p:cNvSpPr>
              <p:nvPr/>
            </p:nvSpPr>
            <p:spPr bwMode="auto">
              <a:xfrm>
                <a:off x="2544" y="2832"/>
                <a:ext cx="28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47" name="Line 19"/>
            <p:cNvSpPr>
              <a:spLocks noChangeShapeType="1"/>
            </p:cNvSpPr>
            <p:nvPr/>
          </p:nvSpPr>
          <p:spPr bwMode="auto">
            <a:xfrm>
              <a:off x="2352" y="302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Line 20"/>
            <p:cNvSpPr>
              <a:spLocks noChangeShapeType="1"/>
            </p:cNvSpPr>
            <p:nvPr/>
          </p:nvSpPr>
          <p:spPr bwMode="auto">
            <a:xfrm>
              <a:off x="2592" y="302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Text Box 21"/>
            <p:cNvSpPr txBox="1">
              <a:spLocks noChangeArrowheads="1"/>
            </p:cNvSpPr>
            <p:nvPr/>
          </p:nvSpPr>
          <p:spPr bwMode="auto">
            <a:xfrm>
              <a:off x="2224" y="3392"/>
              <a:ext cx="76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22550" name="Text Box 22"/>
            <p:cNvSpPr txBox="1">
              <a:spLocks noChangeArrowheads="1"/>
            </p:cNvSpPr>
            <p:nvPr/>
          </p:nvSpPr>
          <p:spPr bwMode="auto">
            <a:xfrm>
              <a:off x="2464" y="3376"/>
              <a:ext cx="76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>
                  <a:latin typeface="Arial" panose="020B0604020202020204" pitchFamily="34" charset="0"/>
                </a:rPr>
                <a:t>a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Trees continued …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	Thus the word baab is generated. The above tree to generate the word baab is called </a:t>
            </a:r>
            <a:r>
              <a:rPr lang="en-US" altLang="en-US" b="1"/>
              <a:t>Syntax tree or Generation tree or Derivation tree as well.</a:t>
            </a:r>
          </a:p>
          <a:p>
            <a:pPr>
              <a:buFontTx/>
              <a:buNone/>
            </a:pPr>
            <a:r>
              <a:rPr lang="en-US" altLang="en-US" b="1"/>
              <a:t>	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939800"/>
                <a:ext cx="7772400" cy="4114800"/>
              </a:xfrm>
            </p:spPr>
            <p:txBody>
              <a:bodyPr/>
              <a:lstStyle/>
              <a:p>
                <a:pPr marL="609600" indent="-609600"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>
                    <a:sym typeface="Math1" pitchFamily="2" charset="2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smtClean="0">
                        <a:latin typeface="Cambria Math" panose="02040503050406030204" pitchFamily="18" charset="0"/>
                        <a:sym typeface="Math1" pitchFamily="2" charset="2"/>
                      </a:rPr>
                      <m:t>Σ</m:t>
                    </m:r>
                  </m:oMath>
                </a14:m>
                <a:r>
                  <a:rPr lang="en-US" altLang="en-US" sz="3000" dirty="0" smtClean="0">
                    <a:sym typeface="Math1" pitchFamily="2" charset="2"/>
                  </a:rPr>
                  <a:t> </a:t>
                </a:r>
                <a:r>
                  <a:rPr lang="en-US" altLang="en-US" sz="3000" dirty="0">
                    <a:sym typeface="Math1" pitchFamily="2" charset="2"/>
                  </a:rPr>
                  <a:t>= {</a:t>
                </a:r>
                <a:r>
                  <a:rPr lang="en-US" altLang="en-US" sz="3000" dirty="0" err="1">
                    <a:sym typeface="Math1" pitchFamily="2" charset="2"/>
                  </a:rPr>
                  <a:t>a,b</a:t>
                </a:r>
                <a:r>
                  <a:rPr lang="en-US" altLang="en-US" sz="3000" dirty="0">
                    <a:sym typeface="Math1" pitchFamily="2" charset="2"/>
                  </a:rPr>
                  <a:t>}</a:t>
                </a:r>
              </a:p>
              <a:p>
                <a:pPr marL="609600" indent="-609600"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productions:</a:t>
                </a:r>
              </a:p>
              <a:p>
                <a:pPr marL="1371600" lvl="2" indent="-457200">
                  <a:lnSpc>
                    <a:spcPct val="90000"/>
                  </a:lnSpc>
                  <a:buFontTx/>
                  <a:buAutoNum type="arabicPeriod"/>
                </a:pPr>
                <a:r>
                  <a:rPr lang="en-US" altLang="en-US" sz="3000" dirty="0">
                    <a:sym typeface="Math1" pitchFamily="2" charset="2"/>
                  </a:rPr>
                  <a:t>S 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 smtClean="0">
                    <a:sym typeface="Wingdings" panose="05000000000000000000" pitchFamily="2" charset="2"/>
                  </a:rPr>
                  <a:t> SS</a:t>
                </a:r>
                <a:endParaRPr lang="en-US" altLang="en-US" sz="3000" dirty="0">
                  <a:sym typeface="Wingdings" panose="05000000000000000000" pitchFamily="2" charset="2"/>
                </a:endParaRPr>
              </a:p>
              <a:p>
                <a:pPr marL="1371600" lvl="2" indent="-457200">
                  <a:lnSpc>
                    <a:spcPct val="90000"/>
                  </a:lnSpc>
                  <a:buFontTx/>
                  <a:buAutoNum type="arabicPeriod"/>
                </a:pPr>
                <a:r>
                  <a:rPr lang="en-US" altLang="en-US" sz="3000" dirty="0">
                    <a:sym typeface="Wingdings" panose="05000000000000000000" pitchFamily="2" charset="2"/>
                  </a:rPr>
                  <a:t>S 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>
                    <a:sym typeface="Wingdings" panose="05000000000000000000" pitchFamily="2" charset="2"/>
                  </a:rPr>
                  <a:t>XS</a:t>
                </a:r>
              </a:p>
              <a:p>
                <a:pPr marL="1371600" lvl="2" indent="-457200">
                  <a:lnSpc>
                    <a:spcPct val="90000"/>
                  </a:lnSpc>
                  <a:buFontTx/>
                  <a:buAutoNum type="arabicPeriod"/>
                </a:pPr>
                <a:r>
                  <a:rPr lang="en-US" altLang="en-US" sz="3000" dirty="0">
                    <a:sym typeface="Wingdings" panose="05000000000000000000" pitchFamily="2" charset="2"/>
                  </a:rPr>
                  <a:t>S 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en-US" sz="3000" b="0" i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endParaRPr lang="en-US" altLang="en-US" sz="3000" dirty="0">
                  <a:sym typeface="Wingdings" panose="05000000000000000000" pitchFamily="2" charset="2"/>
                </a:endParaRPr>
              </a:p>
              <a:p>
                <a:pPr marL="1371600" lvl="2" indent="-457200">
                  <a:lnSpc>
                    <a:spcPct val="90000"/>
                  </a:lnSpc>
                  <a:buFontTx/>
                  <a:buAutoNum type="arabicPeriod"/>
                </a:pPr>
                <a:r>
                  <a:rPr lang="en-US" altLang="en-US" sz="3000" dirty="0">
                    <a:sym typeface="Wingdings" panose="05000000000000000000" pitchFamily="2" charset="2"/>
                  </a:rPr>
                  <a:t>S 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 smtClean="0">
                    <a:sym typeface="Math1" pitchFamily="2" charset="2"/>
                  </a:rPr>
                  <a:t> </a:t>
                </a:r>
                <a:r>
                  <a:rPr lang="en-US" altLang="en-US" sz="3000" dirty="0">
                    <a:sym typeface="Wingdings" panose="05000000000000000000" pitchFamily="2" charset="2"/>
                  </a:rPr>
                  <a:t>YSY</a:t>
                </a:r>
              </a:p>
              <a:p>
                <a:pPr marL="1371600" lvl="2" indent="-457200">
                  <a:lnSpc>
                    <a:spcPct val="90000"/>
                  </a:lnSpc>
                  <a:buFontTx/>
                  <a:buAutoNum type="arabicPeriod"/>
                </a:pPr>
                <a:r>
                  <a:rPr lang="en-US" altLang="en-US" sz="3000" dirty="0">
                    <a:sym typeface="Wingdings" panose="05000000000000000000" pitchFamily="2" charset="2"/>
                  </a:rPr>
                  <a:t>X 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>
                    <a:sym typeface="Wingdings" panose="05000000000000000000" pitchFamily="2" charset="2"/>
                  </a:rPr>
                  <a:t>aa</a:t>
                </a:r>
              </a:p>
              <a:p>
                <a:pPr marL="1371600" lvl="2" indent="-457200">
                  <a:lnSpc>
                    <a:spcPct val="90000"/>
                  </a:lnSpc>
                  <a:buFontTx/>
                  <a:buAutoNum type="arabicPeriod"/>
                </a:pPr>
                <a:r>
                  <a:rPr lang="en-US" altLang="en-US" sz="3000" dirty="0">
                    <a:sym typeface="Wingdings" panose="05000000000000000000" pitchFamily="2" charset="2"/>
                  </a:rPr>
                  <a:t>X 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>
                    <a:sym typeface="Wingdings" panose="05000000000000000000" pitchFamily="2" charset="2"/>
                  </a:rPr>
                  <a:t>bb</a:t>
                </a:r>
              </a:p>
              <a:p>
                <a:pPr marL="1371600" lvl="2" indent="-457200">
                  <a:lnSpc>
                    <a:spcPct val="90000"/>
                  </a:lnSpc>
                  <a:buFontTx/>
                  <a:buAutoNum type="arabicPeriod"/>
                </a:pPr>
                <a:r>
                  <a:rPr lang="en-US" altLang="en-US" sz="3000" dirty="0">
                    <a:sym typeface="Wingdings" panose="05000000000000000000" pitchFamily="2" charset="2"/>
                  </a:rPr>
                  <a:t>Y 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Wingdings" panose="05000000000000000000" pitchFamily="2" charset="2"/>
                  </a:rPr>
                  <a:t> ab</a:t>
                </a:r>
              </a:p>
              <a:p>
                <a:pPr marL="1371600" lvl="2" indent="-457200">
                  <a:lnSpc>
                    <a:spcPct val="90000"/>
                  </a:lnSpc>
                  <a:buFontTx/>
                  <a:buAutoNum type="arabicPeriod"/>
                </a:pPr>
                <a:r>
                  <a:rPr lang="en-US" altLang="en-US" sz="3000" dirty="0">
                    <a:sym typeface="Wingdings" panose="05000000000000000000" pitchFamily="2" charset="2"/>
                  </a:rPr>
                  <a:t>Y 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Wingdings" panose="05000000000000000000" pitchFamily="2" charset="2"/>
                  </a:rPr>
                  <a:t> </a:t>
                </a:r>
                <a:r>
                  <a:rPr lang="en-US" altLang="en-US" sz="3000" dirty="0" err="1">
                    <a:sym typeface="Wingdings" panose="05000000000000000000" pitchFamily="2" charset="2"/>
                  </a:rPr>
                  <a:t>ba</a:t>
                </a:r>
                <a:endParaRPr lang="en-US" altLang="en-US" sz="3000" dirty="0">
                  <a:sym typeface="Wingdings" panose="05000000000000000000" pitchFamily="2" charset="2"/>
                </a:endParaRPr>
              </a:p>
              <a:p>
                <a:pPr marL="609600" indent="-609600"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Wingdings" panose="05000000000000000000" pitchFamily="2" charset="2"/>
                  </a:rPr>
                  <a:t>	This grammar generates EVEN-EVEN language.</a:t>
                </a:r>
              </a:p>
            </p:txBody>
          </p:sp>
        </mc:Choice>
        <mc:Fallback>
          <p:sp>
            <p:nvSpPr>
              <p:cNvPr id="7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939800"/>
                <a:ext cx="7772400" cy="4114800"/>
              </a:xfrm>
              <a:blipFill>
                <a:blip r:embed="rId2"/>
                <a:stretch>
                  <a:fillRect t="-2963" b="-49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altLang="en-US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457200"/>
                <a:ext cx="7772400" cy="4114800"/>
              </a:xfrm>
            </p:spPr>
            <p:txBody>
              <a:bodyPr/>
              <a:lstStyle/>
              <a:p>
                <a:pPr marL="609600" indent="-609600"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>
                    <a:sym typeface="Math1" pitchFamily="2" charset="2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smtClean="0">
                        <a:latin typeface="Cambria Math" panose="02040503050406030204" pitchFamily="18" charset="0"/>
                        <a:sym typeface="Math1" pitchFamily="2" charset="2"/>
                      </a:rPr>
                      <m:t>Σ</m:t>
                    </m:r>
                  </m:oMath>
                </a14:m>
                <a:r>
                  <a:rPr lang="en-US" altLang="en-US" sz="3000" dirty="0" smtClean="0">
                    <a:sym typeface="Math1" pitchFamily="2" charset="2"/>
                  </a:rPr>
                  <a:t> </a:t>
                </a:r>
                <a:r>
                  <a:rPr lang="en-US" altLang="en-US" sz="3000" dirty="0">
                    <a:sym typeface="Math1" pitchFamily="2" charset="2"/>
                  </a:rPr>
                  <a:t>= {</a:t>
                </a:r>
                <a:r>
                  <a:rPr lang="en-US" altLang="en-US" sz="3000" dirty="0" err="1">
                    <a:sym typeface="Math1" pitchFamily="2" charset="2"/>
                  </a:rPr>
                  <a:t>a,b</a:t>
                </a:r>
                <a:r>
                  <a:rPr lang="en-US" altLang="en-US" sz="3000" dirty="0">
                    <a:sym typeface="Math1" pitchFamily="2" charset="2"/>
                  </a:rPr>
                  <a:t>}</a:t>
                </a:r>
              </a:p>
              <a:p>
                <a:pPr marL="609600" indent="-609600"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productions:</a:t>
                </a:r>
              </a:p>
              <a:p>
                <a:pPr marL="1371600" lvl="2" indent="-457200">
                  <a:lnSpc>
                    <a:spcPct val="90000"/>
                  </a:lnSpc>
                  <a:buFontTx/>
                  <a:buAutoNum type="arabicPeriod"/>
                </a:pPr>
                <a:r>
                  <a:rPr lang="en-US" altLang="en-US" sz="3000" dirty="0">
                    <a:sym typeface="Math1" pitchFamily="2" charset="2"/>
                  </a:rPr>
                  <a:t>S 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 smtClean="0">
                    <a:sym typeface="Wingdings" panose="05000000000000000000" pitchFamily="2" charset="2"/>
                  </a:rPr>
                  <a:t> </a:t>
                </a:r>
                <a:r>
                  <a:rPr lang="en-US" altLang="en-US" sz="3000" dirty="0" err="1" smtClean="0">
                    <a:sym typeface="Wingdings" panose="05000000000000000000" pitchFamily="2" charset="2"/>
                  </a:rPr>
                  <a:t>aB</a:t>
                </a:r>
                <a:endParaRPr lang="en-US" altLang="en-US" sz="3000" dirty="0">
                  <a:sym typeface="Wingdings" panose="05000000000000000000" pitchFamily="2" charset="2"/>
                </a:endParaRPr>
              </a:p>
              <a:p>
                <a:pPr marL="1371600" lvl="2" indent="-457200">
                  <a:lnSpc>
                    <a:spcPct val="90000"/>
                  </a:lnSpc>
                  <a:buFontTx/>
                  <a:buAutoNum type="arabicPeriod"/>
                </a:pPr>
                <a:r>
                  <a:rPr lang="en-US" altLang="en-US" sz="3000" dirty="0">
                    <a:sym typeface="Wingdings" panose="05000000000000000000" pitchFamily="2" charset="2"/>
                  </a:rPr>
                  <a:t>S 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 smtClean="0">
                    <a:sym typeface="Wingdings" panose="05000000000000000000" pitchFamily="2" charset="2"/>
                  </a:rPr>
                  <a:t> </a:t>
                </a:r>
                <a:r>
                  <a:rPr lang="en-US" altLang="en-US" sz="3000" dirty="0" err="1">
                    <a:sym typeface="Wingdings" panose="05000000000000000000" pitchFamily="2" charset="2"/>
                  </a:rPr>
                  <a:t>bA</a:t>
                </a:r>
                <a:endParaRPr lang="en-US" altLang="en-US" sz="3000" dirty="0">
                  <a:sym typeface="Wingdings" panose="05000000000000000000" pitchFamily="2" charset="2"/>
                </a:endParaRPr>
              </a:p>
              <a:p>
                <a:pPr marL="1371600" lvl="2" indent="-457200">
                  <a:lnSpc>
                    <a:spcPct val="90000"/>
                  </a:lnSpc>
                  <a:buFontTx/>
                  <a:buAutoNum type="arabicPeriod"/>
                </a:pPr>
                <a:r>
                  <a:rPr lang="en-US" altLang="en-US" sz="3000" dirty="0">
                    <a:sym typeface="Wingdings" panose="05000000000000000000" pitchFamily="2" charset="2"/>
                  </a:rPr>
                  <a:t>A 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Wingdings" panose="05000000000000000000" pitchFamily="2" charset="2"/>
                  </a:rPr>
                  <a:t> a</a:t>
                </a:r>
              </a:p>
              <a:p>
                <a:pPr marL="1371600" lvl="2" indent="-457200">
                  <a:lnSpc>
                    <a:spcPct val="90000"/>
                  </a:lnSpc>
                  <a:buFontTx/>
                  <a:buAutoNum type="arabicPeriod"/>
                </a:pPr>
                <a:r>
                  <a:rPr lang="en-US" altLang="en-US" sz="3000" dirty="0">
                    <a:sym typeface="Wingdings" panose="05000000000000000000" pitchFamily="2" charset="2"/>
                  </a:rPr>
                  <a:t>A 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Wingdings" panose="05000000000000000000" pitchFamily="2" charset="2"/>
                  </a:rPr>
                  <a:t> </a:t>
                </a:r>
                <a:r>
                  <a:rPr lang="en-US" altLang="en-US" sz="3000" dirty="0" err="1">
                    <a:sym typeface="Wingdings" panose="05000000000000000000" pitchFamily="2" charset="2"/>
                  </a:rPr>
                  <a:t>aS</a:t>
                </a:r>
                <a:endParaRPr lang="en-US" altLang="en-US" sz="3000" dirty="0">
                  <a:sym typeface="Wingdings" panose="05000000000000000000" pitchFamily="2" charset="2"/>
                </a:endParaRPr>
              </a:p>
              <a:p>
                <a:pPr marL="1371600" lvl="2" indent="-457200">
                  <a:lnSpc>
                    <a:spcPct val="90000"/>
                  </a:lnSpc>
                  <a:buFontTx/>
                  <a:buAutoNum type="arabicPeriod"/>
                </a:pPr>
                <a:r>
                  <a:rPr lang="en-US" altLang="en-US" sz="3000" dirty="0">
                    <a:sym typeface="Wingdings" panose="05000000000000000000" pitchFamily="2" charset="2"/>
                  </a:rPr>
                  <a:t>A 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Wingdings" panose="05000000000000000000" pitchFamily="2" charset="2"/>
                  </a:rPr>
                  <a:t> </a:t>
                </a:r>
                <a:r>
                  <a:rPr lang="en-US" altLang="en-US" sz="3000" dirty="0" err="1">
                    <a:sym typeface="Wingdings" panose="05000000000000000000" pitchFamily="2" charset="2"/>
                  </a:rPr>
                  <a:t>bAA</a:t>
                </a:r>
                <a:endParaRPr lang="en-US" altLang="en-US" sz="3000" dirty="0">
                  <a:sym typeface="Wingdings" panose="05000000000000000000" pitchFamily="2" charset="2"/>
                </a:endParaRPr>
              </a:p>
              <a:p>
                <a:pPr marL="1371600" lvl="2" indent="-457200">
                  <a:lnSpc>
                    <a:spcPct val="90000"/>
                  </a:lnSpc>
                  <a:buFontTx/>
                  <a:buAutoNum type="arabicPeriod"/>
                </a:pPr>
                <a:r>
                  <a:rPr lang="en-US" altLang="en-US" sz="3000" dirty="0">
                    <a:sym typeface="Wingdings" panose="05000000000000000000" pitchFamily="2" charset="2"/>
                  </a:rPr>
                  <a:t>B 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Wingdings" panose="05000000000000000000" pitchFamily="2" charset="2"/>
                  </a:rPr>
                  <a:t> b</a:t>
                </a:r>
              </a:p>
              <a:p>
                <a:pPr marL="1371600" lvl="2" indent="-457200">
                  <a:lnSpc>
                    <a:spcPct val="90000"/>
                  </a:lnSpc>
                  <a:buFontTx/>
                  <a:buAutoNum type="arabicPeriod"/>
                </a:pPr>
                <a:r>
                  <a:rPr lang="en-US" altLang="en-US" sz="3000" dirty="0">
                    <a:sym typeface="Wingdings" panose="05000000000000000000" pitchFamily="2" charset="2"/>
                  </a:rPr>
                  <a:t>B 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Wingdings" panose="05000000000000000000" pitchFamily="2" charset="2"/>
                  </a:rPr>
                  <a:t> </a:t>
                </a:r>
                <a:r>
                  <a:rPr lang="en-US" altLang="en-US" sz="3000" dirty="0" err="1">
                    <a:sym typeface="Wingdings" panose="05000000000000000000" pitchFamily="2" charset="2"/>
                  </a:rPr>
                  <a:t>bS</a:t>
                </a:r>
                <a:endParaRPr lang="en-US" altLang="en-US" sz="3000" dirty="0">
                  <a:sym typeface="Wingdings" panose="05000000000000000000" pitchFamily="2" charset="2"/>
                </a:endParaRPr>
              </a:p>
              <a:p>
                <a:pPr marL="1371600" lvl="2" indent="-457200">
                  <a:lnSpc>
                    <a:spcPct val="90000"/>
                  </a:lnSpc>
                  <a:buFontTx/>
                  <a:buAutoNum type="arabicPeriod"/>
                </a:pPr>
                <a:r>
                  <a:rPr lang="en-US" altLang="en-US" sz="3000" dirty="0">
                    <a:sym typeface="Wingdings" panose="05000000000000000000" pitchFamily="2" charset="2"/>
                  </a:rPr>
                  <a:t>B 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Wingdings" panose="05000000000000000000" pitchFamily="2" charset="2"/>
                  </a:rPr>
                  <a:t> </a:t>
                </a:r>
                <a:r>
                  <a:rPr lang="en-US" altLang="en-US" sz="3000" dirty="0" err="1">
                    <a:sym typeface="Wingdings" panose="05000000000000000000" pitchFamily="2" charset="2"/>
                  </a:rPr>
                  <a:t>aBB</a:t>
                </a:r>
                <a:endParaRPr lang="en-US" altLang="en-US" sz="3000" dirty="0">
                  <a:sym typeface="Wingdings" panose="05000000000000000000" pitchFamily="2" charset="2"/>
                </a:endParaRPr>
              </a:p>
              <a:p>
                <a:pPr marL="609600" indent="-609600"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Wingdings" panose="05000000000000000000" pitchFamily="2" charset="2"/>
                  </a:rPr>
                  <a:t>	This grammar generates the language EQUAL(The language of strings, with number of a’s equal to number of b’s).</a:t>
                </a:r>
              </a:p>
            </p:txBody>
          </p:sp>
        </mc:Choice>
        <mc:Fallback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457200"/>
                <a:ext cx="7772400" cy="4114800"/>
              </a:xfrm>
              <a:blipFill>
                <a:blip r:embed="rId2"/>
                <a:stretch>
                  <a:fillRect t="-2963" b="-59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Note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524000"/>
                <a:ext cx="7772400" cy="4114800"/>
              </a:xfrm>
            </p:spPr>
            <p:txBody>
              <a:bodyPr/>
              <a:lstStyle/>
              <a:p>
                <a:pPr marL="609600" indent="-609600"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/>
                  <a:t>	It is to be noted that if the same non-terminal have more than one productions, it can be written in single line </a:t>
                </a:r>
                <a:r>
                  <a:rPr lang="en-US" altLang="en-US" sz="3000" i="1" dirty="0"/>
                  <a:t>e.g.</a:t>
                </a:r>
              </a:p>
              <a:p>
                <a:pPr marL="609600" indent="-609600"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S 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Wingdings" panose="05000000000000000000" pitchFamily="2" charset="2"/>
                  </a:rPr>
                  <a:t> </a:t>
                </a:r>
                <a:r>
                  <a:rPr lang="en-US" altLang="en-US" sz="3000" dirty="0" err="1">
                    <a:sym typeface="Wingdings" panose="05000000000000000000" pitchFamily="2" charset="2"/>
                  </a:rPr>
                  <a:t>aS</a:t>
                </a:r>
                <a:r>
                  <a:rPr lang="en-US" altLang="en-US" sz="3000" dirty="0">
                    <a:sym typeface="Wingdings" panose="05000000000000000000" pitchFamily="2" charset="2"/>
                  </a:rPr>
                  <a:t>, S 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Wingdings" panose="05000000000000000000" pitchFamily="2" charset="2"/>
                  </a:rPr>
                  <a:t> </a:t>
                </a:r>
                <a:r>
                  <a:rPr lang="en-US" altLang="en-US" sz="3000" dirty="0" err="1">
                    <a:sym typeface="Wingdings" panose="05000000000000000000" pitchFamily="2" charset="2"/>
                  </a:rPr>
                  <a:t>bS</a:t>
                </a:r>
                <a:r>
                  <a:rPr lang="en-US" altLang="en-US" sz="3000" dirty="0">
                    <a:sym typeface="Wingdings" panose="05000000000000000000" pitchFamily="2" charset="2"/>
                  </a:rPr>
                  <a:t>, S 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Λ</m:t>
                    </m:r>
                  </m:oMath>
                </a14:m>
                <a:r>
                  <a:rPr lang="en-US" altLang="en-US" sz="3000" dirty="0" smtClean="0">
                    <a:sym typeface="Math1" pitchFamily="2" charset="2"/>
                  </a:rPr>
                  <a:t> can </a:t>
                </a:r>
                <a:r>
                  <a:rPr lang="en-US" altLang="en-US" sz="3000" dirty="0">
                    <a:sym typeface="Math1" pitchFamily="2" charset="2"/>
                  </a:rPr>
                  <a:t>be written as</a:t>
                </a:r>
              </a:p>
              <a:p>
                <a:pPr marL="609600" indent="-609600"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</a:t>
                </a:r>
                <a:r>
                  <a:rPr lang="en-US" altLang="en-US" sz="3000" dirty="0"/>
                  <a:t>S 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Wingdings" panose="05000000000000000000" pitchFamily="2" charset="2"/>
                  </a:rPr>
                  <a:t> </a:t>
                </a:r>
                <a:r>
                  <a:rPr lang="en-US" altLang="en-US" sz="3000" dirty="0" smtClean="0">
                    <a:sym typeface="Wingdings" panose="05000000000000000000" pitchFamily="2" charset="2"/>
                  </a:rPr>
                  <a:t>aS|bS|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Λ</m:t>
                    </m:r>
                  </m:oMath>
                </a14:m>
                <a:endParaRPr lang="en-US" altLang="en-US" sz="3000" dirty="0">
                  <a:sym typeface="Math1" pitchFamily="2" charset="2"/>
                </a:endParaRPr>
              </a:p>
              <a:p>
                <a:pPr marL="609600" indent="-609600"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It may also be noted that the productions      S 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Wingdings" panose="05000000000000000000" pitchFamily="2" charset="2"/>
                  </a:rPr>
                  <a:t> </a:t>
                </a:r>
                <a:r>
                  <a:rPr lang="en-US" altLang="en-US" sz="3000" dirty="0" smtClean="0"/>
                  <a:t>SS|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en-US" sz="3000" dirty="0" smtClean="0">
                    <a:sym typeface="Math1" pitchFamily="2" charset="2"/>
                  </a:rPr>
                  <a:t> </a:t>
                </a:r>
                <a:r>
                  <a:rPr lang="en-US" altLang="en-US" sz="3000" dirty="0"/>
                  <a:t>always defines the language which is closed w.r.t. concatenation </a:t>
                </a:r>
                <a:r>
                  <a:rPr lang="en-US" altLang="en-US" sz="3000" i="1" dirty="0"/>
                  <a:t>i.e</a:t>
                </a:r>
                <a:r>
                  <a:rPr lang="en-US" altLang="en-US" sz="3000" i="1" dirty="0" smtClean="0"/>
                  <a:t>. </a:t>
                </a:r>
                <a:r>
                  <a:rPr lang="en-US" altLang="en-US" sz="3000" dirty="0" smtClean="0"/>
                  <a:t>the </a:t>
                </a:r>
                <a:r>
                  <a:rPr lang="en-US" altLang="en-US" sz="3000" dirty="0"/>
                  <a:t>language expressed by RE of type r</a:t>
                </a:r>
                <a:r>
                  <a:rPr lang="en-US" altLang="en-US" sz="3000" baseline="40000" dirty="0"/>
                  <a:t>*</a:t>
                </a:r>
                <a:r>
                  <a:rPr lang="en-US" altLang="en-US" sz="3000" dirty="0"/>
                  <a:t>. It may also be noted that the production S 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3000" dirty="0" smtClean="0">
                    <a:sym typeface="Wingdings" panose="05000000000000000000" pitchFamily="2" charset="2"/>
                  </a:rPr>
                  <a:t> SS </a:t>
                </a:r>
                <a:r>
                  <a:rPr lang="en-US" altLang="en-US" sz="3000" dirty="0">
                    <a:sym typeface="Wingdings" panose="05000000000000000000" pitchFamily="2" charset="2"/>
                  </a:rPr>
                  <a:t>defines the language expressed by r</a:t>
                </a:r>
                <a:r>
                  <a:rPr lang="en-US" altLang="en-US" sz="3000" baseline="40000" dirty="0">
                    <a:sym typeface="Wingdings" panose="05000000000000000000" pitchFamily="2" charset="2"/>
                  </a:rPr>
                  <a:t>+</a:t>
                </a:r>
                <a:r>
                  <a:rPr lang="en-US" altLang="en-US" sz="3000" dirty="0">
                    <a:sym typeface="Wingdings" panose="05000000000000000000" pitchFamily="2" charset="2"/>
                  </a:rPr>
                  <a:t>.</a:t>
                </a:r>
              </a:p>
            </p:txBody>
          </p:sp>
        </mc:Choice>
        <mc:Fallback>
          <p:sp>
            <p:nvSpPr>
              <p:cNvPr id="92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524000"/>
                <a:ext cx="7772400" cy="4114800"/>
              </a:xfrm>
              <a:blipFill>
                <a:blip r:embed="rId2"/>
                <a:stretch>
                  <a:fillRect t="-2963" r="-1725" b="-23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altLang="en-US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990600"/>
                <a:ext cx="7772400" cy="4114800"/>
              </a:xfrm>
            </p:spPr>
            <p:txBody>
              <a:bodyPr/>
              <a:lstStyle/>
              <a:p>
                <a:pPr marL="609600" indent="-609600"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>
                    <a:sym typeface="Math1" pitchFamily="2" charset="2"/>
                  </a:rPr>
                  <a:t>	Consider the following CFG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smtClean="0">
                        <a:latin typeface="Cambria Math" panose="02040503050406030204" pitchFamily="18" charset="0"/>
                        <a:sym typeface="Math1" pitchFamily="2" charset="2"/>
                      </a:rPr>
                      <m:t>Σ</m:t>
                    </m:r>
                  </m:oMath>
                </a14:m>
                <a:r>
                  <a:rPr lang="en-US" altLang="en-US" sz="3000" dirty="0" smtClean="0">
                    <a:sym typeface="Math1" pitchFamily="2" charset="2"/>
                  </a:rPr>
                  <a:t>= </a:t>
                </a:r>
                <a:r>
                  <a:rPr lang="en-US" altLang="en-US" sz="3000" dirty="0">
                    <a:sym typeface="Math1" pitchFamily="2" charset="2"/>
                  </a:rPr>
                  <a:t>{</a:t>
                </a:r>
                <a:r>
                  <a:rPr lang="en-US" altLang="en-US" sz="3000" dirty="0" err="1">
                    <a:sym typeface="Math1" pitchFamily="2" charset="2"/>
                  </a:rPr>
                  <a:t>a,b</a:t>
                </a:r>
                <a:r>
                  <a:rPr lang="en-US" altLang="en-US" sz="3000" dirty="0">
                    <a:sym typeface="Math1" pitchFamily="2" charset="2"/>
                  </a:rPr>
                  <a:t>}</a:t>
                </a:r>
              </a:p>
              <a:p>
                <a:pPr marL="609600" indent="-609600"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productions:</a:t>
                </a:r>
              </a:p>
              <a:p>
                <a:pPr marL="1371600" lvl="2" indent="-457200">
                  <a:lnSpc>
                    <a:spcPct val="90000"/>
                  </a:lnSpc>
                  <a:buFontTx/>
                  <a:buAutoNum type="arabicPeriod"/>
                </a:pPr>
                <a:r>
                  <a:rPr lang="en-US" altLang="en-US" sz="3000" dirty="0">
                    <a:sym typeface="Math1" pitchFamily="2" charset="2"/>
                  </a:rPr>
                  <a:t>S 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 smtClean="0">
                    <a:sym typeface="Wingdings" panose="05000000000000000000" pitchFamily="2" charset="2"/>
                  </a:rPr>
                  <a:t>YXY</a:t>
                </a:r>
                <a:endParaRPr lang="en-US" altLang="en-US" sz="3000" dirty="0">
                  <a:sym typeface="Wingdings" panose="05000000000000000000" pitchFamily="2" charset="2"/>
                </a:endParaRPr>
              </a:p>
              <a:p>
                <a:pPr marL="1371600" lvl="2" indent="-457200">
                  <a:lnSpc>
                    <a:spcPct val="90000"/>
                  </a:lnSpc>
                  <a:buFontTx/>
                  <a:buAutoNum type="arabicPeriod"/>
                </a:pPr>
                <a:r>
                  <a:rPr lang="en-US" altLang="en-US" sz="3000" dirty="0">
                    <a:sym typeface="Wingdings" panose="05000000000000000000" pitchFamily="2" charset="2"/>
                  </a:rPr>
                  <a:t>Y 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Wingdings" panose="05000000000000000000" pitchFamily="2" charset="2"/>
                  </a:rPr>
                  <a:t> </a:t>
                </a:r>
                <a:r>
                  <a:rPr lang="en-US" altLang="en-US" sz="3000" dirty="0" smtClean="0">
                    <a:sym typeface="Wingdings" panose="05000000000000000000" pitchFamily="2" charset="2"/>
                  </a:rPr>
                  <a:t>aY|bY|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Λ</m:t>
                    </m:r>
                  </m:oMath>
                </a14:m>
                <a:endParaRPr lang="en-US" altLang="en-US" sz="3000" dirty="0">
                  <a:sym typeface="Math1" pitchFamily="2" charset="2"/>
                </a:endParaRPr>
              </a:p>
              <a:p>
                <a:pPr marL="1371600" lvl="2" indent="-457200">
                  <a:lnSpc>
                    <a:spcPct val="90000"/>
                  </a:lnSpc>
                  <a:buFontTx/>
                  <a:buAutoNum type="arabicPeriod"/>
                </a:pPr>
                <a:r>
                  <a:rPr lang="en-US" altLang="en-US" sz="3000" dirty="0">
                    <a:sym typeface="Math1" pitchFamily="2" charset="2"/>
                  </a:rPr>
                  <a:t>X 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Wingdings" panose="05000000000000000000" pitchFamily="2" charset="2"/>
                  </a:rPr>
                  <a:t> </a:t>
                </a:r>
                <a:r>
                  <a:rPr lang="en-US" altLang="en-US" sz="3000" dirty="0" err="1">
                    <a:sym typeface="Wingdings" panose="05000000000000000000" pitchFamily="2" charset="2"/>
                  </a:rPr>
                  <a:t>bbb</a:t>
                </a:r>
                <a:endParaRPr lang="en-US" altLang="en-US" sz="3000" dirty="0">
                  <a:sym typeface="Wingdings" panose="05000000000000000000" pitchFamily="2" charset="2"/>
                </a:endParaRPr>
              </a:p>
              <a:p>
                <a:pPr marL="609600" indent="-609600"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Wingdings" panose="05000000000000000000" pitchFamily="2" charset="2"/>
                  </a:rPr>
                  <a:t>	It can be observed that, using prod.2, Y </a:t>
                </a:r>
                <a:r>
                  <a:rPr lang="en-US" altLang="en-US" sz="3000" dirty="0" smtClean="0">
                    <a:sym typeface="Wingdings" panose="05000000000000000000" pitchFamily="2" charset="2"/>
                  </a:rPr>
                  <a:t>generates</a:t>
                </a:r>
                <a14:m>
                  <m:oMath xmlns:m="http://schemas.openxmlformats.org/officeDocument/2006/math">
                    <m:r>
                      <a:rPr lang="en-US" altLang="en-US" sz="3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3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Λ</m:t>
                    </m:r>
                  </m:oMath>
                </a14:m>
                <a:r>
                  <a:rPr lang="en-US" altLang="en-US" sz="3000" dirty="0" smtClean="0">
                    <a:sym typeface="Math1" pitchFamily="2" charset="2"/>
                  </a:rPr>
                  <a:t>. </a:t>
                </a:r>
                <a:r>
                  <a:rPr lang="en-US" altLang="en-US" sz="3000" dirty="0">
                    <a:sym typeface="Math1" pitchFamily="2" charset="2"/>
                  </a:rPr>
                  <a:t>Y generates a. Y generates b. Y also generates all the combinations of a and b. thus Y generates the strings generated by (</a:t>
                </a:r>
                <a:r>
                  <a:rPr lang="en-US" altLang="en-US" sz="3000" dirty="0" err="1">
                    <a:sym typeface="Math1" pitchFamily="2" charset="2"/>
                  </a:rPr>
                  <a:t>a+b</a:t>
                </a:r>
                <a:r>
                  <a:rPr lang="en-US" altLang="en-US" sz="3000" dirty="0">
                    <a:sym typeface="Math1" pitchFamily="2" charset="2"/>
                  </a:rPr>
                  <a:t>)</a:t>
                </a:r>
                <a:r>
                  <a:rPr lang="en-US" altLang="en-US" sz="3000" baseline="40000" dirty="0">
                    <a:sym typeface="Math1" pitchFamily="2" charset="2"/>
                  </a:rPr>
                  <a:t>*</a:t>
                </a:r>
                <a:r>
                  <a:rPr lang="en-US" altLang="en-US" sz="3000" dirty="0">
                    <a:sym typeface="Math1" pitchFamily="2" charset="2"/>
                  </a:rPr>
                  <a:t>. It may also be observed that the above CFG generates the language expressed by (</a:t>
                </a:r>
                <a:r>
                  <a:rPr lang="en-US" altLang="en-US" sz="3000" dirty="0" err="1">
                    <a:sym typeface="Math1" pitchFamily="2" charset="2"/>
                  </a:rPr>
                  <a:t>a+b</a:t>
                </a:r>
                <a:r>
                  <a:rPr lang="en-US" altLang="en-US" sz="3000" dirty="0">
                    <a:sym typeface="Math1" pitchFamily="2" charset="2"/>
                  </a:rPr>
                  <a:t>)</a:t>
                </a:r>
                <a:r>
                  <a:rPr lang="en-US" altLang="en-US" sz="3000" baseline="40000" dirty="0">
                    <a:sym typeface="Math1" pitchFamily="2" charset="2"/>
                  </a:rPr>
                  <a:t>*</a:t>
                </a:r>
                <a:r>
                  <a:rPr lang="en-US" altLang="en-US" sz="3000" dirty="0" err="1">
                    <a:sym typeface="Math1" pitchFamily="2" charset="2"/>
                  </a:rPr>
                  <a:t>bbb</a:t>
                </a:r>
                <a:r>
                  <a:rPr lang="en-US" altLang="en-US" sz="3000" dirty="0">
                    <a:sym typeface="Math1" pitchFamily="2" charset="2"/>
                  </a:rPr>
                  <a:t>(</a:t>
                </a:r>
                <a:r>
                  <a:rPr lang="en-US" altLang="en-US" sz="3000" dirty="0" err="1">
                    <a:sym typeface="Math1" pitchFamily="2" charset="2"/>
                  </a:rPr>
                  <a:t>a+b</a:t>
                </a:r>
                <a:r>
                  <a:rPr lang="en-US" altLang="en-US" sz="3000" dirty="0">
                    <a:sym typeface="Math1" pitchFamily="2" charset="2"/>
                  </a:rPr>
                  <a:t>)</a:t>
                </a:r>
                <a:r>
                  <a:rPr lang="en-US" altLang="en-US" sz="3000" baseline="40000" dirty="0">
                    <a:sym typeface="Math1" pitchFamily="2" charset="2"/>
                  </a:rPr>
                  <a:t>*</a:t>
                </a:r>
                <a:r>
                  <a:rPr lang="en-US" altLang="en-US" sz="3000" dirty="0">
                    <a:sym typeface="Math1" pitchFamily="2" charset="2"/>
                  </a:rPr>
                  <a:t>. Following are four words generated by the given CFG</a:t>
                </a:r>
              </a:p>
            </p:txBody>
          </p:sp>
        </mc:Choice>
        <mc:Fallback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990600"/>
                <a:ext cx="7772400" cy="4114800"/>
              </a:xfrm>
              <a:blipFill>
                <a:blip r:embed="rId2"/>
                <a:stretch>
                  <a:fillRect t="-2963" r="-2196" b="-47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Example continued 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6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371600"/>
                <a:ext cx="3124200" cy="23622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>
                    <a:sym typeface="Math1" pitchFamily="2" charset="2"/>
                  </a:rPr>
                  <a:t>	   S 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YXY</a:t>
                </a:r>
              </a:p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smtClean="0">
                    <a:sym typeface="Math1" pitchFamily="2" charset="2"/>
                  </a:rPr>
                  <a:t>aYbbb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endParaRPr lang="en-US" altLang="en-US" sz="3000" dirty="0">
                  <a:sym typeface="Math1" pitchFamily="2" charset="2"/>
                </a:endParaRPr>
              </a:p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abYbbb</a:t>
                </a:r>
                <a:endParaRPr lang="en-US" altLang="en-US" sz="3000" dirty="0">
                  <a:sym typeface="Math1" pitchFamily="2" charset="2"/>
                </a:endParaRPr>
              </a:p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 err="1">
                    <a:sym typeface="Math1" pitchFamily="2" charset="2"/>
                  </a:rPr>
                  <a:t>bbb</a:t>
                </a:r>
                <a:endParaRPr lang="en-US" altLang="en-US" sz="3000" dirty="0">
                  <a:sym typeface="Math1" pitchFamily="2" charset="2"/>
                </a:endParaRPr>
              </a:p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	=  </a:t>
                </a:r>
                <a:r>
                  <a:rPr lang="en-US" altLang="en-US" sz="3000" dirty="0" err="1">
                    <a:sym typeface="Math1" pitchFamily="2" charset="2"/>
                  </a:rPr>
                  <a:t>abbbb</a:t>
                </a:r>
                <a:endParaRPr lang="en-US" altLang="en-US" sz="3000" dirty="0">
                  <a:sym typeface="Math1" pitchFamily="2" charset="2"/>
                </a:endParaRPr>
              </a:p>
            </p:txBody>
          </p:sp>
        </mc:Choice>
        <mc:Fallback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371600"/>
                <a:ext cx="3124200" cy="2362200"/>
              </a:xfrm>
              <a:blipFill>
                <a:blip r:embed="rId2"/>
                <a:stretch>
                  <a:fillRect t="-5155" b="-6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68" name="Rectangle 4"/>
              <p:cNvSpPr>
                <a:spLocks noChangeArrowheads="1"/>
              </p:cNvSpPr>
              <p:nvPr/>
            </p:nvSpPr>
            <p:spPr bwMode="auto">
              <a:xfrm>
                <a:off x="609600" y="3886200"/>
                <a:ext cx="3200400" cy="2743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3000" dirty="0">
                    <a:sym typeface="Math1" pitchFamily="2" charset="2"/>
                  </a:rPr>
                  <a:t>	   S 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YXY</a:t>
                </a:r>
              </a:p>
              <a:p>
                <a:pPr eaLnBrk="0" hangingPunct="0"/>
                <a:r>
                  <a:rPr lang="en-US" altLang="en-US" sz="3000" dirty="0">
                    <a:sym typeface="Math1" pitchFamily="2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 err="1">
                    <a:sym typeface="Math1" pitchFamily="2" charset="2"/>
                  </a:rPr>
                  <a:t>bbbaY</a:t>
                </a:r>
                <a:endParaRPr lang="en-US" altLang="en-US" sz="3000" dirty="0">
                  <a:sym typeface="Math1" pitchFamily="2" charset="2"/>
                </a:endParaRPr>
              </a:p>
              <a:p>
                <a:pPr eaLnBrk="0" hangingPunct="0"/>
                <a:r>
                  <a:rPr lang="en-US" altLang="en-US" sz="3000" dirty="0">
                    <a:sym typeface="Math1" pitchFamily="2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 </a:t>
                </a:r>
                <a:r>
                  <a:rPr lang="en-US" altLang="en-US" sz="3000" dirty="0" err="1">
                    <a:sym typeface="Math1" pitchFamily="2" charset="2"/>
                  </a:rPr>
                  <a:t>bbbabY</a:t>
                </a:r>
                <a:endParaRPr lang="en-US" altLang="en-US" sz="3000" dirty="0">
                  <a:sym typeface="Math1" pitchFamily="2" charset="2"/>
                </a:endParaRPr>
              </a:p>
              <a:p>
                <a:pPr eaLnBrk="0" hangingPunct="0"/>
                <a:r>
                  <a:rPr lang="en-US" altLang="en-US" sz="3000" dirty="0">
                    <a:sym typeface="Math1" pitchFamily="2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 </a:t>
                </a:r>
                <a:r>
                  <a:rPr lang="en-US" altLang="en-US" sz="3000" dirty="0" err="1">
                    <a:sym typeface="Math1" pitchFamily="2" charset="2"/>
                  </a:rPr>
                  <a:t>bbbabaY</a:t>
                </a:r>
                <a:endParaRPr lang="en-US" altLang="en-US" sz="3000" dirty="0">
                  <a:sym typeface="Math1" pitchFamily="2" charset="2"/>
                </a:endParaRPr>
              </a:p>
              <a:p>
                <a:pPr eaLnBrk="0" hangingPunct="0"/>
                <a:r>
                  <a:rPr lang="en-US" altLang="en-US" sz="3000" dirty="0">
                    <a:sym typeface="Math1" pitchFamily="2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 </a:t>
                </a:r>
                <a:r>
                  <a:rPr lang="en-US" altLang="en-US" sz="3000" dirty="0" err="1">
                    <a:sym typeface="Math1" pitchFamily="2" charset="2"/>
                  </a:rPr>
                  <a:t>bbbaba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endParaRPr lang="en-US" altLang="en-US" sz="3000" dirty="0">
                  <a:sym typeface="Math1" pitchFamily="2" charset="2"/>
                </a:endParaRPr>
              </a:p>
              <a:p>
                <a:pPr eaLnBrk="0" hangingPunct="0"/>
                <a:r>
                  <a:rPr lang="en-US" altLang="en-US" sz="3000" dirty="0">
                    <a:sym typeface="Math1" pitchFamily="2" charset="2"/>
                  </a:rPr>
                  <a:t>		=   </a:t>
                </a:r>
                <a:r>
                  <a:rPr lang="en-US" altLang="en-US" sz="3000" dirty="0" err="1">
                    <a:sym typeface="Math1" pitchFamily="2" charset="2"/>
                  </a:rPr>
                  <a:t>bbbaba</a:t>
                </a:r>
                <a:endParaRPr lang="en-US" altLang="en-US" sz="3000" dirty="0">
                  <a:sym typeface="Math1" pitchFamily="2" charset="2"/>
                </a:endParaRPr>
              </a:p>
            </p:txBody>
          </p:sp>
        </mc:Choice>
        <mc:Fallback>
          <p:sp>
            <p:nvSpPr>
              <p:cNvPr id="1126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886200"/>
                <a:ext cx="3200400" cy="2743200"/>
              </a:xfrm>
              <a:prstGeom prst="rect">
                <a:avLst/>
              </a:prstGeom>
              <a:blipFill>
                <a:blip r:embed="rId3"/>
                <a:stretch>
                  <a:fillRect t="-4444" b="-84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69" name="Rectangle 5"/>
              <p:cNvSpPr>
                <a:spLocks noChangeArrowheads="1"/>
              </p:cNvSpPr>
              <p:nvPr/>
            </p:nvSpPr>
            <p:spPr bwMode="auto">
              <a:xfrm>
                <a:off x="4572000" y="1371600"/>
                <a:ext cx="3657600" cy="3429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3000" dirty="0">
                    <a:sym typeface="Math1" pitchFamily="2" charset="2"/>
                  </a:rPr>
                  <a:t>	   S 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YXY</a:t>
                </a:r>
              </a:p>
              <a:p>
                <a:pPr eaLnBrk="0" hangingPunct="0"/>
                <a:r>
                  <a:rPr lang="en-US" altLang="en-US" sz="3000" dirty="0">
                    <a:sym typeface="Math1" pitchFamily="2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bYbbbaY</a:t>
                </a:r>
                <a:endParaRPr lang="en-US" altLang="en-US" sz="3000" dirty="0">
                  <a:sym typeface="Math1" pitchFamily="2" charset="2"/>
                </a:endParaRPr>
              </a:p>
              <a:p>
                <a:pPr eaLnBrk="0" hangingPunct="0"/>
                <a:r>
                  <a:rPr lang="en-US" altLang="en-US" sz="3000" dirty="0">
                    <a:sym typeface="Math1" pitchFamily="2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 err="1">
                    <a:sym typeface="Math1" pitchFamily="2" charset="2"/>
                  </a:rPr>
                  <a:t>bbbabY</a:t>
                </a:r>
                <a:endParaRPr lang="en-US" altLang="en-US" sz="3000" dirty="0">
                  <a:sym typeface="Math1" pitchFamily="2" charset="2"/>
                </a:endParaRPr>
              </a:p>
              <a:p>
                <a:pPr eaLnBrk="0" hangingPunct="0"/>
                <a:r>
                  <a:rPr lang="en-US" altLang="en-US" sz="3000" dirty="0">
                    <a:sym typeface="Math1" pitchFamily="2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bbbbabbY</a:t>
                </a:r>
                <a:endParaRPr lang="en-US" altLang="en-US" sz="3000" dirty="0">
                  <a:sym typeface="Math1" pitchFamily="2" charset="2"/>
                </a:endParaRPr>
              </a:p>
              <a:p>
                <a:pPr eaLnBrk="0" hangingPunct="0"/>
                <a:r>
                  <a:rPr lang="en-US" altLang="en-US" sz="3000" dirty="0">
                    <a:sym typeface="Math1" pitchFamily="2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 smtClean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bbbbabbaY</a:t>
                </a:r>
                <a:endParaRPr lang="en-US" altLang="en-US" sz="3000" dirty="0">
                  <a:sym typeface="Math1" pitchFamily="2" charset="2"/>
                </a:endParaRPr>
              </a:p>
              <a:p>
                <a:pPr eaLnBrk="0" hangingPunct="0"/>
                <a:r>
                  <a:rPr lang="en-US" altLang="en-US" sz="3000" dirty="0">
                    <a:sym typeface="Math1" pitchFamily="2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bbbbabba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endParaRPr lang="en-US" altLang="en-US" sz="3000" dirty="0">
                  <a:sym typeface="Math1" pitchFamily="2" charset="2"/>
                </a:endParaRPr>
              </a:p>
              <a:p>
                <a:pPr eaLnBrk="0" hangingPunct="0"/>
                <a:r>
                  <a:rPr lang="en-US" altLang="en-US" sz="3000" dirty="0">
                    <a:sym typeface="Math1" pitchFamily="2" charset="2"/>
                  </a:rPr>
                  <a:t>		=  </a:t>
                </a:r>
                <a:r>
                  <a:rPr lang="en-US" altLang="en-US" sz="3000" dirty="0" err="1">
                    <a:sym typeface="Math1" pitchFamily="2" charset="2"/>
                  </a:rPr>
                  <a:t>bbbbabba</a:t>
                </a:r>
                <a:endParaRPr lang="en-US" altLang="en-US" sz="3000" dirty="0">
                  <a:sym typeface="Math1" pitchFamily="2" charset="2"/>
                </a:endParaRPr>
              </a:p>
            </p:txBody>
          </p:sp>
        </mc:Choice>
        <mc:Fallback>
          <p:sp>
            <p:nvSpPr>
              <p:cNvPr id="1126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0" y="1371600"/>
                <a:ext cx="3657600" cy="3429000"/>
              </a:xfrm>
              <a:prstGeom prst="rect">
                <a:avLst/>
              </a:prstGeom>
              <a:blipFill>
                <a:blip r:embed="rId4"/>
                <a:stretch>
                  <a:fillRect t="-3552" b="-1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70" name="Rectangle 6"/>
              <p:cNvSpPr>
                <a:spLocks noChangeArrowheads="1"/>
              </p:cNvSpPr>
              <p:nvPr/>
            </p:nvSpPr>
            <p:spPr bwMode="auto">
              <a:xfrm>
                <a:off x="5029200" y="4800600"/>
                <a:ext cx="3124200" cy="1752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3000" dirty="0">
                    <a:sym typeface="Math1" pitchFamily="2" charset="2"/>
                  </a:rPr>
                  <a:t>	   S 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YXY</a:t>
                </a:r>
              </a:p>
              <a:p>
                <a:pPr eaLnBrk="0" hangingPunct="0"/>
                <a:r>
                  <a:rPr lang="en-US" altLang="en-US" sz="3000" dirty="0">
                    <a:sym typeface="Math1" pitchFamily="2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bYbbbaY</a:t>
                </a:r>
                <a:endParaRPr lang="en-US" altLang="en-US" sz="3000" dirty="0">
                  <a:sym typeface="Math1" pitchFamily="2" charset="2"/>
                </a:endParaRPr>
              </a:p>
              <a:p>
                <a:pPr eaLnBrk="0" hangingPunct="0"/>
                <a:r>
                  <a:rPr lang="en-US" altLang="en-US" sz="3000" dirty="0">
                    <a:sym typeface="Math1" pitchFamily="2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 err="1">
                    <a:sym typeface="Math1" pitchFamily="2" charset="2"/>
                  </a:rPr>
                  <a:t>bbba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endParaRPr lang="en-US" altLang="en-US" sz="3000" dirty="0">
                  <a:sym typeface="Math1" pitchFamily="2" charset="2"/>
                </a:endParaRPr>
              </a:p>
              <a:p>
                <a:pPr eaLnBrk="0" hangingPunct="0"/>
                <a:r>
                  <a:rPr lang="en-US" altLang="en-US" sz="3000" dirty="0">
                    <a:sym typeface="Math1" pitchFamily="2" charset="2"/>
                  </a:rPr>
                  <a:t>		=  </a:t>
                </a:r>
                <a:r>
                  <a:rPr lang="en-US" altLang="en-US" sz="3000" dirty="0" err="1">
                    <a:sym typeface="Math1" pitchFamily="2" charset="2"/>
                  </a:rPr>
                  <a:t>bbbba</a:t>
                </a:r>
                <a:endParaRPr lang="en-US" altLang="en-US" sz="3000" dirty="0">
                  <a:sym typeface="Math1" pitchFamily="2" charset="2"/>
                </a:endParaRPr>
              </a:p>
            </p:txBody>
          </p:sp>
        </mc:Choice>
        <mc:Fallback>
          <p:sp>
            <p:nvSpPr>
              <p:cNvPr id="11270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4800600"/>
                <a:ext cx="3124200" cy="1752600"/>
              </a:xfrm>
              <a:prstGeom prst="rect">
                <a:avLst/>
              </a:prstGeom>
              <a:blipFill>
                <a:blip r:embed="rId5"/>
                <a:stretch>
                  <a:fillRect t="-6969" r="-780" b="-177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 altLang="en-US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91" name="Rectangle 3"/>
              <p:cNvSpPr>
                <a:spLocks noChangeArrowheads="1"/>
              </p:cNvSpPr>
              <p:nvPr/>
            </p:nvSpPr>
            <p:spPr bwMode="auto">
              <a:xfrm>
                <a:off x="685800" y="1524000"/>
                <a:ext cx="7772400" cy="4648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609600" indent="-609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90600" indent="-5334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3000" dirty="0" smtClean="0"/>
                  <a:t>	Consider the following CFG</a:t>
                </a:r>
              </a:p>
              <a:p>
                <a:pPr lvl="1">
                  <a:spcBef>
                    <a:spcPct val="50000"/>
                  </a:spcBef>
                  <a:buFontTx/>
                  <a:buAutoNum type="arabicPeriod"/>
                </a:pPr>
                <a:r>
                  <a:rPr lang="en-US" altLang="en-US" sz="3000" dirty="0"/>
                  <a:t>S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3000" dirty="0"/>
                  <a:t> </a:t>
                </a:r>
                <a:r>
                  <a:rPr lang="en-US" altLang="en-US" sz="3000" dirty="0" err="1"/>
                  <a:t>SS|XaXaX</a:t>
                </a:r>
                <a:r>
                  <a:rPr lang="en-US" altLang="en-US" sz="3000" dirty="0"/>
                  <a:t>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endParaRPr lang="en-US" altLang="en-US" sz="3000" dirty="0">
                  <a:sym typeface="Math1" pitchFamily="2" charset="2"/>
                </a:endParaRPr>
              </a:p>
              <a:p>
                <a:pPr lvl="1">
                  <a:spcBef>
                    <a:spcPct val="50000"/>
                  </a:spcBef>
                  <a:buFontTx/>
                  <a:buAutoNum type="arabicPeriod"/>
                </a:pPr>
                <a:r>
                  <a:rPr lang="en-US" altLang="en-US" sz="3000" dirty="0"/>
                  <a:t>X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3000" dirty="0" smtClean="0"/>
                  <a:t> </a:t>
                </a:r>
                <a:r>
                  <a:rPr lang="en-US" altLang="en-US" sz="3000" dirty="0" err="1"/>
                  <a:t>bX</a:t>
                </a:r>
                <a:r>
                  <a:rPr lang="en-US" altLang="en-US" sz="3000" dirty="0"/>
                  <a:t>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3000" dirty="0">
                    <a:sym typeface="Wingdings" panose="05000000000000000000" pitchFamily="2" charset="2"/>
                  </a:rPr>
                  <a:t>	It can be observed that, using prod.2, X generates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. X generates any number of b’s. Thus X generates the strings generated by b</a:t>
                </a:r>
                <a:r>
                  <a:rPr lang="en-US" altLang="en-US" sz="3000" baseline="40000" dirty="0">
                    <a:sym typeface="Math1" pitchFamily="2" charset="2"/>
                  </a:rPr>
                  <a:t>*</a:t>
                </a:r>
                <a:r>
                  <a:rPr lang="en-US" altLang="en-US" sz="3000" dirty="0">
                    <a:sym typeface="Math1" pitchFamily="2" charset="2"/>
                  </a:rPr>
                  <a:t>. It may also be observed that the above CFG generates the language expressed by (b</a:t>
                </a:r>
                <a:r>
                  <a:rPr lang="en-US" altLang="en-US" sz="3000" baseline="40000" dirty="0">
                    <a:sym typeface="Math1" pitchFamily="2" charset="2"/>
                  </a:rPr>
                  <a:t>*</a:t>
                </a:r>
                <a:r>
                  <a:rPr lang="en-US" altLang="en-US" sz="3000" dirty="0">
                    <a:sym typeface="Math1" pitchFamily="2" charset="2"/>
                  </a:rPr>
                  <a:t>ab</a:t>
                </a:r>
                <a:r>
                  <a:rPr lang="en-US" altLang="en-US" sz="3000" baseline="40000" dirty="0">
                    <a:sym typeface="Math1" pitchFamily="2" charset="2"/>
                  </a:rPr>
                  <a:t>*</a:t>
                </a:r>
                <a:r>
                  <a:rPr lang="en-US" altLang="en-US" sz="3000" dirty="0">
                    <a:sym typeface="Math1" pitchFamily="2" charset="2"/>
                  </a:rPr>
                  <a:t>ab</a:t>
                </a:r>
                <a:r>
                  <a:rPr lang="en-US" altLang="en-US" sz="3000" baseline="40000" dirty="0">
                    <a:sym typeface="Math1" pitchFamily="2" charset="2"/>
                  </a:rPr>
                  <a:t>*</a:t>
                </a:r>
                <a:r>
                  <a:rPr lang="en-US" altLang="en-US" sz="3000" dirty="0">
                    <a:sym typeface="Math1" pitchFamily="2" charset="2"/>
                  </a:rPr>
                  <a:t>)</a:t>
                </a:r>
                <a:r>
                  <a:rPr lang="en-US" altLang="en-US" sz="3000" baseline="40000" dirty="0">
                    <a:sym typeface="Math1" pitchFamily="2" charset="2"/>
                  </a:rPr>
                  <a:t>*</a:t>
                </a:r>
                <a:r>
                  <a:rPr lang="en-US" altLang="en-US" sz="3000" dirty="0">
                    <a:sym typeface="Math1" pitchFamily="2" charset="2"/>
                  </a:rPr>
                  <a:t>.</a:t>
                </a:r>
              </a:p>
            </p:txBody>
          </p:sp>
        </mc:Choice>
        <mc:Fallback>
          <p:sp>
            <p:nvSpPr>
              <p:cNvPr id="12291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524000"/>
                <a:ext cx="7772400" cy="4648200"/>
              </a:xfrm>
              <a:prstGeom prst="rect">
                <a:avLst/>
              </a:prstGeom>
              <a:blipFill>
                <a:blip r:embed="rId2"/>
                <a:stretch>
                  <a:fillRect t="-1704" r="-2039" b="-3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524000"/>
                <a:ext cx="7772400" cy="4572000"/>
              </a:xfrm>
              <a:noFill/>
              <a:extLst>
                <a:ext uri="{AF507438-7753-43E0-B8FC-AC1667EBCBE1}">
                  <a14:hiddenEffects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609600" indent="-609600"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>
                    <a:sym typeface="Math1" pitchFamily="2" charset="2"/>
                  </a:rPr>
                  <a:t>	Consider the following CFG</a:t>
                </a:r>
              </a:p>
              <a:p>
                <a:pPr marL="609600" indent="-609600"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smtClean="0">
                        <a:latin typeface="Cambria Math" panose="02040503050406030204" pitchFamily="18" charset="0"/>
                        <a:sym typeface="Math1" pitchFamily="2" charset="2"/>
                      </a:rPr>
                      <m:t>Σ</m:t>
                    </m:r>
                  </m:oMath>
                </a14:m>
                <a:r>
                  <a:rPr lang="en-US" altLang="en-US" sz="3000" dirty="0" smtClean="0">
                    <a:sym typeface="Math1" pitchFamily="2" charset="2"/>
                  </a:rPr>
                  <a:t> </a:t>
                </a:r>
                <a:r>
                  <a:rPr lang="en-US" altLang="en-US" sz="3000" dirty="0">
                    <a:sym typeface="Math1" pitchFamily="2" charset="2"/>
                  </a:rPr>
                  <a:t>= {</a:t>
                </a:r>
                <a:r>
                  <a:rPr lang="en-US" altLang="en-US" sz="3000" dirty="0" err="1">
                    <a:sym typeface="Math1" pitchFamily="2" charset="2"/>
                  </a:rPr>
                  <a:t>a,b</a:t>
                </a:r>
                <a:r>
                  <a:rPr lang="en-US" altLang="en-US" sz="3000" dirty="0">
                    <a:sym typeface="Math1" pitchFamily="2" charset="2"/>
                  </a:rPr>
                  <a:t>}</a:t>
                </a:r>
              </a:p>
              <a:p>
                <a:pPr marL="609600" indent="-609600"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productions:</a:t>
                </a:r>
              </a:p>
              <a:p>
                <a:pPr marL="1371600" lvl="2" indent="-457200"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S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 smtClean="0">
                    <a:sym typeface="Wingdings" panose="05000000000000000000" pitchFamily="2" charset="2"/>
                  </a:rPr>
                  <a:t> </a:t>
                </a:r>
                <a:r>
                  <a:rPr lang="en-US" altLang="en-US" sz="3000" dirty="0" err="1">
                    <a:sym typeface="Wingdings" panose="05000000000000000000" pitchFamily="2" charset="2"/>
                  </a:rPr>
                  <a:t>aSa|bSb|a|b</a:t>
                </a:r>
                <a:r>
                  <a:rPr lang="en-US" altLang="en-US" sz="3000" dirty="0">
                    <a:sym typeface="Wingdings" panose="05000000000000000000" pitchFamily="2" charset="2"/>
                  </a:rPr>
                  <a:t>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endParaRPr lang="en-US" altLang="en-US" sz="3000" dirty="0">
                  <a:sym typeface="Math1" pitchFamily="2" charset="2"/>
                </a:endParaRPr>
              </a:p>
              <a:p>
                <a:pPr marL="609600" indent="-609600"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Wingdings" panose="05000000000000000000" pitchFamily="2" charset="2"/>
                  </a:rPr>
                  <a:t>	The above CFG generates the language PALINDROME. It may be noted that the CFG </a:t>
                </a:r>
              </a:p>
              <a:p>
                <a:pPr marL="609600" indent="-609600"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Wingdings" panose="05000000000000000000" pitchFamily="2" charset="2"/>
                  </a:rPr>
                  <a:t>	</a:t>
                </a:r>
                <a:r>
                  <a:rPr lang="en-US" altLang="en-US" sz="3000" dirty="0">
                    <a:sym typeface="Math1" pitchFamily="2" charset="2"/>
                  </a:rPr>
                  <a:t>S 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 smtClean="0">
                    <a:sym typeface="Wingdings" panose="05000000000000000000" pitchFamily="2" charset="2"/>
                  </a:rPr>
                  <a:t> </a:t>
                </a:r>
                <a:r>
                  <a:rPr lang="en-US" altLang="en-US" sz="3000" dirty="0" err="1" smtClean="0">
                    <a:sym typeface="Wingdings" panose="05000000000000000000" pitchFamily="2" charset="2"/>
                  </a:rPr>
                  <a:t>aSa|bSb|a|b</a:t>
                </a:r>
                <a:r>
                  <a:rPr lang="en-US" altLang="en-US" sz="3000" dirty="0" smtClean="0">
                    <a:sym typeface="Wingdings" panose="05000000000000000000" pitchFamily="2" charset="2"/>
                  </a:rPr>
                  <a:t> </a:t>
                </a:r>
                <a:r>
                  <a:rPr lang="en-US" altLang="en-US" sz="3000" dirty="0">
                    <a:sym typeface="Wingdings" panose="05000000000000000000" pitchFamily="2" charset="2"/>
                  </a:rPr>
                  <a:t>generates the language NON-NULLPALINDROME.</a:t>
                </a:r>
              </a:p>
            </p:txBody>
          </p:sp>
        </mc:Choice>
        <mc:Fallback>
          <p:sp>
            <p:nvSpPr>
              <p:cNvPr id="1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524000"/>
                <a:ext cx="7772400" cy="4572000"/>
              </a:xfrm>
              <a:blipFill>
                <a:blip r:embed="rId2"/>
                <a:stretch>
                  <a:fillRect t="-2667"/>
                </a:stretch>
              </a:blipFill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extLst>
                <a:ext uri="{AF507438-7753-43E0-B8FC-AC1667EBCBE1}">
                  <a14:hiddenEffects>
                    <a:effectLst>
                      <a:outerShdw dist="17961" dir="2700000" algn="ctr" rotWithShape="0">
                        <a:schemeClr val="accent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>
                    <a:sym typeface="Math1" pitchFamily="2" charset="2"/>
                  </a:rPr>
                  <a:t>	Consider the following CFG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smtClean="0">
                        <a:latin typeface="Cambria Math" panose="02040503050406030204" pitchFamily="18" charset="0"/>
                        <a:sym typeface="Math1" pitchFamily="2" charset="2"/>
                      </a:rPr>
                      <m:t>Σ</m:t>
                    </m:r>
                  </m:oMath>
                </a14:m>
                <a:r>
                  <a:rPr lang="en-US" altLang="en-US" sz="3000" dirty="0" smtClean="0">
                    <a:sym typeface="Math1" pitchFamily="2" charset="2"/>
                  </a:rPr>
                  <a:t> </a:t>
                </a:r>
                <a:r>
                  <a:rPr lang="en-US" altLang="en-US" sz="3000" dirty="0">
                    <a:sym typeface="Math1" pitchFamily="2" charset="2"/>
                  </a:rPr>
                  <a:t>= {</a:t>
                </a:r>
                <a:r>
                  <a:rPr lang="en-US" altLang="en-US" sz="3000" dirty="0" err="1">
                    <a:sym typeface="Math1" pitchFamily="2" charset="2"/>
                  </a:rPr>
                  <a:t>a,b</a:t>
                </a:r>
                <a:r>
                  <a:rPr lang="en-US" altLang="en-US" sz="3000" dirty="0">
                    <a:sym typeface="Math1" pitchFamily="2" charset="2"/>
                  </a:rPr>
                  <a:t>}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productions:</a:t>
                </a:r>
              </a:p>
              <a:p>
                <a:pPr lvl="2"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S 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 smtClean="0">
                    <a:sym typeface="Wingdings" panose="05000000000000000000" pitchFamily="2" charset="2"/>
                  </a:rPr>
                  <a:t> </a:t>
                </a:r>
                <a:r>
                  <a:rPr lang="en-US" altLang="en-US" sz="3000" dirty="0" err="1">
                    <a:sym typeface="Wingdings" panose="05000000000000000000" pitchFamily="2" charset="2"/>
                  </a:rPr>
                  <a:t>aSb|ab</a:t>
                </a:r>
                <a:r>
                  <a:rPr lang="en-US" altLang="en-US" sz="3000" dirty="0">
                    <a:sym typeface="Wingdings" panose="05000000000000000000" pitchFamily="2" charset="2"/>
                  </a:rPr>
                  <a:t>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It can be observed that the CFG generates the language {</a:t>
                </a:r>
                <a:r>
                  <a:rPr lang="en-US" altLang="en-US" sz="3000" dirty="0" err="1">
                    <a:sym typeface="Math1" pitchFamily="2" charset="2"/>
                  </a:rPr>
                  <a:t>a</a:t>
                </a:r>
                <a:r>
                  <a:rPr lang="en-US" altLang="en-US" sz="3000" baseline="40000" dirty="0" err="1">
                    <a:sym typeface="Math1" pitchFamily="2" charset="2"/>
                  </a:rPr>
                  <a:t>n</a:t>
                </a:r>
                <a:r>
                  <a:rPr lang="en-US" altLang="en-US" sz="3000" dirty="0" err="1">
                    <a:sym typeface="Math1" pitchFamily="2" charset="2"/>
                  </a:rPr>
                  <a:t>b</a:t>
                </a:r>
                <a:r>
                  <a:rPr lang="en-US" altLang="en-US" sz="3000" baseline="40000" dirty="0" err="1">
                    <a:sym typeface="Math1" pitchFamily="2" charset="2"/>
                  </a:rPr>
                  <a:t>n</a:t>
                </a:r>
                <a:r>
                  <a:rPr lang="en-US" altLang="en-US" sz="3000" dirty="0">
                    <a:sym typeface="Math1" pitchFamily="2" charset="2"/>
                  </a:rPr>
                  <a:t>: n=0,1,2,3, …}. It may also be noted that the language {</a:t>
                </a:r>
                <a:r>
                  <a:rPr lang="en-US" altLang="en-US" sz="3000" dirty="0" err="1">
                    <a:sym typeface="Math1" pitchFamily="2" charset="2"/>
                  </a:rPr>
                  <a:t>a</a:t>
                </a:r>
                <a:r>
                  <a:rPr lang="en-US" altLang="en-US" sz="3000" baseline="40000" dirty="0" err="1">
                    <a:sym typeface="Math1" pitchFamily="2" charset="2"/>
                  </a:rPr>
                  <a:t>n</a:t>
                </a:r>
                <a:r>
                  <a:rPr lang="en-US" altLang="en-US" sz="3000" dirty="0" err="1">
                    <a:sym typeface="Math1" pitchFamily="2" charset="2"/>
                  </a:rPr>
                  <a:t>b</a:t>
                </a:r>
                <a:r>
                  <a:rPr lang="en-US" altLang="en-US" sz="3000" baseline="40000" dirty="0" err="1">
                    <a:sym typeface="Math1" pitchFamily="2" charset="2"/>
                  </a:rPr>
                  <a:t>n</a:t>
                </a:r>
                <a:r>
                  <a:rPr lang="en-US" altLang="en-US" sz="3000" dirty="0">
                    <a:sym typeface="Math1" pitchFamily="2" charset="2"/>
                  </a:rPr>
                  <a:t>: n=1,2,3, …} can be generated by the following CFG S 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 smtClean="0">
                    <a:sym typeface="Wingdings" panose="05000000000000000000" pitchFamily="2" charset="2"/>
                  </a:rPr>
                  <a:t> </a:t>
                </a:r>
                <a:r>
                  <a:rPr lang="en-US" altLang="en-US" sz="3000" dirty="0" err="1" smtClean="0">
                    <a:sym typeface="Wingdings" panose="05000000000000000000" pitchFamily="2" charset="2"/>
                  </a:rPr>
                  <a:t>aSb|ab</a:t>
                </a:r>
                <a:endParaRPr lang="en-US" altLang="en-US" sz="300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2963" r="-2275"/>
                </a:stretch>
              </a:blipFill>
              <a:extLs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accent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45</Words>
  <Application>Microsoft Office PowerPoint</Application>
  <PresentationFormat>On-screen Show (4:3)</PresentationFormat>
  <Paragraphs>122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Times New Roman</vt:lpstr>
      <vt:lpstr>Math1</vt:lpstr>
      <vt:lpstr>Wingdings</vt:lpstr>
      <vt:lpstr>Arial</vt:lpstr>
      <vt:lpstr>Default Design</vt:lpstr>
      <vt:lpstr>Recap lecture 31</vt:lpstr>
      <vt:lpstr>Example</vt:lpstr>
      <vt:lpstr>Example</vt:lpstr>
      <vt:lpstr>Note</vt:lpstr>
      <vt:lpstr>Example</vt:lpstr>
      <vt:lpstr>Example continued …</vt:lpstr>
      <vt:lpstr>Example</vt:lpstr>
      <vt:lpstr>Example</vt:lpstr>
      <vt:lpstr>Example</vt:lpstr>
      <vt:lpstr>Task</vt:lpstr>
      <vt:lpstr>Example</vt:lpstr>
      <vt:lpstr>Task</vt:lpstr>
      <vt:lpstr>Trees</vt:lpstr>
      <vt:lpstr>Trees continued …</vt:lpstr>
      <vt:lpstr>Trees continued …</vt:lpstr>
      <vt:lpstr>Trees continued …</vt:lpstr>
    </vt:vector>
  </TitlesOfParts>
  <Company>VU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Vitual University</dc:creator>
  <cp:lastModifiedBy>Bamboat</cp:lastModifiedBy>
  <cp:revision>12</cp:revision>
  <dcterms:created xsi:type="dcterms:W3CDTF">2003-06-19T15:41:40Z</dcterms:created>
  <dcterms:modified xsi:type="dcterms:W3CDTF">2023-12-12T05:28:43Z</dcterms:modified>
</cp:coreProperties>
</file>