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001AB-94BD-402B-A525-2F74E090E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37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9764F-776A-4FAA-A133-A9600F6F1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55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EECB8-1A05-470A-94DC-FE2B930C9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A8E53-53BE-4943-97A6-D871A1458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5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A18A3-FE58-4141-A8EA-C67A8DE47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4DEFF-DE06-44BB-B3BF-661F0F7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C9101-1442-4419-A73B-A0601CA8D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2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EDBB3-3617-41DF-93D2-E1E318E2D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7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994F3-D423-4CC5-A132-6141F04AA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9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F0CCC-5D7A-4087-B49A-381406D03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5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85744-E1A6-4562-A7A4-B94586FE2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7CEC29-E180-4C7E-BB09-919CB7A80F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dirty="0"/>
                  <a:t>	Consider the following CFG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S+S</a:t>
                </a:r>
                <a:r>
                  <a:rPr lang="en-US" altLang="en-US" sz="3000" b="1" dirty="0">
                    <a:sym typeface="Wingdings" panose="05000000000000000000" pitchFamily="2" charset="2"/>
                  </a:rPr>
                  <a:t>|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S*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S</a:t>
                </a:r>
                <a:r>
                  <a:rPr lang="en-US" altLang="en-US" sz="3000" b="1" dirty="0" err="1">
                    <a:sym typeface="Wingdings" panose="05000000000000000000" pitchFamily="2" charset="2"/>
                  </a:rPr>
                  <a:t>|</a:t>
                </a:r>
                <a:r>
                  <a:rPr lang="en-US" altLang="en-US" sz="3000" u="sng" dirty="0" err="1">
                    <a:sym typeface="Wingdings" panose="05000000000000000000" pitchFamily="2" charset="2"/>
                  </a:rPr>
                  <a:t>number</a:t>
                </a:r>
                <a:endParaRPr lang="en-US" altLang="en-US" sz="3000" u="sng" dirty="0">
                  <a:sym typeface="Wingdings" panose="05000000000000000000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</a:t>
                </a:r>
                <a:r>
                  <a:rPr lang="en-US" altLang="en-US" sz="3000" dirty="0"/>
                  <a:t>where S and </a:t>
                </a:r>
                <a:r>
                  <a:rPr lang="en-US" altLang="en-US" sz="3000" u="sng" dirty="0"/>
                  <a:t>number</a:t>
                </a:r>
                <a:r>
                  <a:rPr lang="en-US" altLang="en-US" sz="3000" dirty="0"/>
                  <a:t> are non-terminals and the operators behave like terminals.</a:t>
                </a: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The above CFG creates ambiguity as the expression 3+4*5 has two possibilities (3+4)*5=35 and 3+(4*5)=23 which can be expressed by the following production trees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7772400" cy="4114800"/>
              </a:xfrm>
              <a:blipFill>
                <a:blip r:embed="rId2"/>
                <a:stretch>
                  <a:fillRect t="-19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To calculate the arithmetic expression of the following tree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438400" y="1752600"/>
            <a:ext cx="4800600" cy="4789488"/>
            <a:chOff x="1768" y="1104"/>
            <a:chExt cx="2648" cy="2953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272" y="1104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3032" y="1872"/>
              <a:ext cx="28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464" y="1872"/>
              <a:ext cx="28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400" y="1341"/>
              <a:ext cx="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296" y="1705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884" y="2151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2688" y="2407"/>
              <a:ext cx="24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072" y="2407"/>
              <a:ext cx="24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3204" y="2686"/>
              <a:ext cx="5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648" y="2165"/>
              <a:ext cx="7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6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096" y="3171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1900" y="3427"/>
              <a:ext cx="24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284" y="3427"/>
              <a:ext cx="24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1768" y="3708"/>
              <a:ext cx="5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1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2416" y="3717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2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920" y="3181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724" y="3437"/>
              <a:ext cx="24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3108" y="3437"/>
              <a:ext cx="24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604" y="3718"/>
              <a:ext cx="52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3240" y="3717"/>
              <a:ext cx="5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2580" y="2690"/>
              <a:ext cx="52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2280" y="2922"/>
              <a:ext cx="28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712" y="2922"/>
              <a:ext cx="28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it can be written as </a:t>
            </a:r>
          </a:p>
          <a:p>
            <a:pPr>
              <a:buFontTx/>
              <a:buNone/>
            </a:pPr>
            <a:r>
              <a:rPr lang="en-US" altLang="en-US"/>
              <a:t>	*+*+1 2+3 4 5 6</a:t>
            </a:r>
          </a:p>
          <a:p>
            <a:pPr>
              <a:buFontTx/>
              <a:buNone/>
            </a:pPr>
            <a:r>
              <a:rPr lang="en-US" altLang="en-US"/>
              <a:t>	The above arithmetic expression in (o-o-o) form can be calculated as  </a:t>
            </a:r>
          </a:p>
          <a:p>
            <a:pPr>
              <a:buFontTx/>
              <a:buNone/>
            </a:pPr>
            <a:r>
              <a:rPr lang="en-US" altLang="en-US"/>
              <a:t>	 *+*+1 2+3 4 5 6 = *+*3+3 4 5 6  </a:t>
            </a:r>
          </a:p>
          <a:p>
            <a:pPr>
              <a:buFontTx/>
              <a:buNone/>
            </a:pPr>
            <a:r>
              <a:rPr lang="en-US" altLang="en-US"/>
              <a:t>	= *+*3 7 5 6 = *+21 5 6 = *26 6 = 156.</a:t>
            </a:r>
          </a:p>
          <a:p>
            <a:pPr lvl="1">
              <a:buFontTx/>
              <a:buNone/>
            </a:pPr>
            <a:r>
              <a:rPr lang="en-US" altLang="en-US"/>
              <a:t>Following is a note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The previous prefix arithmetic expression can be converted into the following infix arithmetic expression as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b="1"/>
              <a:t>	*+*+1 2+3 4 5 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b="1"/>
              <a:t>	= *+*+1 2 (3+4) 5 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b="1"/>
              <a:t>	= *+*(1+2) (3+4) 5 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b="1"/>
              <a:t>	= *(((1+2)*(3+4)) + 5) 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400" b="1"/>
              <a:t>	= (((1+2)*(3+4)) + 5)*6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/>
              <a:t>	Convert the following infix expressions into the corresponding prefix expressions. Calculate the values of the expressions as well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4400" b="1"/>
              <a:t>2*(3+4)*5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4400" b="1"/>
              <a:t>((4+5)*6)+4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Ambiguous CFG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The CFG is said to be ambiguous if there exists </a:t>
            </a:r>
            <a:r>
              <a:rPr lang="en-US" altLang="en-US" dirty="0" err="1"/>
              <a:t>atleast</a:t>
            </a:r>
            <a:r>
              <a:rPr lang="en-US" altLang="en-US" dirty="0"/>
              <a:t> one word of it’s language that can be generated by the different production trees.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u="sng" dirty="0"/>
              <a:t>Example</a:t>
            </a:r>
            <a:r>
              <a:rPr lang="en-US" altLang="en-US" dirty="0"/>
              <a:t>: Consider the following CFG </a:t>
            </a:r>
            <a:endParaRPr lang="en-US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S </a:t>
            </a:r>
            <a:r>
              <a:rPr lang="en-US" altLang="en-US" dirty="0" smtClean="0">
                <a:sym typeface="Math1" pitchFamily="2" charset="2"/>
              </a:rPr>
              <a:t>→ </a:t>
            </a:r>
            <a:r>
              <a:rPr lang="en-US" altLang="en-US" dirty="0" err="1" smtClean="0">
                <a:sym typeface="Wingdings" panose="05000000000000000000" pitchFamily="2" charset="2"/>
              </a:rPr>
              <a:t>aS</a:t>
            </a:r>
            <a:r>
              <a:rPr lang="en-US" altLang="en-US" b="1" dirty="0" err="1" smtClean="0">
                <a:sym typeface="Wingdings" panose="05000000000000000000" pitchFamily="2" charset="2"/>
              </a:rPr>
              <a:t>|</a:t>
            </a:r>
            <a:r>
              <a:rPr lang="en-US" altLang="en-US" dirty="0" err="1" smtClean="0">
                <a:sym typeface="Wingdings" panose="05000000000000000000" pitchFamily="2" charset="2"/>
              </a:rPr>
              <a:t>Sa</a:t>
            </a:r>
            <a:r>
              <a:rPr lang="en-US" altLang="en-US" b="1" dirty="0" err="1" smtClean="0">
                <a:sym typeface="Wingdings" panose="05000000000000000000" pitchFamily="2" charset="2"/>
              </a:rPr>
              <a:t>|</a:t>
            </a:r>
            <a:r>
              <a:rPr lang="en-US" altLang="en-US" dirty="0" err="1" smtClean="0">
                <a:sym typeface="Wingdings" panose="05000000000000000000" pitchFamily="2" charset="2"/>
              </a:rPr>
              <a:t>a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The word </a:t>
            </a:r>
            <a:r>
              <a:rPr lang="en-US" altLang="en-US" dirty="0" err="1">
                <a:sym typeface="Wingdings" panose="05000000000000000000" pitchFamily="2" charset="2"/>
              </a:rPr>
              <a:t>aaa</a:t>
            </a:r>
            <a:r>
              <a:rPr lang="en-US" altLang="en-US" dirty="0">
                <a:sym typeface="Wingdings" panose="05000000000000000000" pitchFamily="2" charset="2"/>
              </a:rPr>
              <a:t> can be generated by the following three different trees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2800" dirty="0"/>
                  <a:t>Thus the above CFG is ambiguous, while the CFG </a:t>
                </a:r>
                <a:r>
                  <a:rPr lang="en-US" altLang="en-US" sz="2800" dirty="0" err="1"/>
                  <a:t>S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 err="1">
                    <a:sym typeface="Wingdings" panose="05000000000000000000" pitchFamily="2" charset="2"/>
                  </a:rPr>
                  <a:t>aS|a</a:t>
                </a:r>
                <a:r>
                  <a:rPr lang="en-US" altLang="en-US" sz="2800" dirty="0">
                    <a:sym typeface="Wingdings" panose="05000000000000000000" pitchFamily="2" charset="2"/>
                  </a:rPr>
                  <a:t> is not ambiguous as neither the word </a:t>
                </a:r>
                <a:r>
                  <a:rPr lang="en-US" altLang="en-US" sz="2800" dirty="0" err="1">
                    <a:sym typeface="Wingdings" panose="05000000000000000000" pitchFamily="2" charset="2"/>
                  </a:rPr>
                  <a:t>aaa</a:t>
                </a:r>
                <a:r>
                  <a:rPr lang="en-US" altLang="en-US" sz="2800" dirty="0">
                    <a:sym typeface="Wingdings" panose="05000000000000000000" pitchFamily="2" charset="2"/>
                  </a:rPr>
                  <a:t> nor any other word can be derived from more than one production trees. The derivation tree for </a:t>
                </a:r>
                <a:r>
                  <a:rPr lang="en-US" altLang="en-US" sz="2800" dirty="0" err="1">
                    <a:sym typeface="Wingdings" panose="05000000000000000000" pitchFamily="2" charset="2"/>
                  </a:rPr>
                  <a:t>aaa</a:t>
                </a:r>
                <a:r>
                  <a:rPr lang="en-US" altLang="en-US" sz="2800" dirty="0">
                    <a:sym typeface="Wingdings" panose="05000000000000000000" pitchFamily="2" charset="2"/>
                  </a:rPr>
                  <a:t> is as follows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772400" cy="4114800"/>
              </a:xfrm>
              <a:blipFill>
                <a:blip r:embed="rId2"/>
                <a:stretch>
                  <a:fillRect r="-1725" b="-26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52400" y="1219200"/>
            <a:ext cx="3502025" cy="3403600"/>
            <a:chOff x="2810" y="1610"/>
            <a:chExt cx="2206" cy="2144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2979" y="188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73" y="188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257" y="1610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810" y="2174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683" y="2188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3427" y="248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921" y="248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258" y="2774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4139" y="2786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427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4149" y="3408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2898775" y="1143000"/>
            <a:ext cx="3502025" cy="3403600"/>
            <a:chOff x="1538" y="1200"/>
            <a:chExt cx="2206" cy="2144"/>
          </a:xfrm>
        </p:grpSpPr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H="1">
              <a:off x="1707" y="147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2201" y="147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985" y="1200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1538" y="1764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2411" y="1778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2155" y="207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2649" y="2079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1986" y="2364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2867" y="2376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2112" y="266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1989" y="2998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5676900" y="1219200"/>
            <a:ext cx="3543300" cy="3403600"/>
            <a:chOff x="2928" y="1152"/>
            <a:chExt cx="2232" cy="2144"/>
          </a:xfrm>
        </p:grpSpPr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 flipH="1">
              <a:off x="3579" y="1431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4073" y="1431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3857" y="1152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3410" y="1716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4283" y="1730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flipH="1">
              <a:off x="3097" y="2031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3591" y="2031"/>
              <a:ext cx="329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Text Box 36"/>
            <p:cNvSpPr txBox="1">
              <a:spLocks noChangeArrowheads="1"/>
            </p:cNvSpPr>
            <p:nvPr/>
          </p:nvSpPr>
          <p:spPr bwMode="auto">
            <a:xfrm>
              <a:off x="2928" y="2316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27685" name="Text Box 37"/>
            <p:cNvSpPr txBox="1">
              <a:spLocks noChangeArrowheads="1"/>
            </p:cNvSpPr>
            <p:nvPr/>
          </p:nvSpPr>
          <p:spPr bwMode="auto">
            <a:xfrm>
              <a:off x="3827" y="2256"/>
              <a:ext cx="87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3057" y="261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Text Box 39"/>
            <p:cNvSpPr txBox="1">
              <a:spLocks noChangeArrowheads="1"/>
            </p:cNvSpPr>
            <p:nvPr/>
          </p:nvSpPr>
          <p:spPr bwMode="auto">
            <a:xfrm>
              <a:off x="2934" y="2950"/>
              <a:ext cx="60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62000" y="1924050"/>
            <a:ext cx="3835400" cy="3486150"/>
            <a:chOff x="480" y="1974"/>
            <a:chExt cx="2416" cy="2196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344" y="197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912" y="258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744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1584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968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440" y="321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064" y="320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1104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536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1040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584" y="3462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928" y="3280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1456" y="381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472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1344" y="2640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904" y="287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1808" y="328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2240" y="3456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2128" y="382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(i)</a:t>
              </a:r>
            </a:p>
          </p:txBody>
        </p:sp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4419600" y="1981200"/>
            <a:ext cx="3479800" cy="3486150"/>
            <a:chOff x="2784" y="1968"/>
            <a:chExt cx="2192" cy="2196"/>
          </a:xfrm>
        </p:grpSpPr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3824" y="196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4192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H="1">
              <a:off x="3584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4016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4320" y="287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4208" y="327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3952" y="22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3856" y="266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2784" y="2586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(ii)</a:t>
              </a: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3408" y="257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>
              <a:off x="3248" y="28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3632" y="28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3104" y="320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3728" y="3200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3248" y="3456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3120" y="3808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3568" y="2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440" y="326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>
              <a:off x="3904" y="3450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3792" y="3818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The expressions can be calculated starting from bottom to the top, replacing each nonterminal by the result of calculation </a:t>
            </a:r>
            <a:r>
              <a:rPr lang="en-US" altLang="en-US" i="1"/>
              <a:t>e.g.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117600" y="3124200"/>
            <a:ext cx="6959600" cy="2641600"/>
            <a:chOff x="416" y="1968"/>
            <a:chExt cx="4384" cy="166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344" y="197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912" y="258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744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H="1">
              <a:off x="1584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1968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440" y="321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064" y="320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1104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1536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1472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344" y="2640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1904" y="287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1808" y="328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6" y="2592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3000" b="1" dirty="0" smtClean="0"/>
                    <a:t>(</a:t>
                  </a:r>
                  <a:r>
                    <a:rPr lang="en-US" altLang="en-US" sz="3000" b="1" dirty="0" err="1"/>
                    <a:t>i</a:t>
                  </a:r>
                  <a:r>
                    <a:rPr lang="en-US" altLang="en-US" sz="3000" b="1" dirty="0"/>
                    <a:t>)</a:t>
                  </a:r>
                  <a14:m>
                    <m:oMath xmlns:m="http://schemas.openxmlformats.org/officeDocument/2006/math">
                      <m:r>
                        <a:rPr lang="en-US" altLang="en-US" sz="3000" b="1" i="1" dirty="0" smtClean="0">
                          <a:latin typeface="Cambria Math" panose="02040503050406030204" pitchFamily="18" charset="0"/>
                          <a:sym typeface="Math1" pitchFamily="2" charset="2"/>
                        </a:rPr>
                        <m:t>⇒</m:t>
                      </m:r>
                    </m:oMath>
                  </a14:m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230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" y="2592"/>
                  <a:ext cx="768" cy="346"/>
                </a:xfrm>
                <a:prstGeom prst="rect">
                  <a:avLst/>
                </a:prstGeom>
                <a:blipFill>
                  <a:blip r:embed="rId2"/>
                  <a:stretch>
                    <a:fillRect l="-11500" t="-14444" b="-3444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88" y="2544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000" b="1" i="1" dirty="0" smtClean="0">
                            <a:latin typeface="Cambria Math" panose="02040503050406030204" pitchFamily="18" charset="0"/>
                            <a:sym typeface="Math1" pitchFamily="2" charset="2"/>
                          </a:rPr>
                          <m:t>⇒</m:t>
                        </m:r>
                      </m:oMath>
                    </m:oMathPara>
                  </a14:m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2307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8" y="2544"/>
                  <a:ext cx="768" cy="3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168" y="196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2736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536" y="259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20</a:t>
              </a:r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>
              <a:off x="2928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3360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296" y="22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68" y="263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032" y="2544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en-US" sz="3000" b="1" i="1" dirty="0" smtClean="0">
                          <a:latin typeface="Cambria Math" panose="02040503050406030204" pitchFamily="18" charset="0"/>
                          <a:sym typeface="Math1" pitchFamily="2" charset="2"/>
                        </a:rPr>
                        <m:t>⇒ </m:t>
                      </m:r>
                    </m:oMath>
                  </a14:m>
                  <a:r>
                    <a:rPr lang="en-US" altLang="en-US" sz="3000" b="1" dirty="0">
                      <a:sym typeface="Math1" pitchFamily="2" charset="2"/>
                    </a:rPr>
                    <a:t>23</a:t>
                  </a:r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231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2544"/>
                  <a:ext cx="768" cy="346"/>
                </a:xfrm>
                <a:prstGeom prst="rect">
                  <a:avLst/>
                </a:prstGeom>
                <a:blipFill>
                  <a:blip r:embed="rId4"/>
                  <a:stretch>
                    <a:fillRect t="-14444" b="-33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Similarly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3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3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3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3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The ambiguity that has been observed in this example can be removed with a change in the CFG as discussed in the following example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193800" y="2286000"/>
            <a:ext cx="7112000" cy="2667000"/>
            <a:chOff x="608" y="1968"/>
            <a:chExt cx="4480" cy="168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1632" y="197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968" y="258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 flipH="1">
              <a:off x="1392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24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760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56" y="266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8" y="2580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3000" b="1" dirty="0"/>
                    <a:t>(ii) </a:t>
                  </a:r>
                  <a14:m>
                    <m:oMath xmlns:m="http://schemas.openxmlformats.org/officeDocument/2006/math">
                      <m:r>
                        <a:rPr lang="en-US" altLang="en-US" sz="3000" b="1" i="1" dirty="0" smtClean="0">
                          <a:latin typeface="Cambria Math" panose="02040503050406030204" pitchFamily="18" charset="0"/>
                          <a:sym typeface="Math1" pitchFamily="2" charset="2"/>
                        </a:rPr>
                        <m:t>⇒</m:t>
                      </m:r>
                    </m:oMath>
                  </a14:m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332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" y="2580"/>
                  <a:ext cx="768" cy="346"/>
                </a:xfrm>
                <a:prstGeom prst="rect">
                  <a:avLst/>
                </a:prstGeom>
                <a:blipFill>
                  <a:blip r:embed="rId2"/>
                  <a:stretch>
                    <a:fillRect l="-12000" t="-14444" b="-3444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48" y="2553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000" b="1" i="1" dirty="0" smtClean="0">
                            <a:latin typeface="Cambria Math" panose="02040503050406030204" pitchFamily="18" charset="0"/>
                            <a:sym typeface="Math1" pitchFamily="2" charset="2"/>
                          </a:rPr>
                          <m:t>⇒</m:t>
                        </m:r>
                      </m:oMath>
                    </m:oMathPara>
                  </a14:m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3324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553"/>
                  <a:ext cx="768" cy="3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3456" y="196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024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7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824" y="259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H="1">
              <a:off x="3216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648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584" y="22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3456" y="263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20" y="2544"/>
                  <a:ext cx="768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en-US" sz="3000" b="1" i="1" dirty="0" smtClean="0">
                          <a:latin typeface="Cambria Math" panose="02040503050406030204" pitchFamily="18" charset="0"/>
                          <a:sym typeface="Math1" pitchFamily="2" charset="2"/>
                        </a:rPr>
                        <m:t>⇒ </m:t>
                      </m:r>
                    </m:oMath>
                  </a14:m>
                  <a:r>
                    <a:rPr lang="en-US" altLang="en-US" sz="3000" b="1" dirty="0">
                      <a:sym typeface="Math1" pitchFamily="2" charset="2"/>
                    </a:rPr>
                    <a:t>35</a:t>
                  </a:r>
                  <a:endParaRPr lang="en-US" altLang="en-US" sz="3000" b="1" dirty="0"/>
                </a:p>
              </p:txBody>
            </p:sp>
          </mc:Choice>
          <mc:Fallback xmlns="">
            <p:sp>
              <p:nvSpPr>
                <p:cNvPr id="13332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2544"/>
                  <a:ext cx="768" cy="346"/>
                </a:xfrm>
                <a:prstGeom prst="rect">
                  <a:avLst/>
                </a:prstGeom>
                <a:blipFill>
                  <a:blip r:embed="rId4"/>
                  <a:stretch>
                    <a:fillRect t="-14444" b="-3444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1216" y="259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1056" y="290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1440" y="290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912" y="322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1536" y="322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1376" y="288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280" y="330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1148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(S+S)</a:t>
                </a:r>
                <a:r>
                  <a:rPr lang="en-US" altLang="en-US" sz="3000" b="1" dirty="0">
                    <a:sym typeface="Wingdings" panose="05000000000000000000" pitchFamily="2" charset="2"/>
                  </a:rPr>
                  <a:t>|(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S*S)</a:t>
                </a:r>
                <a:r>
                  <a:rPr lang="en-US" altLang="en-US" sz="3000" b="1" dirty="0">
                    <a:sym typeface="Wingdings" panose="05000000000000000000" pitchFamily="2" charset="2"/>
                  </a:rPr>
                  <a:t>|</a:t>
                </a:r>
                <a:r>
                  <a:rPr lang="en-US" altLang="en-US" sz="3000" u="sng" dirty="0">
                    <a:sym typeface="Wingdings" panose="05000000000000000000" pitchFamily="2" charset="2"/>
                  </a:rPr>
                  <a:t>number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where S and </a:t>
                </a:r>
                <a:r>
                  <a:rPr lang="en-US" altLang="en-US" sz="3000" u="sng" dirty="0">
                    <a:sym typeface="Wingdings" panose="05000000000000000000" pitchFamily="2" charset="2"/>
                  </a:rPr>
                  <a:t>number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 are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nonterminals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, while (, *, +, ) and the numbers are terminals.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Here it can be observed that 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2600" dirty="0">
                    <a:sym typeface="Wingdings" panose="05000000000000000000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600" dirty="0">
                    <a:sym typeface="Math1" pitchFamily="2" charset="2"/>
                  </a:rPr>
                  <a:t> (S+S)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None/>
                </a:pPr>
                <a:r>
                  <a:rPr lang="en-US" altLang="en-US" sz="2600" dirty="0">
                    <a:sym typeface="Math1" pitchFamily="2" charset="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  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600" dirty="0">
                    <a:sym typeface="Math1" pitchFamily="2" charset="2"/>
                  </a:rPr>
                  <a:t> (S+(S*S))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None/>
                </a:pPr>
                <a:r>
                  <a:rPr lang="en-US" altLang="en-US" sz="2600" dirty="0">
                    <a:sym typeface="Math1" pitchFamily="2" charset="2"/>
                  </a:rPr>
                  <a:t>	 </a:t>
                </a:r>
                <a:r>
                  <a:rPr lang="en-US" altLang="en-US" sz="2600" dirty="0" smtClean="0">
                    <a:sym typeface="Math1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600" dirty="0">
                    <a:sym typeface="Math1" pitchFamily="2" charset="2"/>
                  </a:rPr>
                  <a:t> (3+(4*5)) = 23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AutoNum type="arabicPeriod" startAt="2"/>
                </a:pPr>
                <a:r>
                  <a:rPr lang="en-US" altLang="en-US" sz="2600" dirty="0">
                    <a:sym typeface="Math1" pitchFamily="2" charset="2"/>
                  </a:rPr>
                  <a:t>S</a:t>
                </a:r>
                <a:r>
                  <a:rPr lang="en-US" altLang="en-US" sz="2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600" dirty="0">
                    <a:sym typeface="Math1" pitchFamily="2" charset="2"/>
                  </a:rPr>
                  <a:t> (S*S)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None/>
                </a:pPr>
                <a:r>
                  <a:rPr lang="en-US" altLang="en-US" sz="2600" dirty="0">
                    <a:sym typeface="Math1" pitchFamily="2" charset="2"/>
                  </a:rPr>
                  <a:t> </a:t>
                </a:r>
                <a:r>
                  <a:rPr lang="en-US" altLang="en-US" sz="2600" dirty="0" smtClean="0">
                    <a:sym typeface="Math1" pitchFamily="2" charset="2"/>
                  </a:rPr>
                  <a:t>        → </a:t>
                </a:r>
                <a:r>
                  <a:rPr lang="en-US" altLang="en-US" sz="2600" dirty="0">
                    <a:sym typeface="Math1" pitchFamily="2" charset="2"/>
                  </a:rPr>
                  <a:t>((S+S)*S)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None/>
                </a:pPr>
                <a:r>
                  <a:rPr lang="en-US" altLang="en-US" sz="2600" dirty="0">
                    <a:sym typeface="Math1" pitchFamily="2" charset="2"/>
                  </a:rPr>
                  <a:t> </a:t>
                </a:r>
                <a:r>
                  <a:rPr lang="en-US" altLang="en-US" sz="2600" dirty="0" smtClean="0">
                    <a:sym typeface="Math1" pitchFamily="2" charset="2"/>
                  </a:rPr>
                  <a:t>        → </a:t>
                </a:r>
                <a:r>
                  <a:rPr lang="en-US" altLang="en-US" sz="2600" dirty="0">
                    <a:sym typeface="Math1" pitchFamily="2" charset="2"/>
                  </a:rPr>
                  <a:t>((3+4)*5) = 35</a:t>
                </a:r>
              </a:p>
              <a:p>
                <a:pPr marL="990600" lvl="1" indent="-533400">
                  <a:lnSpc>
                    <a:spcPct val="90000"/>
                  </a:lnSpc>
                  <a:buFontTx/>
                  <a:buNone/>
                </a:pPr>
                <a:endParaRPr lang="en-US" altLang="en-US" sz="26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114800"/>
              </a:xfrm>
              <a:blipFill>
                <a:blip r:embed="rId2"/>
                <a:stretch>
                  <a:fillRect t="-3111" b="-26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Polish Notation (o-o-o)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000" dirty="0"/>
              <a:t>	There is another notation for arithmetic expressions for the CFG </a:t>
            </a:r>
            <a:r>
              <a:rPr lang="en-US" altLang="en-US" sz="3000" dirty="0" smtClean="0"/>
              <a:t>S</a:t>
            </a:r>
            <a:r>
              <a:rPr lang="en-US" altLang="en-US" sz="3000" dirty="0" smtClean="0">
                <a:sym typeface="Math1" pitchFamily="2" charset="2"/>
              </a:rPr>
              <a:t>→</a:t>
            </a:r>
            <a:r>
              <a:rPr lang="en-US" altLang="en-US" sz="3000" dirty="0" smtClean="0">
                <a:sym typeface="Wingdings" panose="05000000000000000000" pitchFamily="2" charset="2"/>
              </a:rPr>
              <a:t>S+S|S*</a:t>
            </a:r>
            <a:r>
              <a:rPr lang="en-US" altLang="en-US" sz="3000" dirty="0" err="1" smtClean="0">
                <a:sym typeface="Wingdings" panose="05000000000000000000" pitchFamily="2" charset="2"/>
              </a:rPr>
              <a:t>S|</a:t>
            </a:r>
            <a:r>
              <a:rPr lang="en-US" altLang="en-US" sz="3000" u="sng" dirty="0" err="1" smtClean="0">
                <a:sym typeface="Wingdings" panose="05000000000000000000" pitchFamily="2" charset="2"/>
              </a:rPr>
              <a:t>number</a:t>
            </a:r>
            <a:r>
              <a:rPr lang="en-US" altLang="en-US" sz="3000" dirty="0">
                <a:sym typeface="Wingdings" panose="05000000000000000000" pitchFamily="2" charset="2"/>
              </a:rPr>
              <a:t>. Consider the following derivation trees</a:t>
            </a:r>
            <a:endParaRPr lang="en-US" altLang="en-US" sz="3000" i="1" dirty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62000" y="3238500"/>
            <a:ext cx="3835400" cy="3486150"/>
            <a:chOff x="480" y="1974"/>
            <a:chExt cx="2416" cy="2196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344" y="197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912" y="258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1744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H="1">
              <a:off x="1584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968" y="288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1440" y="321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064" y="320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H="1">
              <a:off x="1104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536" y="226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040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584" y="3462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928" y="3280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1456" y="381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1472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344" y="2640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1904" y="287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1808" y="328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240" y="3456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2128" y="382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(i)</a:t>
              </a:r>
            </a:p>
          </p:txBody>
        </p: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4419600" y="3295650"/>
            <a:ext cx="3479800" cy="3486150"/>
            <a:chOff x="2784" y="1968"/>
            <a:chExt cx="2192" cy="2196"/>
          </a:xfrm>
        </p:grpSpPr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824" y="1968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4192" y="258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3584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016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4320" y="287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4208" y="327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3952" y="22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3856" y="266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2784" y="2586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(ii)</a:t>
              </a:r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3408" y="257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H="1">
              <a:off x="3248" y="28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3632" y="28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104" y="320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3728" y="3200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3248" y="3456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3120" y="3808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3568" y="2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Text Box 43"/>
            <p:cNvSpPr txBox="1">
              <a:spLocks noChangeArrowheads="1"/>
            </p:cNvSpPr>
            <p:nvPr/>
          </p:nvSpPr>
          <p:spPr bwMode="auto">
            <a:xfrm>
              <a:off x="3440" y="326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3904" y="3450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Text Box 45"/>
            <p:cNvSpPr txBox="1">
              <a:spLocks noChangeArrowheads="1"/>
            </p:cNvSpPr>
            <p:nvPr/>
          </p:nvSpPr>
          <p:spPr bwMode="auto">
            <a:xfrm>
              <a:off x="3792" y="3818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Polish Notation (o-o-o)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The arithmetic expressions shown by the trees (i) and (ii) can be calculated from the following trees, respectively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 </a:t>
            </a:r>
            <a:r>
              <a:rPr lang="en-US" altLang="en-US" sz="3000"/>
              <a:t>Here most of the S’s are eliminated.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752600" y="2590800"/>
            <a:ext cx="3816350" cy="3463925"/>
            <a:chOff x="1104" y="1850"/>
            <a:chExt cx="2404" cy="2182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740" y="367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104" y="1850"/>
              <a:ext cx="1844" cy="2182"/>
              <a:chOff x="1104" y="1850"/>
              <a:chExt cx="1844" cy="2182"/>
            </a:xfrm>
          </p:grpSpPr>
          <p:sp>
            <p:nvSpPr>
              <p:cNvPr id="17415" name="Text Box 7"/>
              <p:cNvSpPr txBox="1">
                <a:spLocks noChangeArrowheads="1"/>
              </p:cNvSpPr>
              <p:nvPr/>
            </p:nvSpPr>
            <p:spPr bwMode="auto">
              <a:xfrm>
                <a:off x="1968" y="1850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S</a:t>
                </a:r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 flipH="1">
                <a:off x="2208" y="3338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>
                <a:off x="2592" y="3338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H="1">
                <a:off x="1728" y="2714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>
                <a:off x="2160" y="2714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1584" y="3040"/>
                <a:ext cx="76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3</a:t>
                </a: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2068" y="3686"/>
                <a:ext cx="76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4</a:t>
                </a: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1968" y="2516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+</a:t>
                </a:r>
              </a:p>
            </p:txBody>
          </p:sp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2420" y="3110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*</a:t>
                </a:r>
              </a:p>
            </p:txBody>
          </p:sp>
          <p:sp>
            <p:nvSpPr>
              <p:cNvPr id="17424" name="Text Box 16"/>
              <p:cNvSpPr txBox="1">
                <a:spLocks noChangeArrowheads="1"/>
              </p:cNvSpPr>
              <p:nvPr/>
            </p:nvSpPr>
            <p:spPr bwMode="auto">
              <a:xfrm>
                <a:off x="1104" y="3044"/>
                <a:ext cx="768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000" b="1"/>
                  <a:t>(i)</a:t>
                </a:r>
              </a:p>
            </p:txBody>
          </p: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5302250" y="2590800"/>
            <a:ext cx="3155950" cy="3292475"/>
            <a:chOff x="3196" y="1872"/>
            <a:chExt cx="1988" cy="2074"/>
          </a:xfrm>
        </p:grpSpPr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4060" y="1872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S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>
              <a:off x="3820" y="273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4252" y="273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4416" y="3062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5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4096" y="2514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*</a:t>
              </a: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3196" y="3066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(ii)</a:t>
              </a:r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4204" y="218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500" y="32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3884" y="32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3360" y="3600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3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700" y="3036"/>
              <a:ext cx="5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+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4048" y="3588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b="1"/>
                <a:t>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Polish notation continued 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The branches are  connected directly with the operators. Moreover, the operators + and * are no longer terminals as these are to be replaced by numbers (results).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To write the arithmetic expression, it is required to traverse from the left side of S and going onward around the tree. The arithmetic expressions will be as under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(i) + 3 * 4 5	 (ii) * +3 4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The above notation is called operator prefix notation.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Polish notation continued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To evaluate the strings of characters, the first substring (from the left) of the form 	       operator-operand-operand (o-o-o) is found and is replaced by its calculation  </a:t>
            </a:r>
            <a:r>
              <a:rPr lang="en-US" altLang="en-US" sz="3000" i="1"/>
              <a:t>e.g.		          </a:t>
            </a:r>
            <a:r>
              <a:rPr lang="en-US" altLang="en-US" sz="3000"/>
              <a:t>(i) +3*4 5 = +3 20 =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    (ii) *+3 4 5 = * 7 5 = 35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It may be noted that 4*5+3 is an infix arithmetic expression, while an arithmetic in (o-o-o) form is a prefix arithmetic expression.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Consider another example as follows</a:t>
            </a:r>
            <a:endParaRPr lang="en-US" altLang="en-US" sz="30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176</Words>
  <Application>Microsoft Office PowerPoint</Application>
  <PresentationFormat>On-screen Show (4:3)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Math1</vt:lpstr>
      <vt:lpstr>Wingdings</vt:lpstr>
      <vt:lpstr>Default Design</vt:lpstr>
      <vt:lpstr>Example</vt:lpstr>
      <vt:lpstr>Example continued …</vt:lpstr>
      <vt:lpstr>Example continued …</vt:lpstr>
      <vt:lpstr>Example continued …</vt:lpstr>
      <vt:lpstr>Example</vt:lpstr>
      <vt:lpstr>Polish Notation (o-o-o)</vt:lpstr>
      <vt:lpstr>Polish Notation (o-o-o)</vt:lpstr>
      <vt:lpstr>Polish notation continued …</vt:lpstr>
      <vt:lpstr>Polish notation continued …</vt:lpstr>
      <vt:lpstr>Example</vt:lpstr>
      <vt:lpstr>Example continued …</vt:lpstr>
      <vt:lpstr>Note</vt:lpstr>
      <vt:lpstr>Task</vt:lpstr>
      <vt:lpstr>Ambiguous CFG</vt:lpstr>
      <vt:lpstr>Example continued …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Bamboat</cp:lastModifiedBy>
  <cp:revision>7</cp:revision>
  <dcterms:created xsi:type="dcterms:W3CDTF">2003-06-11T06:46:03Z</dcterms:created>
  <dcterms:modified xsi:type="dcterms:W3CDTF">2023-12-12T05:53:40Z</dcterms:modified>
</cp:coreProperties>
</file>