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83" r:id="rId15"/>
    <p:sldId id="284" r:id="rId16"/>
    <p:sldId id="285" r:id="rId17"/>
    <p:sldId id="286" r:id="rId18"/>
    <p:sldId id="28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90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9675-8582-4F30-813D-FA5632474F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BFBBF-44C5-430E-8FE0-C487C2A24E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17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33E61-B778-424C-AE3F-52D4FD15D3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26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D21AA-214D-4F61-A148-0E987C9DB9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67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EA59C-8160-4D31-B85E-3F58F0D055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30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96B30-8196-4F17-BE0A-F4EDEE54C1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33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846E0-F680-47E6-A1BF-8A06EFC74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22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462C2-5BAD-4CDC-9FB8-3FDE8FB10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85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39C17-4BE0-466B-80FE-55161695B3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66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2F7B4-1603-40A4-B496-9EFBAD802D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41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F47CC-0306-404E-930C-FA6921BB1B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04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D604FD-95F7-4C39-A532-5835F9442A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Production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/>
                  <a:t>	</a:t>
                </a:r>
                <a:r>
                  <a:rPr lang="en-US" altLang="en-US" sz="3000" b="1" u="sng" dirty="0"/>
                  <a:t>Definition</a:t>
                </a:r>
                <a:r>
                  <a:rPr lang="en-US" altLang="en-US" sz="3000" dirty="0"/>
                  <a:t>: The production of the form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nonterminal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is said to be </a:t>
                </a:r>
                <a:r>
                  <a:rPr lang="en-US" altLang="en-US" sz="3000" b="1" i="1" dirty="0">
                    <a:sym typeface="Math1" pitchFamily="2" charset="2"/>
                  </a:rPr>
                  <a:t>null production</a:t>
                </a:r>
                <a:r>
                  <a:rPr lang="en-US" altLang="en-US" sz="3000" dirty="0">
                    <a:sym typeface="Math1" pitchFamily="2" charset="2"/>
                  </a:rPr>
                  <a:t>.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b="1" u="sng" dirty="0">
                    <a:sym typeface="Math1" pitchFamily="2" charset="2"/>
                  </a:rPr>
                  <a:t>Example</a:t>
                </a:r>
                <a:r>
                  <a:rPr lang="en-US" altLang="en-US" sz="3000" dirty="0">
                    <a:sym typeface="Math1" pitchFamily="2" charset="2"/>
                  </a:rPr>
                  <a:t>: Consider the following CFG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aA|bB</a:t>
                </a:r>
                <a:r>
                  <a:rPr lang="en-US" altLang="en-US" sz="3000" dirty="0">
                    <a:sym typeface="Math1" pitchFamily="2" charset="2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, A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smtClean="0">
                    <a:sym typeface="Math1" pitchFamily="2" charset="2"/>
                  </a:rPr>
                  <a:t>aa|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, </a:t>
                </a:r>
                <a:r>
                  <a:rPr lang="en-US" altLang="en-US" sz="3000" dirty="0">
                    <a:sym typeface="Math1" pitchFamily="2" charset="2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aS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Here 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and A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are null productions.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Following is a note regarding the null productions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963" b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3400">
                <a:sym typeface="Math1" pitchFamily="2" charset="2"/>
              </a:rPr>
              <a:t>	While adding new productions all Nullable productions should be handled with care. All Nullable productions will be used to add new productions, but only the Null production will be deleted. 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Unit production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371600"/>
                <a:ext cx="8077200" cy="533400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3400" b="1" dirty="0">
                    <a:sym typeface="Math1" pitchFamily="2" charset="2"/>
                  </a:rPr>
                  <a:t>	</a:t>
                </a:r>
                <a:r>
                  <a:rPr lang="en-US" altLang="en-US" sz="3400" b="1" u="sng" dirty="0">
                    <a:sym typeface="Math1" pitchFamily="2" charset="2"/>
                  </a:rPr>
                  <a:t>Unit production</a:t>
                </a:r>
                <a:r>
                  <a:rPr lang="en-US" altLang="en-US" sz="3400" dirty="0"/>
                  <a:t>: The productions of the form </a:t>
                </a:r>
              </a:p>
              <a:p>
                <a:pPr>
                  <a:buFontTx/>
                  <a:buNone/>
                </a:pPr>
                <a:r>
                  <a:rPr lang="en-US" altLang="en-US" sz="3400" dirty="0"/>
                  <a:t>	nonterminal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one nonterminal, </a:t>
                </a:r>
              </a:p>
              <a:p>
                <a:pPr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is called the </a:t>
                </a:r>
                <a:r>
                  <a:rPr lang="en-US" altLang="en-US" sz="3400" b="1" i="1" dirty="0">
                    <a:sym typeface="Math1" pitchFamily="2" charset="2"/>
                  </a:rPr>
                  <a:t>unit production</a:t>
                </a:r>
                <a:r>
                  <a:rPr lang="en-US" altLang="en-US" sz="3400" dirty="0">
                    <a:sym typeface="Math1" pitchFamily="2" charset="2"/>
                  </a:rPr>
                  <a:t>.</a:t>
                </a:r>
              </a:p>
              <a:p>
                <a:pPr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Following is an example showing how </a:t>
                </a:r>
                <a:r>
                  <a:rPr lang="en-US" altLang="en-US" sz="3400" b="1" i="1" dirty="0">
                    <a:sym typeface="Math1" pitchFamily="2" charset="2"/>
                  </a:rPr>
                  <a:t>to eliminate the unit productions from a given CFG.</a:t>
                </a:r>
                <a:r>
                  <a:rPr lang="en-US" altLang="en-US" sz="3400" dirty="0">
                    <a:sym typeface="Math1" pitchFamily="2" charset="2"/>
                  </a:rPr>
                  <a:t> </a:t>
                </a:r>
                <a:endParaRPr lang="en-US" altLang="en-US" sz="3400" dirty="0"/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371600"/>
                <a:ext cx="8077200" cy="5334000"/>
              </a:xfrm>
              <a:blipFill>
                <a:blip r:embed="rId2"/>
                <a:stretch>
                  <a:fillRect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Unit production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764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b="1" u="sng" dirty="0">
                    <a:sym typeface="Math1" pitchFamily="2" charset="2"/>
                  </a:rPr>
                  <a:t>Example</a:t>
                </a:r>
                <a:r>
                  <a:rPr lang="en-US" altLang="en-US" sz="3000" dirty="0">
                    <a:sym typeface="Math1" pitchFamily="2" charset="2"/>
                  </a:rPr>
                  <a:t>: Consider the following CFG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A|bb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err="1"/>
                  <a:t>B|b</a:t>
                </a:r>
                <a:r>
                  <a:rPr lang="en-US" altLang="en-US" sz="3000" dirty="0"/>
                  <a:t>,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err="1"/>
                  <a:t>S|a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Separate the unit productions from the </a:t>
                </a:r>
                <a:r>
                  <a:rPr lang="en-US" altLang="en-US" sz="3000" dirty="0" err="1"/>
                  <a:t>nonunit</a:t>
                </a:r>
                <a:r>
                  <a:rPr lang="en-US" altLang="en-US" sz="3000" dirty="0"/>
                  <a:t> productions as shown below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unit prods.	 </a:t>
                </a:r>
                <a:r>
                  <a:rPr lang="en-US" altLang="en-US" sz="3000" dirty="0" err="1"/>
                  <a:t>nonunit</a:t>
                </a:r>
                <a:r>
                  <a:rPr lang="en-US" altLang="en-US" sz="3000" dirty="0"/>
                  <a:t> prods.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	 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bb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B	 	</a:t>
                </a:r>
                <a:r>
                  <a:rPr lang="en-US" altLang="en-US" sz="3000" dirty="0">
                    <a:sym typeface="Math1" pitchFamily="2" charset="2"/>
                  </a:rPr>
                  <a:t>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b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S	 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a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76400"/>
                <a:ext cx="7772400" cy="4114800"/>
              </a:xfrm>
              <a:blipFill>
                <a:blip r:embed="rId2"/>
                <a:stretch>
                  <a:fillRect t="-2963" r="-392" b="-27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gives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 		(using 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B gives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	(using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A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 gives 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		(using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A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S gives 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bb 	(using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bb)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S gives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bb 		(using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bb)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gives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 	(using 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Thus the new CFG will be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a|b|bb</a:t>
                </a:r>
                <a:r>
                  <a:rPr lang="en-US" altLang="en-US" sz="3000" dirty="0">
                    <a:sym typeface="Math1" pitchFamily="2" charset="2"/>
                  </a:rPr>
                  <a:t>, 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err="1"/>
                  <a:t>a|b|bb</a:t>
                </a:r>
                <a:r>
                  <a:rPr lang="en-US" altLang="en-US" sz="3000" dirty="0"/>
                  <a:t>, 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/>
                  <a:t> </a:t>
                </a:r>
                <a:r>
                  <a:rPr lang="en-US" altLang="en-US" sz="3000" dirty="0" err="1"/>
                  <a:t>a|b|bb</a:t>
                </a:r>
                <a:r>
                  <a:rPr lang="en-US" altLang="en-US" sz="3000" dirty="0"/>
                  <a:t>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Which generates the finite language {</a:t>
                </a:r>
                <a:r>
                  <a:rPr lang="en-US" altLang="en-US" sz="3000" dirty="0" err="1"/>
                  <a:t>a,b,bb</a:t>
                </a:r>
                <a:r>
                  <a:rPr lang="en-US" altLang="en-US" sz="3000" dirty="0"/>
                  <a:t>}.</a:t>
                </a:r>
                <a:endParaRPr lang="en-US" altLang="en-US" sz="3000" dirty="0">
                  <a:sym typeface="Math1" pitchFamily="2" charset="2"/>
                </a:endParaRP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519" b="-18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Unit production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764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</a:t>
                </a:r>
                <a:r>
                  <a:rPr lang="en-US" altLang="en-US" sz="3000" b="1" u="sng" dirty="0">
                    <a:sym typeface="Math1" pitchFamily="2" charset="2"/>
                  </a:rPr>
                  <a:t>Example</a:t>
                </a:r>
                <a:r>
                  <a:rPr lang="en-US" altLang="en-US" sz="3000" dirty="0">
                    <a:sym typeface="Math1" pitchFamily="2" charset="2"/>
                  </a:rPr>
                  <a:t>: Consider the following CFG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smtClean="0">
                    <a:sym typeface="Math1" pitchFamily="2" charset="2"/>
                  </a:rPr>
                  <a:t>AB, 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smtClean="0"/>
                  <a:t>a,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b </a:t>
                </a:r>
                <a:r>
                  <a:rPr lang="en-US" altLang="en-US" sz="3000" dirty="0" smtClean="0"/>
                  <a:t>|C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C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D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E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E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a</a:t>
                </a:r>
                <a:endParaRPr lang="en-US" altLang="en-US" sz="3000" dirty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76400"/>
                <a:ext cx="7772400" cy="4114800"/>
              </a:xfrm>
              <a:blipFill>
                <a:blip r:embed="rId2"/>
                <a:stretch>
                  <a:fillRect t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5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/>
              <a:t>Example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76400"/>
                <a:ext cx="23622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S</a:t>
                </a:r>
                <a:r>
                  <a:rPr lang="en-US" alt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smtClean="0">
                    <a:sym typeface="Math1" pitchFamily="2" charset="2"/>
                  </a:rPr>
                  <a:t>AB, 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smtClean="0"/>
                  <a:t>a,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b </a:t>
                </a:r>
                <a:r>
                  <a:rPr lang="en-US" altLang="en-US" sz="3000" dirty="0" smtClean="0"/>
                  <a:t>|C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C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D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E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E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a</a:t>
                </a:r>
                <a:endParaRPr lang="en-US" altLang="en-US" sz="3000" dirty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76400"/>
                <a:ext cx="2362200" cy="4114800"/>
              </a:xfrm>
              <a:blipFill>
                <a:blip r:embed="rId2"/>
                <a:stretch>
                  <a:fillRect t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2133600" y="1273444"/>
                <a:ext cx="5943600" cy="2438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step1 Identify unit production	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S</a:t>
                </a:r>
                <a:r>
                  <a:rPr lang="en-US" alt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smtClean="0">
                    <a:sym typeface="Math1" pitchFamily="2" charset="2"/>
                  </a:rPr>
                  <a:t>AB, 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 </m:t>
                    </m:r>
                  </m:oMath>
                </a14:m>
                <a:r>
                  <a:rPr lang="en-US" altLang="en-US" sz="3000" dirty="0" smtClean="0"/>
                  <a:t>C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C </a:t>
                </a:r>
                <a14:m>
                  <m:oMath xmlns:m="http://schemas.openxmlformats.org/officeDocument/2006/math">
                    <m:r>
                      <a:rPr lang="en-US" altLang="en-US" sz="300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D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E</a:t>
                </a:r>
                <a:endParaRPr lang="en-US" altLang="en-US" sz="30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1273444"/>
                <a:ext cx="5943600" cy="2438400"/>
              </a:xfrm>
              <a:prstGeom prst="rect">
                <a:avLst/>
              </a:prstGeom>
              <a:blipFill>
                <a:blip r:embed="rId3"/>
                <a:stretch>
                  <a:fillRect l="-2359" t="-5000" b="-12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4464803" y="1905000"/>
                <a:ext cx="4343400" cy="2438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step2 rewrite original CFG without above UNIT production except starting unit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</a:t>
                </a:r>
                <a:r>
                  <a:rPr lang="en-US" altLang="en-US" sz="3000" dirty="0">
                    <a:sym typeface="Math1" pitchFamily="2" charset="2"/>
                  </a:rPr>
                  <a:t>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AB,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a,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b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C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E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/>
                  <a:t>a</a:t>
                </a: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4803" y="1905000"/>
                <a:ext cx="4343400" cy="2438400"/>
              </a:xfrm>
              <a:prstGeom prst="rect">
                <a:avLst/>
              </a:prstGeom>
              <a:blipFill>
                <a:blip r:embed="rId4"/>
                <a:stretch>
                  <a:fillRect l="-3226" t="-5000" r="-4067" b="-10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56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/>
              <a:t>Example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76400"/>
                <a:ext cx="1981200" cy="4114800"/>
              </a:xfrm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S</a:t>
                </a:r>
                <a:r>
                  <a:rPr lang="en-US" alt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smtClean="0">
                    <a:sym typeface="Math1" pitchFamily="2" charset="2"/>
                  </a:rPr>
                  <a:t>AB, 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smtClean="0"/>
                  <a:t>a,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b </a:t>
                </a:r>
                <a:r>
                  <a:rPr lang="en-US" altLang="en-US" sz="3000" dirty="0" smtClean="0"/>
                  <a:t>|C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C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D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E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E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a</a:t>
                </a:r>
                <a:endParaRPr lang="en-US" altLang="en-US" sz="3000" dirty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76400"/>
                <a:ext cx="1981200" cy="4114800"/>
              </a:xfrm>
              <a:blipFill>
                <a:blip r:embed="rId2"/>
                <a:stretch>
                  <a:fillRect t="-2363" r="-581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2133600" y="1273444"/>
                <a:ext cx="5334000" cy="20031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step3 Now solve unit production of step1 one by one and include a new unit in the step 2	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en-US" sz="25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C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D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a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500" dirty="0" smtClean="0"/>
                  <a:t>B</a:t>
                </a:r>
                <a:r>
                  <a:rPr lang="en-US" altLang="en-US" sz="25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/>
                  <a:t> a</a:t>
                </a:r>
                <a:endParaRPr lang="en-US" altLang="en-US" sz="25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1273444"/>
                <a:ext cx="5334000" cy="2003156"/>
              </a:xfrm>
              <a:prstGeom prst="rect">
                <a:avLst/>
              </a:prstGeom>
              <a:blipFill>
                <a:blip r:embed="rId3"/>
                <a:stretch>
                  <a:fillRect l="-1710" t="-4230" b="-453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467600" y="608737"/>
                <a:ext cx="1524000" cy="175432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Step-1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S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AB,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/>
                  <a:t>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dirty="0"/>
                  <a:t>C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/>
                  <a:t>C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dirty="0"/>
                  <a:t>D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/>
                  <a:t>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dirty="0"/>
                  <a:t>E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608737"/>
                <a:ext cx="1524000" cy="1754326"/>
              </a:xfrm>
              <a:prstGeom prst="rect">
                <a:avLst/>
              </a:prstGeom>
              <a:blipFill>
                <a:blip r:embed="rId4"/>
                <a:stretch>
                  <a:fillRect l="-5556" t="-4483" b="-65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2400300" y="3381213"/>
                <a:ext cx="4343400" cy="2438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step2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</a:t>
                </a:r>
                <a:r>
                  <a:rPr lang="en-US" altLang="en-US" sz="3000" dirty="0">
                    <a:sym typeface="Math1" pitchFamily="2" charset="2"/>
                  </a:rPr>
                  <a:t>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AB,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a,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smtClean="0"/>
                  <a:t>b | a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C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a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a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E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/>
                  <a:t>a</a:t>
                </a: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0300" y="3381213"/>
                <a:ext cx="4343400" cy="2438400"/>
              </a:xfrm>
              <a:prstGeom prst="rect">
                <a:avLst/>
              </a:prstGeom>
              <a:blipFill>
                <a:blip r:embed="rId5"/>
                <a:stretch>
                  <a:fillRect l="-3371" t="-5000" b="-522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55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427" y="32288"/>
            <a:ext cx="7772400" cy="1143000"/>
          </a:xfrm>
        </p:spPr>
        <p:txBody>
          <a:bodyPr/>
          <a:lstStyle/>
          <a:p>
            <a:r>
              <a:rPr lang="en-US" altLang="en-US" dirty="0"/>
              <a:t>Chomsky Normal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295400"/>
                <a:ext cx="7772400" cy="411480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2500" b="1" dirty="0" smtClean="0">
                    <a:sym typeface="Math1" pitchFamily="2" charset="2"/>
                  </a:rPr>
                  <a:t>	</a:t>
                </a:r>
                <a:r>
                  <a:rPr lang="en-US" altLang="en-US" sz="2500" b="1" u="sng" dirty="0">
                    <a:sym typeface="Math1" pitchFamily="2" charset="2"/>
                  </a:rPr>
                  <a:t>Chomsky Normal Form (CNF)</a:t>
                </a:r>
                <a:r>
                  <a:rPr lang="en-US" altLang="en-US" sz="2500" dirty="0"/>
                  <a:t>: If a CFG has only productions of the form </a:t>
                </a:r>
              </a:p>
              <a:p>
                <a:pPr>
                  <a:buFontTx/>
                  <a:buNone/>
                </a:pPr>
                <a:r>
                  <a:rPr lang="en-US" altLang="en-US" sz="2500" dirty="0"/>
                  <a:t>	nonterminal </a:t>
                </a:r>
                <a14:m>
                  <m:oMath xmlns:m="http://schemas.openxmlformats.org/officeDocument/2006/math">
                    <m:r>
                      <a:rPr lang="en-US" altLang="en-US" sz="25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string of two </a:t>
                </a:r>
                <a:r>
                  <a:rPr lang="en-US" altLang="en-US" sz="2500" dirty="0" err="1">
                    <a:sym typeface="Math1" pitchFamily="2" charset="2"/>
                  </a:rPr>
                  <a:t>nonterminals</a:t>
                </a:r>
                <a:r>
                  <a:rPr lang="en-US" altLang="en-US" sz="2500" dirty="0">
                    <a:sym typeface="Math1" pitchFamily="2" charset="2"/>
                  </a:rPr>
                  <a:t> </a:t>
                </a:r>
                <a:endParaRPr lang="en-US" altLang="en-US" sz="2500" dirty="0" smtClean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e.g. A </a:t>
                </a:r>
                <a14:m>
                  <m:oMath xmlns:m="http://schemas.openxmlformats.org/officeDocument/2006/math">
                    <m:r>
                      <a:rPr lang="en-US" altLang="en-US" sz="25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BC (only two non-terminals allowed at R.H.S)</a:t>
                </a:r>
                <a:endParaRPr lang="en-US" altLang="en-US" sz="25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500" dirty="0">
                    <a:sym typeface="Math1" pitchFamily="2" charset="2"/>
                  </a:rPr>
                  <a:t>	or </a:t>
                </a:r>
              </a:p>
              <a:p>
                <a:pPr>
                  <a:buFontTx/>
                  <a:buNone/>
                </a:pPr>
                <a:r>
                  <a:rPr lang="en-US" altLang="en-US" sz="2500" dirty="0">
                    <a:sym typeface="Math1" pitchFamily="2" charset="2"/>
                  </a:rPr>
                  <a:t>	nonterminal </a:t>
                </a:r>
                <a14:m>
                  <m:oMath xmlns:m="http://schemas.openxmlformats.org/officeDocument/2006/math">
                    <m:r>
                      <a:rPr lang="en-US" altLang="en-US" sz="25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one terminal </a:t>
                </a:r>
                <a:r>
                  <a:rPr lang="en-US" altLang="en-US" sz="2500" dirty="0" smtClean="0">
                    <a:sym typeface="Math1" pitchFamily="2" charset="2"/>
                  </a:rPr>
                  <a:t>(only one terminal allowed at R.H.S)</a:t>
                </a:r>
                <a:endParaRPr lang="en-US" altLang="en-US" sz="2500" dirty="0" smtClean="0">
                  <a:sym typeface="Math1" pitchFamily="2" charset="2"/>
                </a:endParaRPr>
              </a:p>
              <a:p>
                <a:pPr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e.g.  </a:t>
                </a:r>
                <a:r>
                  <a:rPr lang="en-US" altLang="en-US" sz="2500" dirty="0">
                    <a:sym typeface="Math1" pitchFamily="2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a</a:t>
                </a:r>
                <a:endParaRPr lang="en-US" altLang="en-US" sz="25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500" dirty="0">
                    <a:sym typeface="Math1" pitchFamily="2" charset="2"/>
                  </a:rPr>
                  <a:t>	then the CFG is said to be in Chomsky Normal Form (CNF). </a:t>
                </a:r>
                <a:endParaRPr lang="en-US" altLang="en-US" sz="2500" dirty="0" smtClean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Means such grammar which contains combination of terminal and non-terminal on the R.H.S are not allowed in CNF.</a:t>
                </a:r>
                <a:endParaRPr lang="en-US" altLang="en-US" sz="2500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95400"/>
                <a:ext cx="7772400" cy="4114800"/>
              </a:xfrm>
              <a:blipFill>
                <a:blip r:embed="rId2"/>
                <a:stretch>
                  <a:fillRect l="-1333" t="-1333" r="-157" b="-38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2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Up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Examples of building TG’s corresponding to the Regular Grammar, Null productions with examples, Nullable productions with examples, Unit production with example, Chomsky Normal Form (Definition)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If a CFG has a null production, then it is possible to construct another CFG without null production accepting the same language with the exception of the word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i="1" dirty="0">
                    <a:sym typeface="Math1" pitchFamily="2" charset="2"/>
                  </a:rPr>
                  <a:t>i.e.</a:t>
                </a:r>
                <a:r>
                  <a:rPr lang="en-US" altLang="en-US" sz="3000" dirty="0">
                    <a:sym typeface="Math1" pitchFamily="2" charset="2"/>
                  </a:rPr>
                  <a:t> if the language contains the word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then the new language cannot have the word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.</a:t>
                </a:r>
              </a:p>
              <a:p>
                <a:pPr>
                  <a:buFontTx/>
                  <a:buNone/>
                </a:pPr>
                <a:r>
                  <a:rPr lang="en-US" altLang="en-US" dirty="0">
                    <a:sym typeface="Math1" pitchFamily="2" charset="2"/>
                  </a:rPr>
                  <a:t>	Following is a method to construct a CFG without null production for a given CFG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926" r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Null Production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3716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b="1" u="sng" dirty="0"/>
                  <a:t>Method</a:t>
                </a:r>
                <a:r>
                  <a:rPr lang="en-US" altLang="en-US" sz="3000" dirty="0"/>
                  <a:t>: Delete all the Null productions and add new productions </a:t>
                </a:r>
                <a:r>
                  <a:rPr lang="en-US" altLang="en-US" sz="3000" i="1" dirty="0"/>
                  <a:t>e.g.</a:t>
                </a:r>
                <a:r>
                  <a:rPr lang="en-US" altLang="en-US" sz="3000" dirty="0"/>
                  <a:t>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consider the following productions of a certain CFG 	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aNbNa</a:t>
                </a:r>
                <a:r>
                  <a:rPr lang="en-US" altLang="en-US" sz="3000" dirty="0">
                    <a:sym typeface="Math1" pitchFamily="2" charset="2"/>
                  </a:rPr>
                  <a:t>, N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, delete the production N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and using the production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aNbNa</a:t>
                </a:r>
                <a:r>
                  <a:rPr lang="en-US" altLang="en-US" sz="3000" dirty="0">
                    <a:sym typeface="Math1" pitchFamily="2" charset="2"/>
                  </a:rPr>
                  <a:t>, add the following new productions 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aNba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abNa</a:t>
                </a:r>
                <a:r>
                  <a:rPr lang="en-US" altLang="en-US" sz="3000" dirty="0">
                    <a:sym typeface="Math1" pitchFamily="2" charset="2"/>
                  </a:rPr>
                  <a:t> and 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aba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Thus the new CFG will contain the following productions	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aNba|abNa|aba|aNbNa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b="1" u="sng" dirty="0">
                    <a:sym typeface="Math1" pitchFamily="2" charset="2"/>
                  </a:rPr>
                  <a:t>Note</a:t>
                </a:r>
                <a:r>
                  <a:rPr lang="en-US" altLang="en-US" sz="3000" dirty="0">
                    <a:sym typeface="Math1" pitchFamily="2" charset="2"/>
                  </a:rPr>
                  <a:t>: It is to be noted that 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aNbNa</a:t>
                </a:r>
                <a:r>
                  <a:rPr lang="en-US" altLang="en-US" sz="3000" dirty="0">
                    <a:sym typeface="Math1" pitchFamily="2" charset="2"/>
                  </a:rPr>
                  <a:t> will still be included in the new CFG.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371600"/>
                <a:ext cx="7772400" cy="4114800"/>
              </a:xfrm>
              <a:blipFill>
                <a:blip r:embed="rId2"/>
                <a:stretch>
                  <a:fillRect t="-2963" r="-1647" b="-37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Nullable Production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/>
                  <a:t>	 </a:t>
                </a:r>
                <a:r>
                  <a:rPr lang="en-US" altLang="en-US" sz="3000" b="1" u="sng" dirty="0"/>
                  <a:t>Definition</a:t>
                </a:r>
                <a:r>
                  <a:rPr lang="en-US" altLang="en-US" sz="3000" dirty="0"/>
                  <a:t>: A production is called </a:t>
                </a:r>
                <a:r>
                  <a:rPr lang="en-US" altLang="en-US" sz="3000" b="1" i="1" dirty="0" err="1"/>
                  <a:t>nullable</a:t>
                </a:r>
                <a:r>
                  <a:rPr lang="en-US" altLang="en-US" sz="3000" b="1" i="1" dirty="0"/>
                  <a:t> production </a:t>
                </a:r>
                <a:r>
                  <a:rPr lang="en-US" altLang="en-US" sz="3000" dirty="0"/>
                  <a:t>if it is of the form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N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or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there is a derivation that starts at N and leads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i="1" dirty="0">
                    <a:sym typeface="Math1" pitchFamily="2" charset="2"/>
                  </a:rPr>
                  <a:t>i.e.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dirty="0"/>
                  <a:t>N</a:t>
                </a:r>
                <a:r>
                  <a:rPr lang="en-US" altLang="en-US" sz="3000" baseline="-30000" dirty="0"/>
                  <a:t>1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N</a:t>
                </a:r>
                <a:r>
                  <a:rPr lang="en-US" altLang="en-US" sz="3000" baseline="-30000" dirty="0"/>
                  <a:t>2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  <a:r>
                  <a:rPr lang="en-US" altLang="en-US" sz="3000" dirty="0"/>
                  <a:t>N</a:t>
                </a:r>
                <a:r>
                  <a:rPr lang="en-US" altLang="en-US" sz="3000" baseline="-30000" dirty="0"/>
                  <a:t>2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N</a:t>
                </a:r>
                <a:r>
                  <a:rPr lang="en-US" altLang="en-US" sz="3000" baseline="-30000" dirty="0"/>
                  <a:t>3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  <a:r>
                  <a:rPr lang="en-US" altLang="en-US" sz="3000" dirty="0"/>
                  <a:t>N</a:t>
                </a:r>
                <a:r>
                  <a:rPr lang="en-US" altLang="en-US" sz="3000" baseline="-30000" dirty="0"/>
                  <a:t>3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N</a:t>
                </a:r>
                <a:r>
                  <a:rPr lang="en-US" altLang="en-US" sz="3000" baseline="-30000" dirty="0"/>
                  <a:t>4</a:t>
                </a:r>
                <a:r>
                  <a:rPr lang="en-US" altLang="en-US" sz="3000" dirty="0">
                    <a:sym typeface="Math1" pitchFamily="2" charset="2"/>
                  </a:rPr>
                  <a:t>, …, </a:t>
                </a:r>
                <a:r>
                  <a:rPr lang="en-US" altLang="en-US" sz="3000" dirty="0" err="1"/>
                  <a:t>N</a:t>
                </a:r>
                <a:r>
                  <a:rPr lang="en-US" altLang="en-US" sz="3000" baseline="-30000" dirty="0" err="1"/>
                  <a:t>n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, where N, N</a:t>
                </a:r>
                <a:r>
                  <a:rPr lang="en-US" altLang="en-US" sz="3000" baseline="-30000" dirty="0"/>
                  <a:t>1</a:t>
                </a:r>
                <a:r>
                  <a:rPr lang="en-US" altLang="en-US" sz="3000" dirty="0">
                    <a:sym typeface="Math1" pitchFamily="2" charset="2"/>
                  </a:rPr>
                  <a:t>, N</a:t>
                </a:r>
                <a:r>
                  <a:rPr lang="en-US" altLang="en-US" sz="3000" baseline="-30000" dirty="0"/>
                  <a:t>2</a:t>
                </a:r>
                <a:r>
                  <a:rPr lang="en-US" altLang="en-US" sz="3000" dirty="0">
                    <a:sym typeface="Math1" pitchFamily="2" charset="2"/>
                  </a:rPr>
                  <a:t>, …, </a:t>
                </a:r>
                <a:r>
                  <a:rPr lang="en-US" altLang="en-US" sz="3000" dirty="0" err="1">
                    <a:sym typeface="Math1" pitchFamily="2" charset="2"/>
                  </a:rPr>
                  <a:t>N</a:t>
                </a:r>
                <a:r>
                  <a:rPr lang="en-US" altLang="en-US" sz="3000" baseline="-30000" dirty="0" err="1"/>
                  <a:t>n</a:t>
                </a:r>
                <a:r>
                  <a:rPr lang="en-US" altLang="en-US" sz="3000" dirty="0">
                    <a:sym typeface="Math1" pitchFamily="2" charset="2"/>
                  </a:rPr>
                  <a:t> are non terminals.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Following is an example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96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2800" dirty="0" smtClean="0">
                    <a:sym typeface="Math1" pitchFamily="2" charset="2"/>
                  </a:rPr>
                  <a:t>	Consider the following CFG</a:t>
                </a:r>
              </a:p>
              <a:p>
                <a:pPr>
                  <a:buFontTx/>
                  <a:buNone/>
                </a:pPr>
                <a:r>
                  <a:rPr lang="en-US" altLang="en-US" sz="2800" dirty="0">
                    <a:sym typeface="Math1" pitchFamily="2" charset="2"/>
                  </a:rPr>
                  <a:t>	 S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</a:t>
                </a:r>
                <a:r>
                  <a:rPr lang="en-US" altLang="en-US" sz="2800" dirty="0" err="1">
                    <a:sym typeface="Math1" pitchFamily="2" charset="2"/>
                  </a:rPr>
                  <a:t>AA|bB</a:t>
                </a:r>
                <a:r>
                  <a:rPr lang="en-US" altLang="en-US" sz="2800" dirty="0">
                    <a:sym typeface="Math1" pitchFamily="2" charset="2"/>
                  </a:rPr>
                  <a:t>, A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</a:t>
                </a:r>
                <a:r>
                  <a:rPr lang="en-US" altLang="en-US" sz="2800" dirty="0" err="1">
                    <a:sym typeface="Math1" pitchFamily="2" charset="2"/>
                  </a:rPr>
                  <a:t>aa|B</a:t>
                </a:r>
                <a:r>
                  <a:rPr lang="en-US" altLang="en-US" sz="2800" dirty="0">
                    <a:sym typeface="Math1" pitchFamily="2" charset="2"/>
                  </a:rPr>
                  <a:t>, B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</a:t>
                </a:r>
                <a:r>
                  <a:rPr lang="en-US" altLang="en-US" sz="2800" dirty="0" err="1">
                    <a:sym typeface="Math1" pitchFamily="2" charset="2"/>
                  </a:rPr>
                  <a:t>aS</a:t>
                </a:r>
                <a:r>
                  <a:rPr lang="en-US" altLang="en-US" sz="2800" dirty="0">
                    <a:sym typeface="Math1" pitchFamily="2" charset="2"/>
                  </a:rPr>
                  <a:t>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28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800" dirty="0">
                    <a:sym typeface="Math1" pitchFamily="2" charset="2"/>
                  </a:rPr>
                  <a:t>	Here S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AA and A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B are </a:t>
                </a:r>
                <a:r>
                  <a:rPr lang="en-US" altLang="en-US" sz="2800" dirty="0" err="1">
                    <a:sym typeface="Math1" pitchFamily="2" charset="2"/>
                  </a:rPr>
                  <a:t>nullable</a:t>
                </a:r>
                <a:r>
                  <a:rPr lang="en-US" altLang="en-US" sz="2800" dirty="0">
                    <a:sym typeface="Math1" pitchFamily="2" charset="2"/>
                  </a:rPr>
                  <a:t> productions, while B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is null a production.</a:t>
                </a:r>
              </a:p>
              <a:p>
                <a:pPr>
                  <a:buFontTx/>
                  <a:buNone/>
                </a:pPr>
                <a:r>
                  <a:rPr lang="en-US" altLang="en-US" sz="2800" dirty="0">
                    <a:sym typeface="Math1" pitchFamily="2" charset="2"/>
                  </a:rPr>
                  <a:t>	Following is an example describing the method to convert the given CFG containing null productions and </a:t>
                </a:r>
                <a:r>
                  <a:rPr lang="en-US" altLang="en-US" sz="2800" dirty="0" err="1">
                    <a:sym typeface="Math1" pitchFamily="2" charset="2"/>
                  </a:rPr>
                  <a:t>nullable</a:t>
                </a:r>
                <a:r>
                  <a:rPr lang="en-US" altLang="en-US" sz="2800" dirty="0">
                    <a:sym typeface="Math1" pitchFamily="2" charset="2"/>
                  </a:rPr>
                  <a:t> productions into the one without null productions</a:t>
                </a: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481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/>
                  <a:t>	Consider the following CFG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XaY|YY|aX|ZYX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X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Za|bZ|ZZ|Yb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Y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Ya|XY</a:t>
                </a:r>
                <a:r>
                  <a:rPr lang="en-US" altLang="en-US" sz="3000" dirty="0">
                    <a:sym typeface="Math1" pitchFamily="2" charset="2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Z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aX|YYY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It is to be noted that in the given CFG, the productions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YY, X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ZZ, Z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YYY are </a:t>
                </a:r>
                <a:r>
                  <a:rPr lang="en-US" altLang="en-US" sz="3000" dirty="0" err="1">
                    <a:sym typeface="Math1" pitchFamily="2" charset="2"/>
                  </a:rPr>
                  <a:t>Nullable</a:t>
                </a:r>
                <a:r>
                  <a:rPr lang="en-US" altLang="en-US" sz="3000" dirty="0">
                    <a:sym typeface="Math1" pitchFamily="2" charset="2"/>
                  </a:rPr>
                  <a:t> productions, while Y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is Null production. </a:t>
                </a: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96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Example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>
                    <a:sym typeface="Math1" pitchFamily="2" charset="2"/>
                  </a:rPr>
                  <a:t>Here the method of removing null productions, as discussed earlier, will be used along with replacing </a:t>
                </a:r>
                <a:r>
                  <a:rPr lang="en-US" altLang="en-US" sz="3000" dirty="0" err="1">
                    <a:sym typeface="Math1" pitchFamily="2" charset="2"/>
                  </a:rPr>
                  <a:t>nonterminals</a:t>
                </a:r>
                <a:r>
                  <a:rPr lang="en-US" altLang="en-US" sz="3000" dirty="0">
                    <a:sym typeface="Math1" pitchFamily="2" charset="2"/>
                  </a:rPr>
                  <a:t> corresponding to </a:t>
                </a:r>
                <a:r>
                  <a:rPr lang="en-US" altLang="en-US" sz="3000" dirty="0" err="1">
                    <a:sym typeface="Math1" pitchFamily="2" charset="2"/>
                  </a:rPr>
                  <a:t>nullable</a:t>
                </a:r>
                <a:r>
                  <a:rPr lang="en-US" altLang="en-US" sz="3000" dirty="0">
                    <a:sym typeface="Math1" pitchFamily="2" charset="2"/>
                  </a:rPr>
                  <a:t> productions like </a:t>
                </a:r>
                <a:r>
                  <a:rPr lang="en-US" altLang="en-US" sz="3000" dirty="0" err="1">
                    <a:sym typeface="Math1" pitchFamily="2" charset="2"/>
                  </a:rPr>
                  <a:t>nonterminals</a:t>
                </a:r>
                <a:r>
                  <a:rPr lang="en-US" altLang="en-US" sz="3000" dirty="0">
                    <a:sym typeface="Math1" pitchFamily="2" charset="2"/>
                  </a:rPr>
                  <a:t> for null productions are replaced.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Thus the required CFG will be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sz="3000" dirty="0" err="1">
                    <a:sym typeface="Math1" pitchFamily="2" charset="2"/>
                  </a:rPr>
                  <a:t>XaY|Xa|aY|a|YY|Y|aX|ZYX|YX|ZX|ZY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X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Za|a|bZ|b|ZZ|Z|Yb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Y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Ya|a|XY|X|Y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Z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aX|a|YYY|YY|Y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Following is another example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4114800"/>
              </a:xfrm>
              <a:blipFill>
                <a:blip r:embed="rId2"/>
                <a:stretch>
                  <a:fillRect t="-2963" r="-2353" b="-30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Consider the following CFG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XY, 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Zb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  <a:r>
                  <a:rPr lang="en-US" altLang="en-US" sz="3000" dirty="0"/>
                  <a:t>Y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bW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Z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AB, </a:t>
                </a:r>
                <a:r>
                  <a:rPr lang="en-US" altLang="en-US" sz="3000" dirty="0"/>
                  <a:t>W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Z, </a:t>
                </a:r>
                <a:r>
                  <a:rPr lang="en-US" altLang="en-US" sz="3000" dirty="0"/>
                  <a:t>A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 smtClean="0">
                    <a:sym typeface="Math1" pitchFamily="2" charset="2"/>
                  </a:rPr>
                  <a:t>aA|bA</a:t>
                </a:r>
                <a:r>
                  <a:rPr lang="en-US" altLang="en-US" sz="3000" dirty="0" smtClean="0">
                    <a:sym typeface="Math1" pitchFamily="2" charset="2"/>
                  </a:rPr>
                  <a:t>|</a:t>
                </a:r>
                <a:r>
                  <a:rPr lang="el-GR" altLang="en-US" sz="3000" dirty="0" smtClean="0">
                    <a:sym typeface="Math1" pitchFamily="2" charset="2"/>
                  </a:rPr>
                  <a:t>Λ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dirty="0"/>
                  <a:t>B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sz="3000" dirty="0" err="1">
                    <a:sym typeface="Math1" pitchFamily="2" charset="2"/>
                  </a:rPr>
                  <a:t>Ba|Bb</a:t>
                </a:r>
                <a:r>
                  <a:rPr lang="en-US" altLang="en-US" sz="3000" dirty="0">
                    <a:sym typeface="Math1" pitchFamily="2" charset="2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.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>
                    <a:sym typeface="Math1" pitchFamily="2" charset="2"/>
                  </a:rPr>
                  <a:t>	Here </a:t>
                </a:r>
                <a:r>
                  <a:rPr lang="en-US" altLang="en-US" sz="3000" dirty="0"/>
                  <a:t>A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and </a:t>
                </a:r>
                <a:r>
                  <a:rPr lang="en-US" altLang="en-US" sz="3000" dirty="0"/>
                  <a:t>B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are null productions, while Z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AB, W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Z are </a:t>
                </a:r>
                <a:r>
                  <a:rPr lang="en-US" altLang="en-US" sz="3000" dirty="0" err="1">
                    <a:sym typeface="Math1" pitchFamily="2" charset="2"/>
                  </a:rPr>
                  <a:t>nullable</a:t>
                </a:r>
                <a:r>
                  <a:rPr lang="en-US" altLang="en-US" sz="3000" dirty="0">
                    <a:sym typeface="Math1" pitchFamily="2" charset="2"/>
                  </a:rPr>
                  <a:t> productions. The new CFG after, applying the method, will be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/>
                  <a:t>	</a:t>
                </a:r>
                <a:r>
                  <a:rPr lang="en-US" altLang="en-US" sz="3400" dirty="0" smtClean="0"/>
                  <a:t>S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 smtClean="0">
                    <a:sym typeface="Math1" pitchFamily="2" charset="2"/>
                  </a:rPr>
                  <a:t> XY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 smtClean="0">
                    <a:sym typeface="Math1" pitchFamily="2" charset="2"/>
                  </a:rPr>
                  <a:t>	</a:t>
                </a:r>
                <a:r>
                  <a:rPr lang="en-US" altLang="en-US" sz="3400" dirty="0" smtClean="0"/>
                  <a:t>X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 smtClean="0">
                    <a:sym typeface="Math1" pitchFamily="2" charset="2"/>
                  </a:rPr>
                  <a:t> </a:t>
                </a:r>
                <a:r>
                  <a:rPr lang="en-US" altLang="en-US" sz="3400" dirty="0" err="1" smtClean="0">
                    <a:sym typeface="Math1" pitchFamily="2" charset="2"/>
                  </a:rPr>
                  <a:t>Zb|b</a:t>
                </a:r>
                <a:endParaRPr lang="en-US" altLang="en-US" sz="3400" dirty="0" smtClean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</a:t>
                </a:r>
                <a:r>
                  <a:rPr lang="en-US" altLang="en-US" sz="3400" dirty="0"/>
                  <a:t>Y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</a:t>
                </a:r>
                <a:r>
                  <a:rPr lang="en-US" altLang="en-US" sz="3400" dirty="0" err="1">
                    <a:sym typeface="Math1" pitchFamily="2" charset="2"/>
                  </a:rPr>
                  <a:t>bW|b</a:t>
                </a:r>
                <a:endParaRPr lang="en-US" altLang="en-US" sz="34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Z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AB|A|B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</a:t>
                </a:r>
                <a:r>
                  <a:rPr lang="en-US" altLang="en-US" sz="3400" dirty="0"/>
                  <a:t>W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Z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/>
                  <a:t>	A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</a:t>
                </a:r>
                <a:r>
                  <a:rPr lang="en-US" altLang="en-US" sz="3400" dirty="0" err="1">
                    <a:sym typeface="Math1" pitchFamily="2" charset="2"/>
                  </a:rPr>
                  <a:t>aA|a|bA|b</a:t>
                </a:r>
                <a:endParaRPr lang="en-US" altLang="en-US" sz="34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</a:t>
                </a:r>
                <a:r>
                  <a:rPr lang="en-US" altLang="en-US" sz="3400" dirty="0"/>
                  <a:t>B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sz="3400" dirty="0" err="1">
                    <a:sym typeface="Math1" pitchFamily="2" charset="2"/>
                  </a:rPr>
                  <a:t>Ba|a|Bb|b</a:t>
                </a:r>
                <a:endParaRPr lang="en-US" altLang="en-US" sz="3400" dirty="0">
                  <a:sym typeface="Math1" pitchFamily="2" charset="2"/>
                </a:endParaRP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3407" b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123</Words>
  <Application>Microsoft Office PowerPoint</Application>
  <PresentationFormat>On-screen Show (4:3)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Math1</vt:lpstr>
      <vt:lpstr>Times New Roman</vt:lpstr>
      <vt:lpstr>Default Design</vt:lpstr>
      <vt:lpstr>Null Production</vt:lpstr>
      <vt:lpstr>Note</vt:lpstr>
      <vt:lpstr>Null Production continued …</vt:lpstr>
      <vt:lpstr>Nullable Production</vt:lpstr>
      <vt:lpstr>Example</vt:lpstr>
      <vt:lpstr>Example</vt:lpstr>
      <vt:lpstr>Example continued …</vt:lpstr>
      <vt:lpstr>Example</vt:lpstr>
      <vt:lpstr>Example continued …</vt:lpstr>
      <vt:lpstr>Note</vt:lpstr>
      <vt:lpstr>Unit production</vt:lpstr>
      <vt:lpstr>Unit production continued …</vt:lpstr>
      <vt:lpstr>Example continued …</vt:lpstr>
      <vt:lpstr>Unit production continued …</vt:lpstr>
      <vt:lpstr>Example continued …</vt:lpstr>
      <vt:lpstr>Example continued …</vt:lpstr>
      <vt:lpstr>Chomsky Normal Form</vt:lpstr>
      <vt:lpstr>Summing Up</vt:lpstr>
    </vt:vector>
  </TitlesOfParts>
  <Company>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Vitual University</dc:creator>
  <cp:lastModifiedBy>Bamboat</cp:lastModifiedBy>
  <cp:revision>16</cp:revision>
  <dcterms:created xsi:type="dcterms:W3CDTF">2003-06-23T17:24:27Z</dcterms:created>
  <dcterms:modified xsi:type="dcterms:W3CDTF">2023-12-18T07:28:36Z</dcterms:modified>
</cp:coreProperties>
</file>