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9" r:id="rId2"/>
    <p:sldId id="285" r:id="rId3"/>
    <p:sldId id="286" r:id="rId4"/>
    <p:sldId id="287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5" r:id="rId14"/>
    <p:sldId id="276" r:id="rId15"/>
    <p:sldId id="277" r:id="rId16"/>
    <p:sldId id="278" r:id="rId17"/>
    <p:sldId id="279" r:id="rId18"/>
    <p:sldId id="284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62" d="100"/>
          <a:sy n="62" d="100"/>
        </p:scale>
        <p:origin x="90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779038-4ADC-44DE-874A-1C187E21BBC2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9BE57-4938-4DF9-8C80-D444B3F41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51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BE57-4938-4DF9-8C80-D444B3F41B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62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C335F2-0C9B-44D4-8F7D-00A260D437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549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5A5A72-DB51-4ABF-BCE4-637126E712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7091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2D3451-6E9F-4545-A27B-F87EFA7898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4907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9D36A9-5DB5-4663-A26B-D744C16E28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331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72F6D4-66F9-40A7-A83C-FF4602A147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4964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1E437A-6D34-42E3-88B7-899F839459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372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DE84CB-0A39-4C8D-85EB-5FEBFDE68D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4371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60E285-FC42-4AD6-AB6F-8263FA7AF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6969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468B9F-651C-4A23-A4AD-94B695885E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6167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7B0DE1-ADF8-48CA-AA7F-537552F829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99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E3A050-60C8-4134-8596-54F8483BBF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2101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57CD7F8-3B54-4D64-90A0-9D6A85EF463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Recap lecture 35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	Regular grammar, null productions and examples, nullable productions and examples, unit productions and example, Chomsky Normal Form (Definition)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altLang="en-US"/>
              <a:t>Example continued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1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600200"/>
                <a:ext cx="7772400" cy="41148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 smtClean="0">
                    <a:sym typeface="Math1" pitchFamily="2" charset="2"/>
                  </a:rPr>
                  <a:t>	Now </a:t>
                </a:r>
                <a:r>
                  <a:rPr lang="en-US" altLang="en-US" sz="3000" dirty="0"/>
                  <a:t>S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 smtClean="0">
                    <a:sym typeface="Math1" pitchFamily="2" charset="2"/>
                  </a:rPr>
                  <a:t> </a:t>
                </a:r>
                <a:r>
                  <a:rPr lang="en-US" altLang="en-US" sz="3000" dirty="0">
                    <a:sym typeface="Math1" pitchFamily="2" charset="2"/>
                  </a:rPr>
                  <a:t>A|B are unit productions to be eliminated as shown below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 </a:t>
                </a:r>
                <a:r>
                  <a:rPr lang="en-US" altLang="en-US" sz="3000" dirty="0"/>
                  <a:t>S </a:t>
                </a:r>
                <a14:m>
                  <m:oMath xmlns:m="http://schemas.openxmlformats.org/officeDocument/2006/math">
                    <m:r>
                      <a:rPr lang="en-US" altLang="en-US" sz="30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A gives </a:t>
                </a:r>
                <a:r>
                  <a:rPr lang="en-US" altLang="en-US" sz="3000" dirty="0"/>
                  <a:t>S </a:t>
                </a:r>
                <a14:m>
                  <m:oMath xmlns:m="http://schemas.openxmlformats.org/officeDocument/2006/math">
                    <m:r>
                      <a:rPr lang="en-US" altLang="en-US" sz="30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a (using </a:t>
                </a:r>
                <a:r>
                  <a:rPr lang="en-US" altLang="en-US" sz="3000" dirty="0"/>
                  <a:t>A </a:t>
                </a:r>
                <a14:m>
                  <m:oMath xmlns:m="http://schemas.openxmlformats.org/officeDocument/2006/math">
                    <m:r>
                      <a:rPr lang="en-US" altLang="en-US" sz="30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a)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 </a:t>
                </a:r>
                <a:r>
                  <a:rPr lang="en-US" altLang="en-US" sz="3000" dirty="0"/>
                  <a:t>S </a:t>
                </a:r>
                <a14:m>
                  <m:oMath xmlns:m="http://schemas.openxmlformats.org/officeDocument/2006/math">
                    <m:r>
                      <a:rPr lang="en-US" altLang="en-US" sz="30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B gives </a:t>
                </a:r>
                <a:r>
                  <a:rPr lang="en-US" altLang="en-US" sz="3000" dirty="0"/>
                  <a:t>S </a:t>
                </a:r>
                <a14:m>
                  <m:oMath xmlns:m="http://schemas.openxmlformats.org/officeDocument/2006/math">
                    <m:r>
                      <a:rPr lang="en-US" altLang="en-US" sz="30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b (using </a:t>
                </a:r>
                <a:r>
                  <a:rPr lang="en-US" altLang="en-US" sz="3000" dirty="0"/>
                  <a:t>B </a:t>
                </a:r>
                <a14:m>
                  <m:oMath xmlns:m="http://schemas.openxmlformats.org/officeDocument/2006/math">
                    <m:r>
                      <a:rPr lang="en-US" altLang="en-US" sz="30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b)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Thus the new resultant CFG takes the form	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 S </a:t>
                </a:r>
                <a14:m>
                  <m:oMath xmlns:m="http://schemas.openxmlformats.org/officeDocument/2006/math">
                    <m:r>
                      <a:rPr lang="en-US" altLang="en-US" sz="30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 err="1">
                    <a:sym typeface="Math1" pitchFamily="2" charset="2"/>
                  </a:rPr>
                  <a:t>BAB|AAB|ABB|ABA|AA|AB|BA|BB|a|b</a:t>
                </a:r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/>
                  <a:t>A </a:t>
                </a:r>
                <a14:m>
                  <m:oMath xmlns:m="http://schemas.openxmlformats.org/officeDocument/2006/math">
                    <m:r>
                      <a:rPr lang="en-US" altLang="en-US" sz="30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a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/>
                  <a:t>	B </a:t>
                </a:r>
                <a14:m>
                  <m:oMath xmlns:m="http://schemas.openxmlformats.org/officeDocument/2006/math">
                    <m:r>
                      <a:rPr lang="en-US" altLang="en-US" sz="30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b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Introduce the nonterminal C where C </a:t>
                </a:r>
                <a14:m>
                  <m:oMath xmlns:m="http://schemas.openxmlformats.org/officeDocument/2006/math">
                    <m:r>
                      <a:rPr lang="en-US" altLang="en-US" sz="30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AB, so that </a:t>
                </a:r>
              </a:p>
            </p:txBody>
          </p:sp>
        </mc:Choice>
        <mc:Fallback xmlns="">
          <p:sp>
            <p:nvSpPr>
              <p:cNvPr id="133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600200"/>
                <a:ext cx="7772400" cy="4114800"/>
              </a:xfrm>
              <a:blipFill>
                <a:blip r:embed="rId2"/>
                <a:stretch>
                  <a:fillRect t="-2963" r="-282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continued 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3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981200"/>
                <a:ext cx="8229600" cy="4343400"/>
              </a:xfrm>
            </p:spPr>
            <p:txBody>
              <a:bodyPr/>
              <a:lstStyle/>
              <a:p>
                <a:pPr>
                  <a:buFontTx/>
                  <a:buNone/>
                </a:pPr>
                <a:r>
                  <a:rPr lang="en-US" altLang="en-US" sz="3400" dirty="0">
                    <a:sym typeface="Math1" pitchFamily="2" charset="2"/>
                  </a:rPr>
                  <a:t>S </a:t>
                </a:r>
                <a14:m>
                  <m:oMath xmlns:m="http://schemas.openxmlformats.org/officeDocument/2006/math">
                    <m:r>
                      <a:rPr lang="en-US" altLang="en-US" sz="36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400" dirty="0">
                    <a:sym typeface="Math1" pitchFamily="2" charset="2"/>
                  </a:rPr>
                  <a:t> </a:t>
                </a:r>
                <a:r>
                  <a:rPr lang="en-US" altLang="en-US" sz="3400" dirty="0" err="1">
                    <a:sym typeface="Math1" pitchFamily="2" charset="2"/>
                  </a:rPr>
                  <a:t>BAB|AAB|ABB|ABA|AA|AB|BA|BB|a|b</a:t>
                </a:r>
                <a:endParaRPr lang="en-US" altLang="en-US" sz="3000" dirty="0">
                  <a:sym typeface="Math1" pitchFamily="2" charset="2"/>
                </a:endParaRPr>
              </a:p>
              <a:p>
                <a:pPr>
                  <a:buFontTx/>
                  <a:buNone/>
                </a:pPr>
                <a:endParaRPr lang="en-US" altLang="en-US" sz="3000" dirty="0"/>
              </a:p>
              <a:p>
                <a:pPr>
                  <a:buFontTx/>
                  <a:buNone/>
                </a:pPr>
                <a:r>
                  <a:rPr lang="en-US" altLang="en-US" sz="3000" dirty="0"/>
                  <a:t>A </a:t>
                </a:r>
                <a14:m>
                  <m:oMath xmlns:m="http://schemas.openxmlformats.org/officeDocument/2006/math">
                    <m:r>
                      <a:rPr lang="en-US" altLang="en-US" sz="30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a</a:t>
                </a:r>
              </a:p>
              <a:p>
                <a:pPr>
                  <a:buFontTx/>
                  <a:buNone/>
                </a:pPr>
                <a:r>
                  <a:rPr lang="en-US" altLang="en-US" sz="3000" dirty="0"/>
                  <a:t>B </a:t>
                </a:r>
                <a14:m>
                  <m:oMath xmlns:m="http://schemas.openxmlformats.org/officeDocument/2006/math">
                    <m:r>
                      <a:rPr lang="en-US" altLang="en-US" sz="30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b</a:t>
                </a:r>
              </a:p>
              <a:p>
                <a:pPr>
                  <a:buFontTx/>
                  <a:buNone/>
                </a:pPr>
                <a:r>
                  <a:rPr lang="en-US" altLang="en-US" sz="3000" dirty="0"/>
                  <a:t>C </a:t>
                </a:r>
                <a14:m>
                  <m:oMath xmlns:m="http://schemas.openxmlformats.org/officeDocument/2006/math">
                    <m:r>
                      <a:rPr lang="en-US" altLang="en-US" sz="30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AB </a:t>
                </a:r>
              </a:p>
              <a:p>
                <a:pPr>
                  <a:buFontTx/>
                  <a:buNone/>
                </a:pPr>
                <a:r>
                  <a:rPr lang="en-US" altLang="en-US" sz="3400" dirty="0">
                    <a:sym typeface="Math1" pitchFamily="2" charset="2"/>
                  </a:rPr>
                  <a:t>S </a:t>
                </a:r>
                <a14:m>
                  <m:oMath xmlns:m="http://schemas.openxmlformats.org/officeDocument/2006/math">
                    <m:r>
                      <a:rPr lang="en-US" altLang="en-US" sz="36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400" dirty="0">
                    <a:sym typeface="Math1" pitchFamily="2" charset="2"/>
                  </a:rPr>
                  <a:t> </a:t>
                </a:r>
                <a:r>
                  <a:rPr lang="en-US" altLang="en-US" sz="3400" dirty="0" err="1">
                    <a:sym typeface="Math1" pitchFamily="2" charset="2"/>
                  </a:rPr>
                  <a:t>CC|BC|AC|CB|CA|AA|C|BA|BB|a|b</a:t>
                </a:r>
                <a:endParaRPr lang="en-US" altLang="en-US" sz="3000" dirty="0">
                  <a:sym typeface="Math1" pitchFamily="2" charset="2"/>
                </a:endParaRPr>
              </a:p>
              <a:p>
                <a:pPr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is the CFG in </a:t>
                </a:r>
                <a:r>
                  <a:rPr lang="en-US" altLang="en-US" sz="3000" dirty="0" smtClean="0">
                    <a:sym typeface="Math1" pitchFamily="2" charset="2"/>
                  </a:rPr>
                  <a:t>CNF?</a:t>
                </a:r>
                <a:endParaRPr lang="en-US" altLang="en-US" sz="3000" dirty="0">
                  <a:sym typeface="Math1" pitchFamily="2" charset="2"/>
                </a:endParaRPr>
              </a:p>
              <a:p>
                <a:pPr>
                  <a:buFontTx/>
                  <a:buNone/>
                </a:pPr>
                <a:endParaRPr lang="en-US" altLang="en-US" sz="3000" dirty="0">
                  <a:sym typeface="Math1" pitchFamily="2" charset="2"/>
                </a:endParaRPr>
              </a:p>
            </p:txBody>
          </p:sp>
        </mc:Choice>
        <mc:Fallback>
          <p:sp>
            <p:nvSpPr>
              <p:cNvPr id="143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981200"/>
                <a:ext cx="8229600" cy="4343400"/>
              </a:xfrm>
              <a:blipFill>
                <a:blip r:embed="rId2"/>
                <a:stretch>
                  <a:fillRect l="-2074" t="-1683" r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Task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3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buFontTx/>
                  <a:buNone/>
                </a:pPr>
                <a:r>
                  <a:rPr lang="en-US" altLang="en-US" sz="3400" dirty="0" smtClean="0">
                    <a:sym typeface="Math1" pitchFamily="2" charset="2"/>
                  </a:rPr>
                  <a:t>	Convert the following CFG to be in CNF</a:t>
                </a:r>
              </a:p>
              <a:p>
                <a:pPr>
                  <a:buFontTx/>
                  <a:buNone/>
                </a:pPr>
                <a:r>
                  <a:rPr lang="en-US" altLang="en-US" sz="3400" dirty="0">
                    <a:sym typeface="Math1" pitchFamily="2" charset="2"/>
                  </a:rPr>
                  <a:t>	S</a:t>
                </a:r>
                <a:r>
                  <a:rPr lang="en-US" altLang="en-US" sz="3400" dirty="0"/>
                  <a:t> </a:t>
                </a:r>
                <a14:m>
                  <m:oMath xmlns:m="http://schemas.openxmlformats.org/officeDocument/2006/math">
                    <m:r>
                      <a:rPr lang="en-US" altLang="en-US" sz="36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400" dirty="0">
                    <a:sym typeface="Math1" pitchFamily="2" charset="2"/>
                  </a:rPr>
                  <a:t> ABAB</a:t>
                </a:r>
              </a:p>
              <a:p>
                <a:pPr>
                  <a:buFontTx/>
                  <a:buNone/>
                </a:pPr>
                <a:r>
                  <a:rPr lang="en-US" altLang="en-US" sz="3400" dirty="0">
                    <a:sym typeface="Math1" pitchFamily="2" charset="2"/>
                  </a:rPr>
                  <a:t>	A</a:t>
                </a:r>
                <a:r>
                  <a:rPr lang="en-US" altLang="en-US" sz="3400" dirty="0"/>
                  <a:t> </a:t>
                </a:r>
                <a14:m>
                  <m:oMath xmlns:m="http://schemas.openxmlformats.org/officeDocument/2006/math">
                    <m:r>
                      <a:rPr lang="en-US" altLang="en-US" sz="36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400" dirty="0">
                    <a:sym typeface="Math1" pitchFamily="2" charset="2"/>
                  </a:rPr>
                  <a:t> a|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3400" b="0" i="0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Λ</m:t>
                    </m:r>
                  </m:oMath>
                </a14:m>
                <a:endParaRPr lang="en-US" altLang="en-US" sz="3400" dirty="0">
                  <a:sym typeface="Math1" pitchFamily="2" charset="2"/>
                </a:endParaRPr>
              </a:p>
              <a:p>
                <a:pPr>
                  <a:buFontTx/>
                  <a:buNone/>
                </a:pPr>
                <a:r>
                  <a:rPr lang="en-US" altLang="en-US" sz="3400" dirty="0">
                    <a:sym typeface="Math1" pitchFamily="2" charset="2"/>
                  </a:rPr>
                  <a:t>	B</a:t>
                </a:r>
                <a:r>
                  <a:rPr lang="en-US" altLang="en-US" sz="3400" dirty="0"/>
                  <a:t> </a:t>
                </a:r>
                <a14:m>
                  <m:oMath xmlns:m="http://schemas.openxmlformats.org/officeDocument/2006/math">
                    <m:r>
                      <a:rPr lang="en-US" altLang="en-US" sz="36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400" dirty="0">
                    <a:sym typeface="Math1" pitchFamily="2" charset="2"/>
                  </a:rPr>
                  <a:t> b|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3400" b="0" i="0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Λ</m:t>
                    </m:r>
                  </m:oMath>
                </a14:m>
                <a:endParaRPr lang="en-US" altLang="en-US" sz="3400" dirty="0">
                  <a:sym typeface="Math1" pitchFamily="2" charset="2"/>
                </a:endParaRPr>
              </a:p>
            </p:txBody>
          </p:sp>
        </mc:Choice>
        <mc:Fallback xmlns="">
          <p:sp>
            <p:nvSpPr>
              <p:cNvPr id="153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t="-2222" r="-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Left most derivation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3000"/>
              <a:t>	</a:t>
            </a:r>
            <a:r>
              <a:rPr lang="en-US" altLang="en-US" sz="3000" b="1" u="sng"/>
              <a:t>Definition</a:t>
            </a:r>
            <a:r>
              <a:rPr lang="en-US" altLang="en-US" sz="3000"/>
              <a:t>: The derivation of a word w, generated by a CFG, such that at each step, a production is applied to the left most nonterminal in the working string, is said to be </a:t>
            </a:r>
            <a:r>
              <a:rPr lang="en-US" altLang="en-US" sz="3000" b="1" i="1"/>
              <a:t>left most derivation</a:t>
            </a:r>
            <a:r>
              <a:rPr lang="en-US" altLang="en-US" sz="3000"/>
              <a:t>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3000"/>
              <a:t>	It is to be noted that the nonterminal that occurs first from the left in the working string, is said to be </a:t>
            </a:r>
            <a:r>
              <a:rPr lang="en-US" altLang="en-US" sz="3000" b="1" i="1"/>
              <a:t>left most nonterminal</a:t>
            </a:r>
            <a:r>
              <a:rPr lang="en-US" altLang="en-US" sz="3000"/>
              <a:t>. Following is an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31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dirty="0"/>
                  <a:t>	Consider the following CFG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dirty="0"/>
                  <a:t>	</a:t>
                </a:r>
                <a:r>
                  <a:rPr lang="en-US" altLang="en-US" sz="3400" dirty="0">
                    <a:sym typeface="Math1" pitchFamily="2" charset="2"/>
                  </a:rPr>
                  <a:t>S</a:t>
                </a:r>
                <a:r>
                  <a:rPr lang="en-US" altLang="en-US" sz="3600" dirty="0">
                    <a:sym typeface="Math1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3600" i="1" dirty="0">
                        <a:latin typeface="Cambria Math" panose="02040503050406030204" pitchFamily="18" charset="0"/>
                        <a:sym typeface="Math1" pitchFamily="2" charset="2"/>
                      </a:rPr>
                      <m:t>→ </m:t>
                    </m:r>
                  </m:oMath>
                </a14:m>
                <a:r>
                  <a:rPr lang="en-US" altLang="en-US" sz="3400" dirty="0">
                    <a:sym typeface="Math1" pitchFamily="2" charset="2"/>
                  </a:rPr>
                  <a:t>XY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400" dirty="0">
                    <a:sym typeface="Math1" pitchFamily="2" charset="2"/>
                  </a:rPr>
                  <a:t>	X </a:t>
                </a:r>
                <a14:m>
                  <m:oMath xmlns:m="http://schemas.openxmlformats.org/officeDocument/2006/math">
                    <m:r>
                      <a:rPr lang="en-US" altLang="en-US" sz="36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400" dirty="0" smtClean="0">
                    <a:sym typeface="Math1" pitchFamily="2" charset="2"/>
                  </a:rPr>
                  <a:t> </a:t>
                </a:r>
                <a:r>
                  <a:rPr lang="en-US" altLang="en-US" sz="3400" dirty="0" err="1">
                    <a:sym typeface="Math1" pitchFamily="2" charset="2"/>
                  </a:rPr>
                  <a:t>XX|a</a:t>
                </a:r>
                <a:endParaRPr lang="en-US" altLang="en-US" sz="3400" dirty="0">
                  <a:sym typeface="Math1" pitchFamily="2" charset="2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400" dirty="0">
                    <a:sym typeface="Math1" pitchFamily="2" charset="2"/>
                  </a:rPr>
                  <a:t>	</a:t>
                </a:r>
                <a:r>
                  <a:rPr lang="en-US" altLang="en-US" sz="3400" dirty="0" err="1">
                    <a:sym typeface="Math1" pitchFamily="2" charset="2"/>
                  </a:rPr>
                  <a:t>Y</a:t>
                </a:r>
                <a:r>
                  <a:rPr lang="en-US" altLang="en-US" sz="3600" dirty="0">
                    <a:sym typeface="Math1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3600" i="1" dirty="0">
                        <a:latin typeface="Cambria Math" panose="02040503050406030204" pitchFamily="18" charset="0"/>
                        <a:sym typeface="Math1" pitchFamily="2" charset="2"/>
                      </a:rPr>
                      <m:t>→ </m:t>
                    </m:r>
                  </m:oMath>
                </a14:m>
                <a:r>
                  <a:rPr lang="en-US" altLang="en-US" sz="3400" dirty="0" err="1">
                    <a:sym typeface="Math1" pitchFamily="2" charset="2"/>
                  </a:rPr>
                  <a:t>YY|b</a:t>
                </a:r>
                <a:endParaRPr lang="en-US" altLang="en-US" sz="3400" dirty="0">
                  <a:sym typeface="Math1" pitchFamily="2" charset="2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400" dirty="0">
                    <a:sym typeface="Math1" pitchFamily="2" charset="2"/>
                  </a:rPr>
                  <a:t>	then following are the two left most derivations of </a:t>
                </a:r>
                <a:r>
                  <a:rPr lang="en-US" altLang="en-US" sz="3400" dirty="0" err="1">
                    <a:sym typeface="Math1" pitchFamily="2" charset="2"/>
                  </a:rPr>
                  <a:t>aaabb</a:t>
                </a:r>
                <a:endParaRPr lang="en-US" altLang="en-US" sz="3400" dirty="0">
                  <a:sym typeface="Math1" pitchFamily="2" charset="2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400" dirty="0">
                    <a:sym typeface="Math1" pitchFamily="2" charset="2"/>
                  </a:rPr>
                  <a:t>	</a:t>
                </a:r>
              </a:p>
            </p:txBody>
          </p:sp>
        </mc:Choice>
        <mc:Fallback xmlns="">
          <p:sp>
            <p:nvSpPr>
              <p:cNvPr id="2253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t="-3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continued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5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981200"/>
                <a:ext cx="3048000" cy="45720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2800" dirty="0"/>
                  <a:t>	   </a:t>
                </a:r>
                <a:r>
                  <a:rPr lang="en-US" altLang="en-US" sz="3000" dirty="0">
                    <a:sym typeface="Math1" pitchFamily="2" charset="2"/>
                  </a:rPr>
                  <a:t>S	 </a:t>
                </a:r>
                <a14:m>
                  <m:oMath xmlns:m="http://schemas.openxmlformats.org/officeDocument/2006/math">
                    <m:r>
                      <a:rPr lang="en-US" altLang="en-US" sz="30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u="sng" dirty="0">
                    <a:sym typeface="Math1" pitchFamily="2" charset="2"/>
                  </a:rPr>
                  <a:t>X</a:t>
                </a:r>
                <a:r>
                  <a:rPr lang="en-US" altLang="en-US" sz="3000" dirty="0">
                    <a:sym typeface="Math1" pitchFamily="2" charset="2"/>
                  </a:rPr>
                  <a:t>Y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    	 </a:t>
                </a:r>
                <a14:m>
                  <m:oMath xmlns:m="http://schemas.openxmlformats.org/officeDocument/2006/math">
                    <m:r>
                      <a:rPr lang="en-US" altLang="en-US" sz="30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u="sng" dirty="0">
                    <a:sym typeface="Math1" pitchFamily="2" charset="2"/>
                  </a:rPr>
                  <a:t>X</a:t>
                </a:r>
                <a:r>
                  <a:rPr lang="en-US" altLang="en-US" sz="3000" dirty="0">
                    <a:sym typeface="Math1" pitchFamily="2" charset="2"/>
                  </a:rPr>
                  <a:t>XY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	 </a:t>
                </a:r>
                <a14:m>
                  <m:oMath xmlns:m="http://schemas.openxmlformats.org/officeDocument/2006/math">
                    <m:r>
                      <a:rPr lang="en-US" altLang="en-US" sz="30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 err="1">
                    <a:sym typeface="Math1" pitchFamily="2" charset="2"/>
                  </a:rPr>
                  <a:t>a</a:t>
                </a:r>
                <a:r>
                  <a:rPr lang="en-US" altLang="en-US" sz="3000" u="sng" dirty="0" err="1">
                    <a:sym typeface="Math1" pitchFamily="2" charset="2"/>
                  </a:rPr>
                  <a:t>X</a:t>
                </a:r>
                <a:r>
                  <a:rPr lang="en-US" altLang="en-US" sz="3000" dirty="0" err="1">
                    <a:sym typeface="Math1" pitchFamily="2" charset="2"/>
                  </a:rPr>
                  <a:t>Y</a:t>
                </a:r>
                <a:endParaRPr lang="en-US" altLang="en-US" sz="3000" dirty="0">
                  <a:sym typeface="Math1" pitchFamily="2" charset="2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	 </a:t>
                </a:r>
                <a14:m>
                  <m:oMath xmlns:m="http://schemas.openxmlformats.org/officeDocument/2006/math">
                    <m:r>
                      <a:rPr lang="en-US" altLang="en-US" sz="30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 err="1">
                    <a:sym typeface="Math1" pitchFamily="2" charset="2"/>
                  </a:rPr>
                  <a:t>a</a:t>
                </a:r>
                <a:r>
                  <a:rPr lang="en-US" altLang="en-US" sz="3000" u="sng" dirty="0" err="1">
                    <a:sym typeface="Math1" pitchFamily="2" charset="2"/>
                  </a:rPr>
                  <a:t>X</a:t>
                </a:r>
                <a:r>
                  <a:rPr lang="en-US" altLang="en-US" sz="3000" dirty="0" err="1">
                    <a:sym typeface="Math1" pitchFamily="2" charset="2"/>
                  </a:rPr>
                  <a:t>XY</a:t>
                </a:r>
                <a:endParaRPr lang="en-US" altLang="en-US" sz="3000" dirty="0">
                  <a:sym typeface="Math1" pitchFamily="2" charset="2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	 </a:t>
                </a:r>
                <a14:m>
                  <m:oMath xmlns:m="http://schemas.openxmlformats.org/officeDocument/2006/math">
                    <m:r>
                      <a:rPr lang="en-US" altLang="en-US" sz="30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 err="1">
                    <a:sym typeface="Math1" pitchFamily="2" charset="2"/>
                  </a:rPr>
                  <a:t>aa</a:t>
                </a:r>
                <a:r>
                  <a:rPr lang="en-US" altLang="en-US" sz="3000" u="sng" dirty="0" err="1">
                    <a:sym typeface="Math1" pitchFamily="2" charset="2"/>
                  </a:rPr>
                  <a:t>X</a:t>
                </a:r>
                <a:r>
                  <a:rPr lang="en-US" altLang="en-US" sz="3000" dirty="0" err="1">
                    <a:sym typeface="Math1" pitchFamily="2" charset="2"/>
                  </a:rPr>
                  <a:t>Y</a:t>
                </a:r>
                <a:endParaRPr lang="en-US" altLang="en-US" sz="3000" dirty="0">
                  <a:sym typeface="Math1" pitchFamily="2" charset="2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	 </a:t>
                </a:r>
                <a14:m>
                  <m:oMath xmlns:m="http://schemas.openxmlformats.org/officeDocument/2006/math">
                    <m:r>
                      <a:rPr lang="en-US" altLang="en-US" sz="30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 err="1">
                    <a:sym typeface="Math1" pitchFamily="2" charset="2"/>
                  </a:rPr>
                  <a:t>aaa</a:t>
                </a:r>
                <a:r>
                  <a:rPr lang="en-US" altLang="en-US" sz="3000" u="sng" dirty="0" err="1">
                    <a:sym typeface="Math1" pitchFamily="2" charset="2"/>
                  </a:rPr>
                  <a:t>Y</a:t>
                </a:r>
                <a:endParaRPr lang="en-US" altLang="en-US" sz="3000" u="sng" dirty="0">
                  <a:sym typeface="Math1" pitchFamily="2" charset="2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	 </a:t>
                </a:r>
                <a14:m>
                  <m:oMath xmlns:m="http://schemas.openxmlformats.org/officeDocument/2006/math">
                    <m:r>
                      <a:rPr lang="en-US" altLang="en-US" sz="30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 err="1">
                    <a:sym typeface="Math1" pitchFamily="2" charset="2"/>
                  </a:rPr>
                  <a:t>aaa</a:t>
                </a:r>
                <a:r>
                  <a:rPr lang="en-US" altLang="en-US" sz="3000" u="sng" dirty="0" err="1">
                    <a:sym typeface="Math1" pitchFamily="2" charset="2"/>
                  </a:rPr>
                  <a:t>Y</a:t>
                </a:r>
                <a:r>
                  <a:rPr lang="en-US" altLang="en-US" sz="3000" dirty="0" err="1">
                    <a:sym typeface="Math1" pitchFamily="2" charset="2"/>
                  </a:rPr>
                  <a:t>Y</a:t>
                </a:r>
                <a:endParaRPr lang="en-US" altLang="en-US" sz="3000" dirty="0">
                  <a:sym typeface="Math1" pitchFamily="2" charset="2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	 </a:t>
                </a:r>
                <a14:m>
                  <m:oMath xmlns:m="http://schemas.openxmlformats.org/officeDocument/2006/math">
                    <m:r>
                      <a:rPr lang="en-US" altLang="en-US" sz="30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 err="1">
                    <a:sym typeface="Math1" pitchFamily="2" charset="2"/>
                  </a:rPr>
                  <a:t>aaab</a:t>
                </a:r>
                <a:r>
                  <a:rPr lang="en-US" altLang="en-US" sz="3000" u="sng" dirty="0" err="1">
                    <a:sym typeface="Math1" pitchFamily="2" charset="2"/>
                  </a:rPr>
                  <a:t>Y</a:t>
                </a:r>
                <a:endParaRPr lang="en-US" altLang="en-US" sz="3000" u="sng" dirty="0">
                  <a:sym typeface="Math1" pitchFamily="2" charset="2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	=  </a:t>
                </a:r>
                <a:r>
                  <a:rPr lang="en-US" altLang="en-US" sz="3000" dirty="0" err="1">
                    <a:sym typeface="Math1" pitchFamily="2" charset="2"/>
                  </a:rPr>
                  <a:t>aaabb</a:t>
                </a:r>
                <a:endParaRPr lang="en-US" altLang="en-US" sz="3000" dirty="0">
                  <a:sym typeface="Math1" pitchFamily="2" charset="2"/>
                </a:endParaRPr>
              </a:p>
            </p:txBody>
          </p:sp>
        </mc:Choice>
        <mc:Fallback xmlns="">
          <p:sp>
            <p:nvSpPr>
              <p:cNvPr id="235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981200"/>
                <a:ext cx="3048000" cy="4572000"/>
              </a:xfrm>
              <a:blipFill>
                <a:blip r:embed="rId2"/>
                <a:stretch>
                  <a:fillRect t="-2667" b="-3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56" name="Rectangle 4"/>
              <p:cNvSpPr>
                <a:spLocks noChangeArrowheads="1"/>
              </p:cNvSpPr>
              <p:nvPr/>
            </p:nvSpPr>
            <p:spPr bwMode="auto">
              <a:xfrm>
                <a:off x="4876800" y="1981200"/>
                <a:ext cx="3048000" cy="4572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342900" indent="-3429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en-US" sz="2800" dirty="0"/>
                  <a:t>	   </a:t>
                </a:r>
                <a:r>
                  <a:rPr lang="en-US" altLang="en-US" sz="3000" dirty="0">
                    <a:sym typeface="Math1" pitchFamily="2" charset="2"/>
                  </a:rPr>
                  <a:t>S	 </a:t>
                </a:r>
                <a14:m>
                  <m:oMath xmlns:m="http://schemas.openxmlformats.org/officeDocument/2006/math">
                    <m:r>
                      <a:rPr lang="en-US" altLang="en-US" sz="30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u="sng" dirty="0">
                    <a:sym typeface="Math1" pitchFamily="2" charset="2"/>
                  </a:rPr>
                  <a:t>X</a:t>
                </a:r>
                <a:r>
                  <a:rPr lang="en-US" altLang="en-US" sz="3000" dirty="0">
                    <a:sym typeface="Math1" pitchFamily="2" charset="2"/>
                  </a:rPr>
                  <a:t>Y</a:t>
                </a:r>
              </a:p>
              <a:p>
                <a:pPr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en-US" sz="3000" dirty="0">
                    <a:sym typeface="Math1" pitchFamily="2" charset="2"/>
                  </a:rPr>
                  <a:t>	    	 </a:t>
                </a:r>
                <a14:m>
                  <m:oMath xmlns:m="http://schemas.openxmlformats.org/officeDocument/2006/math">
                    <m:r>
                      <a:rPr lang="en-US" altLang="en-US" sz="30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u="sng" dirty="0">
                    <a:sym typeface="Math1" pitchFamily="2" charset="2"/>
                  </a:rPr>
                  <a:t>X</a:t>
                </a:r>
                <a:r>
                  <a:rPr lang="en-US" altLang="en-US" sz="3000" dirty="0">
                    <a:sym typeface="Math1" pitchFamily="2" charset="2"/>
                  </a:rPr>
                  <a:t>XY</a:t>
                </a:r>
              </a:p>
              <a:p>
                <a:pPr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en-US" sz="3000" dirty="0">
                    <a:sym typeface="Math1" pitchFamily="2" charset="2"/>
                  </a:rPr>
                  <a:t>		 </a:t>
                </a:r>
                <a14:m>
                  <m:oMath xmlns:m="http://schemas.openxmlformats.org/officeDocument/2006/math">
                    <m:r>
                      <a:rPr lang="en-US" altLang="en-US" sz="30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u="sng" dirty="0">
                    <a:sym typeface="Math1" pitchFamily="2" charset="2"/>
                  </a:rPr>
                  <a:t>X</a:t>
                </a:r>
                <a:r>
                  <a:rPr lang="en-US" altLang="en-US" sz="3000" dirty="0">
                    <a:sym typeface="Math1" pitchFamily="2" charset="2"/>
                  </a:rPr>
                  <a:t>XXY</a:t>
                </a:r>
              </a:p>
              <a:p>
                <a:pPr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en-US" sz="3000" dirty="0">
                    <a:sym typeface="Math1" pitchFamily="2" charset="2"/>
                  </a:rPr>
                  <a:t>		 </a:t>
                </a:r>
                <a14:m>
                  <m:oMath xmlns:m="http://schemas.openxmlformats.org/officeDocument/2006/math">
                    <m:r>
                      <a:rPr lang="en-US" altLang="en-US" sz="30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 err="1">
                    <a:sym typeface="Math1" pitchFamily="2" charset="2"/>
                  </a:rPr>
                  <a:t>a</a:t>
                </a:r>
                <a:r>
                  <a:rPr lang="en-US" altLang="en-US" sz="3000" u="sng" dirty="0" err="1">
                    <a:sym typeface="Math1" pitchFamily="2" charset="2"/>
                  </a:rPr>
                  <a:t>X</a:t>
                </a:r>
                <a:r>
                  <a:rPr lang="en-US" altLang="en-US" sz="3000" dirty="0" err="1">
                    <a:sym typeface="Math1" pitchFamily="2" charset="2"/>
                  </a:rPr>
                  <a:t>XY</a:t>
                </a:r>
                <a:endParaRPr lang="en-US" altLang="en-US" sz="3000" dirty="0">
                  <a:sym typeface="Math1" pitchFamily="2" charset="2"/>
                </a:endParaRPr>
              </a:p>
              <a:p>
                <a:pPr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en-US" sz="3000" dirty="0">
                    <a:sym typeface="Math1" pitchFamily="2" charset="2"/>
                  </a:rPr>
                  <a:t>		 </a:t>
                </a:r>
                <a14:m>
                  <m:oMath xmlns:m="http://schemas.openxmlformats.org/officeDocument/2006/math">
                    <m:r>
                      <a:rPr lang="en-US" altLang="en-US" sz="30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 err="1">
                    <a:sym typeface="Math1" pitchFamily="2" charset="2"/>
                  </a:rPr>
                  <a:t>aa</a:t>
                </a:r>
                <a:r>
                  <a:rPr lang="en-US" altLang="en-US" sz="3000" u="sng" dirty="0" err="1">
                    <a:sym typeface="Math1" pitchFamily="2" charset="2"/>
                  </a:rPr>
                  <a:t>X</a:t>
                </a:r>
                <a:r>
                  <a:rPr lang="en-US" altLang="en-US" sz="3000" dirty="0" err="1">
                    <a:sym typeface="Math1" pitchFamily="2" charset="2"/>
                  </a:rPr>
                  <a:t>Y</a:t>
                </a:r>
                <a:endParaRPr lang="en-US" altLang="en-US" sz="3000" dirty="0">
                  <a:sym typeface="Math1" pitchFamily="2" charset="2"/>
                </a:endParaRPr>
              </a:p>
              <a:p>
                <a:pPr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en-US" sz="3000" dirty="0">
                    <a:sym typeface="Math1" pitchFamily="2" charset="2"/>
                  </a:rPr>
                  <a:t>		 </a:t>
                </a:r>
                <a14:m>
                  <m:oMath xmlns:m="http://schemas.openxmlformats.org/officeDocument/2006/math">
                    <m:r>
                      <a:rPr lang="en-US" altLang="en-US" sz="30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 err="1">
                    <a:sym typeface="Math1" pitchFamily="2" charset="2"/>
                  </a:rPr>
                  <a:t>aaa</a:t>
                </a:r>
                <a:r>
                  <a:rPr lang="en-US" altLang="en-US" sz="3000" u="sng" dirty="0" err="1">
                    <a:sym typeface="Math1" pitchFamily="2" charset="2"/>
                  </a:rPr>
                  <a:t>Y</a:t>
                </a:r>
                <a:endParaRPr lang="en-US" altLang="en-US" sz="3000" u="sng" dirty="0">
                  <a:sym typeface="Math1" pitchFamily="2" charset="2"/>
                </a:endParaRPr>
              </a:p>
              <a:p>
                <a:pPr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en-US" sz="3000" dirty="0">
                    <a:sym typeface="Math1" pitchFamily="2" charset="2"/>
                  </a:rPr>
                  <a:t>		 </a:t>
                </a:r>
                <a14:m>
                  <m:oMath xmlns:m="http://schemas.openxmlformats.org/officeDocument/2006/math">
                    <m:r>
                      <a:rPr lang="en-US" altLang="en-US" sz="30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 err="1">
                    <a:sym typeface="Math1" pitchFamily="2" charset="2"/>
                  </a:rPr>
                  <a:t>aaa</a:t>
                </a:r>
                <a:r>
                  <a:rPr lang="en-US" altLang="en-US" sz="3000" u="sng" dirty="0" err="1">
                    <a:sym typeface="Math1" pitchFamily="2" charset="2"/>
                  </a:rPr>
                  <a:t>Y</a:t>
                </a:r>
                <a:r>
                  <a:rPr lang="en-US" altLang="en-US" sz="3000" dirty="0" err="1">
                    <a:sym typeface="Math1" pitchFamily="2" charset="2"/>
                  </a:rPr>
                  <a:t>Y</a:t>
                </a:r>
                <a:endParaRPr lang="en-US" altLang="en-US" sz="3000" dirty="0">
                  <a:sym typeface="Math1" pitchFamily="2" charset="2"/>
                </a:endParaRPr>
              </a:p>
              <a:p>
                <a:pPr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en-US" sz="3000" dirty="0">
                    <a:sym typeface="Math1" pitchFamily="2" charset="2"/>
                  </a:rPr>
                  <a:t>		 </a:t>
                </a:r>
                <a14:m>
                  <m:oMath xmlns:m="http://schemas.openxmlformats.org/officeDocument/2006/math">
                    <m:r>
                      <a:rPr lang="en-US" altLang="en-US" sz="30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 err="1">
                    <a:sym typeface="Math1" pitchFamily="2" charset="2"/>
                  </a:rPr>
                  <a:t>aaab</a:t>
                </a:r>
                <a:r>
                  <a:rPr lang="en-US" altLang="en-US" sz="3000" u="sng" dirty="0" err="1">
                    <a:sym typeface="Math1" pitchFamily="2" charset="2"/>
                  </a:rPr>
                  <a:t>Y</a:t>
                </a:r>
                <a:endParaRPr lang="en-US" altLang="en-US" sz="3000" u="sng" dirty="0">
                  <a:sym typeface="Math1" pitchFamily="2" charset="2"/>
                </a:endParaRPr>
              </a:p>
              <a:p>
                <a:pPr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en-US" sz="3000" dirty="0">
                    <a:sym typeface="Math1" pitchFamily="2" charset="2"/>
                  </a:rPr>
                  <a:t>		=  </a:t>
                </a:r>
                <a:r>
                  <a:rPr lang="en-US" altLang="en-US" sz="3000" dirty="0" err="1">
                    <a:sym typeface="Math1" pitchFamily="2" charset="2"/>
                  </a:rPr>
                  <a:t>aaabb</a:t>
                </a:r>
                <a:endParaRPr lang="en-US" altLang="en-US" sz="3000" dirty="0">
                  <a:sym typeface="Math1" pitchFamily="2" charset="2"/>
                </a:endParaRPr>
              </a:p>
            </p:txBody>
          </p:sp>
        </mc:Choice>
        <mc:Fallback xmlns="">
          <p:sp>
            <p:nvSpPr>
              <p:cNvPr id="23556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76800" y="1981200"/>
                <a:ext cx="3048000" cy="4572000"/>
              </a:xfrm>
              <a:prstGeom prst="rect">
                <a:avLst/>
              </a:prstGeom>
              <a:blipFill>
                <a:blip r:embed="rId3"/>
                <a:stretch>
                  <a:fillRect t="-2667" b="-32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en-US" altLang="en-US" b="1"/>
              <a:t>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79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2800" dirty="0"/>
                  <a:t>	Any word that can be generated by a certain CFG has also a left most derivation.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2800" dirty="0"/>
                  <a:t>	It is to be noted that the above theorem can be stated for right most derivation as well.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2800" dirty="0"/>
                  <a:t>	</a:t>
                </a:r>
                <a:r>
                  <a:rPr lang="en-US" altLang="en-US" sz="2800" b="1" u="sng" dirty="0"/>
                  <a:t>Example</a:t>
                </a:r>
                <a:r>
                  <a:rPr lang="en-US" altLang="en-US" sz="2800" dirty="0"/>
                  <a:t>: Consider the following CFG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2800" dirty="0"/>
                  <a:t>	 </a:t>
                </a:r>
                <a:r>
                  <a:rPr lang="en-US" altLang="en-US" sz="3000" dirty="0">
                    <a:sym typeface="Math1" pitchFamily="2" charset="2"/>
                  </a:rPr>
                  <a:t>S </a:t>
                </a:r>
                <a14:m>
                  <m:oMath xmlns:m="http://schemas.openxmlformats.org/officeDocument/2006/math">
                    <m:r>
                      <a:rPr lang="en-US" altLang="en-US" sz="3000" i="1" dirty="0">
                        <a:latin typeface="Cambria Math" panose="02040503050406030204" pitchFamily="18" charset="0"/>
                        <a:sym typeface="Math1" pitchFamily="2" charset="2"/>
                      </a:rPr>
                      <m:t>→ 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YX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X </a:t>
                </a:r>
                <a14:m>
                  <m:oMath xmlns:m="http://schemas.openxmlformats.org/officeDocument/2006/math">
                    <m:r>
                      <a:rPr lang="en-US" altLang="en-US" sz="30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 err="1">
                    <a:sym typeface="Math1" pitchFamily="2" charset="2"/>
                  </a:rPr>
                  <a:t>XX|b</a:t>
                </a:r>
                <a:endParaRPr lang="en-US" altLang="en-US" sz="3000" dirty="0">
                  <a:sym typeface="Math1" pitchFamily="2" charset="2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</a:t>
                </a:r>
                <a:r>
                  <a:rPr lang="en-US" altLang="en-US" sz="3000" dirty="0" err="1">
                    <a:sym typeface="Math1" pitchFamily="2" charset="2"/>
                  </a:rPr>
                  <a:t>Y</a:t>
                </a:r>
                <a:r>
                  <a:rPr lang="en-US" altLang="en-US" sz="3000" dirty="0">
                    <a:sym typeface="Math1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3000" i="1" dirty="0">
                        <a:latin typeface="Cambria Math" panose="02040503050406030204" pitchFamily="18" charset="0"/>
                        <a:sym typeface="Math1" pitchFamily="2" charset="2"/>
                      </a:rPr>
                      <m:t>→ </m:t>
                    </m:r>
                  </m:oMath>
                </a14:m>
                <a:r>
                  <a:rPr lang="en-US" altLang="en-US" sz="3000" dirty="0" err="1">
                    <a:sym typeface="Math1" pitchFamily="2" charset="2"/>
                  </a:rPr>
                  <a:t>YY|a</a:t>
                </a:r>
                <a:r>
                  <a:rPr lang="en-US" altLang="en-US" sz="3000" dirty="0">
                    <a:sym typeface="Math1" pitchFamily="2" charset="2"/>
                  </a:rPr>
                  <a:t> 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Following are the left most and right most derivations of </a:t>
                </a:r>
                <a:r>
                  <a:rPr lang="en-US" altLang="en-US" sz="3000" dirty="0" err="1">
                    <a:sym typeface="Math1" pitchFamily="2" charset="2"/>
                  </a:rPr>
                  <a:t>abbbb</a:t>
                </a:r>
                <a:endParaRPr lang="en-US" altLang="en-US" sz="3000" dirty="0">
                  <a:sym typeface="Math1" pitchFamily="2" charset="2"/>
                </a:endParaRPr>
              </a:p>
            </p:txBody>
          </p:sp>
        </mc:Choice>
        <mc:Fallback xmlns="">
          <p:sp>
            <p:nvSpPr>
              <p:cNvPr id="2457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t="-2519" r="-235" b="-16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/>
              <a:t>Example continued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0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09600" y="1447800"/>
                <a:ext cx="2895600" cy="48768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2800" dirty="0"/>
                  <a:t>	   </a:t>
                </a:r>
                <a:r>
                  <a:rPr lang="en-US" altLang="en-US" sz="3000" dirty="0">
                    <a:sym typeface="Math1" pitchFamily="2" charset="2"/>
                  </a:rPr>
                  <a:t>S	 </a:t>
                </a:r>
                <a14:m>
                  <m:oMath xmlns:m="http://schemas.openxmlformats.org/officeDocument/2006/math">
                    <m:r>
                      <a:rPr lang="en-US" altLang="en-US" sz="30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u="sng" dirty="0">
                    <a:sym typeface="Math1" pitchFamily="2" charset="2"/>
                  </a:rPr>
                  <a:t>Y</a:t>
                </a:r>
                <a:r>
                  <a:rPr lang="en-US" altLang="en-US" sz="3000" dirty="0">
                    <a:sym typeface="Math1" pitchFamily="2" charset="2"/>
                  </a:rPr>
                  <a:t>X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    	 </a:t>
                </a:r>
                <a14:m>
                  <m:oMath xmlns:m="http://schemas.openxmlformats.org/officeDocument/2006/math">
                    <m:r>
                      <a:rPr lang="en-US" altLang="en-US" sz="30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 err="1">
                    <a:sym typeface="Math1" pitchFamily="2" charset="2"/>
                  </a:rPr>
                  <a:t>a</a:t>
                </a:r>
                <a:r>
                  <a:rPr lang="en-US" altLang="en-US" sz="3000" u="sng" dirty="0" err="1">
                    <a:sym typeface="Math1" pitchFamily="2" charset="2"/>
                  </a:rPr>
                  <a:t>X</a:t>
                </a:r>
                <a:endParaRPr lang="en-US" altLang="en-US" sz="3000" u="sng" dirty="0">
                  <a:sym typeface="Math1" pitchFamily="2" charset="2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	 </a:t>
                </a:r>
                <a14:m>
                  <m:oMath xmlns:m="http://schemas.openxmlformats.org/officeDocument/2006/math">
                    <m:r>
                      <a:rPr lang="en-US" altLang="en-US" sz="30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 err="1">
                    <a:sym typeface="Math1" pitchFamily="2" charset="2"/>
                  </a:rPr>
                  <a:t>a</a:t>
                </a:r>
                <a:r>
                  <a:rPr lang="en-US" altLang="en-US" sz="3000" u="sng" dirty="0" err="1">
                    <a:sym typeface="Math1" pitchFamily="2" charset="2"/>
                  </a:rPr>
                  <a:t>X</a:t>
                </a:r>
                <a:r>
                  <a:rPr lang="en-US" altLang="en-US" sz="3000" dirty="0" err="1">
                    <a:sym typeface="Math1" pitchFamily="2" charset="2"/>
                  </a:rPr>
                  <a:t>X</a:t>
                </a:r>
                <a:endParaRPr lang="en-US" altLang="en-US" sz="3000" dirty="0">
                  <a:sym typeface="Math1" pitchFamily="2" charset="2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	 </a:t>
                </a:r>
                <a14:m>
                  <m:oMath xmlns:m="http://schemas.openxmlformats.org/officeDocument/2006/math">
                    <m:r>
                      <a:rPr lang="en-US" altLang="en-US" sz="30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 err="1">
                    <a:sym typeface="Math1" pitchFamily="2" charset="2"/>
                  </a:rPr>
                  <a:t>ab</a:t>
                </a:r>
                <a:r>
                  <a:rPr lang="en-US" altLang="en-US" sz="3000" u="sng" dirty="0" err="1">
                    <a:sym typeface="Math1" pitchFamily="2" charset="2"/>
                  </a:rPr>
                  <a:t>X</a:t>
                </a:r>
                <a:endParaRPr lang="en-US" altLang="en-US" sz="3000" u="sng" dirty="0">
                  <a:sym typeface="Math1" pitchFamily="2" charset="2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	 </a:t>
                </a:r>
                <a14:m>
                  <m:oMath xmlns:m="http://schemas.openxmlformats.org/officeDocument/2006/math">
                    <m:r>
                      <a:rPr lang="en-US" altLang="en-US" sz="30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 err="1">
                    <a:sym typeface="Math1" pitchFamily="2" charset="2"/>
                  </a:rPr>
                  <a:t>ab</a:t>
                </a:r>
                <a:r>
                  <a:rPr lang="en-US" altLang="en-US" sz="3000" u="sng" dirty="0" err="1">
                    <a:sym typeface="Math1" pitchFamily="2" charset="2"/>
                  </a:rPr>
                  <a:t>X</a:t>
                </a:r>
                <a:r>
                  <a:rPr lang="en-US" altLang="en-US" sz="3000" dirty="0" err="1">
                    <a:sym typeface="Math1" pitchFamily="2" charset="2"/>
                  </a:rPr>
                  <a:t>X</a:t>
                </a:r>
                <a:endParaRPr lang="en-US" altLang="en-US" sz="3000" dirty="0">
                  <a:sym typeface="Math1" pitchFamily="2" charset="2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	 </a:t>
                </a:r>
                <a14:m>
                  <m:oMath xmlns:m="http://schemas.openxmlformats.org/officeDocument/2006/math">
                    <m:r>
                      <a:rPr lang="en-US" altLang="en-US" sz="30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 err="1">
                    <a:sym typeface="Math1" pitchFamily="2" charset="2"/>
                  </a:rPr>
                  <a:t>abb</a:t>
                </a:r>
                <a:r>
                  <a:rPr lang="en-US" altLang="en-US" sz="3000" u="sng" dirty="0" err="1">
                    <a:sym typeface="Math1" pitchFamily="2" charset="2"/>
                  </a:rPr>
                  <a:t>X</a:t>
                </a:r>
                <a:endParaRPr lang="en-US" altLang="en-US" sz="3000" u="sng" dirty="0">
                  <a:sym typeface="Math1" pitchFamily="2" charset="2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	 </a:t>
                </a:r>
                <a14:m>
                  <m:oMath xmlns:m="http://schemas.openxmlformats.org/officeDocument/2006/math">
                    <m:r>
                      <a:rPr lang="en-US" altLang="en-US" sz="30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 err="1">
                    <a:sym typeface="Math1" pitchFamily="2" charset="2"/>
                  </a:rPr>
                  <a:t>abb</a:t>
                </a:r>
                <a:r>
                  <a:rPr lang="en-US" altLang="en-US" sz="3000" u="sng" dirty="0" err="1">
                    <a:sym typeface="Math1" pitchFamily="2" charset="2"/>
                  </a:rPr>
                  <a:t>X</a:t>
                </a:r>
                <a:r>
                  <a:rPr lang="en-US" altLang="en-US" sz="3000" dirty="0" err="1">
                    <a:sym typeface="Math1" pitchFamily="2" charset="2"/>
                  </a:rPr>
                  <a:t>X</a:t>
                </a:r>
                <a:endParaRPr lang="en-US" altLang="en-US" sz="3000" dirty="0">
                  <a:sym typeface="Math1" pitchFamily="2" charset="2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	 </a:t>
                </a:r>
                <a14:m>
                  <m:oMath xmlns:m="http://schemas.openxmlformats.org/officeDocument/2006/math">
                    <m:r>
                      <a:rPr lang="en-US" altLang="en-US" sz="30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 err="1">
                    <a:sym typeface="Math1" pitchFamily="2" charset="2"/>
                  </a:rPr>
                  <a:t>abbb</a:t>
                </a:r>
                <a:r>
                  <a:rPr lang="en-US" altLang="en-US" sz="3000" u="sng" dirty="0" err="1">
                    <a:sym typeface="Math1" pitchFamily="2" charset="2"/>
                  </a:rPr>
                  <a:t>X</a:t>
                </a:r>
                <a:endParaRPr lang="en-US" altLang="en-US" sz="3000" u="sng" dirty="0">
                  <a:sym typeface="Math1" pitchFamily="2" charset="2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	=  </a:t>
                </a:r>
                <a:r>
                  <a:rPr lang="en-US" altLang="en-US" sz="3000" dirty="0" err="1">
                    <a:sym typeface="Math1" pitchFamily="2" charset="2"/>
                  </a:rPr>
                  <a:t>abbbb</a:t>
                </a:r>
                <a:endParaRPr lang="en-US" altLang="en-US" sz="2800" dirty="0"/>
              </a:p>
            </p:txBody>
          </p:sp>
        </mc:Choice>
        <mc:Fallback xmlns="">
          <p:sp>
            <p:nvSpPr>
              <p:cNvPr id="2560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09600" y="1447800"/>
                <a:ext cx="2895600" cy="4876800"/>
              </a:xfrm>
              <a:blipFill>
                <a:blip r:embed="rId2"/>
                <a:stretch>
                  <a:fillRect t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04" name="Rectangle 4"/>
              <p:cNvSpPr>
                <a:spLocks noChangeArrowheads="1"/>
              </p:cNvSpPr>
              <p:nvPr/>
            </p:nvSpPr>
            <p:spPr bwMode="auto">
              <a:xfrm>
                <a:off x="4724400" y="1447800"/>
                <a:ext cx="2895600" cy="4876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342900" indent="-3429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en-US" sz="2800" dirty="0"/>
                  <a:t>	   </a:t>
                </a:r>
                <a:r>
                  <a:rPr lang="en-US" altLang="en-US" sz="3000" dirty="0">
                    <a:sym typeface="Math1" pitchFamily="2" charset="2"/>
                  </a:rPr>
                  <a:t>S	 </a:t>
                </a:r>
                <a14:m>
                  <m:oMath xmlns:m="http://schemas.openxmlformats.org/officeDocument/2006/math">
                    <m:r>
                      <a:rPr lang="en-US" altLang="en-US" sz="30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Y</a:t>
                </a:r>
                <a:r>
                  <a:rPr lang="en-US" altLang="en-US" sz="3000" u="sng" dirty="0">
                    <a:sym typeface="Math1" pitchFamily="2" charset="2"/>
                  </a:rPr>
                  <a:t>X</a:t>
                </a:r>
              </a:p>
              <a:p>
                <a:pPr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en-US" sz="3000" dirty="0">
                    <a:sym typeface="Math1" pitchFamily="2" charset="2"/>
                  </a:rPr>
                  <a:t>	    	 </a:t>
                </a:r>
                <a14:m>
                  <m:oMath xmlns:m="http://schemas.openxmlformats.org/officeDocument/2006/math">
                    <m:r>
                      <a:rPr lang="en-US" altLang="en-US" sz="30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YX</a:t>
                </a:r>
                <a:r>
                  <a:rPr lang="en-US" altLang="en-US" sz="3000" u="sng" dirty="0">
                    <a:sym typeface="Math1" pitchFamily="2" charset="2"/>
                  </a:rPr>
                  <a:t>X</a:t>
                </a:r>
              </a:p>
              <a:p>
                <a:pPr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en-US" sz="3000" dirty="0">
                    <a:sym typeface="Math1" pitchFamily="2" charset="2"/>
                  </a:rPr>
                  <a:t>		 </a:t>
                </a:r>
                <a14:m>
                  <m:oMath xmlns:m="http://schemas.openxmlformats.org/officeDocument/2006/math">
                    <m:r>
                      <a:rPr lang="en-US" altLang="en-US" sz="30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 err="1">
                    <a:sym typeface="Math1" pitchFamily="2" charset="2"/>
                  </a:rPr>
                  <a:t>Y</a:t>
                </a:r>
                <a:r>
                  <a:rPr lang="en-US" altLang="en-US" sz="3000" u="sng" dirty="0" err="1">
                    <a:sym typeface="Math1" pitchFamily="2" charset="2"/>
                  </a:rPr>
                  <a:t>X</a:t>
                </a:r>
                <a:r>
                  <a:rPr lang="en-US" altLang="en-US" sz="3000" dirty="0" err="1">
                    <a:sym typeface="Math1" pitchFamily="2" charset="2"/>
                  </a:rPr>
                  <a:t>b</a:t>
                </a:r>
                <a:endParaRPr lang="en-US" altLang="en-US" sz="3000" dirty="0">
                  <a:sym typeface="Math1" pitchFamily="2" charset="2"/>
                </a:endParaRPr>
              </a:p>
              <a:p>
                <a:pPr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en-US" sz="3000" dirty="0">
                    <a:sym typeface="Math1" pitchFamily="2" charset="2"/>
                  </a:rPr>
                  <a:t>		 </a:t>
                </a:r>
                <a14:m>
                  <m:oMath xmlns:m="http://schemas.openxmlformats.org/officeDocument/2006/math">
                    <m:r>
                      <a:rPr lang="en-US" altLang="en-US" sz="30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 err="1">
                    <a:sym typeface="Math1" pitchFamily="2" charset="2"/>
                  </a:rPr>
                  <a:t>YX</a:t>
                </a:r>
                <a:r>
                  <a:rPr lang="en-US" altLang="en-US" sz="3000" u="sng" dirty="0" err="1">
                    <a:sym typeface="Math1" pitchFamily="2" charset="2"/>
                  </a:rPr>
                  <a:t>X</a:t>
                </a:r>
                <a:r>
                  <a:rPr lang="en-US" altLang="en-US" sz="3000" dirty="0" err="1">
                    <a:sym typeface="Math1" pitchFamily="2" charset="2"/>
                  </a:rPr>
                  <a:t>b</a:t>
                </a:r>
                <a:endParaRPr lang="en-US" altLang="en-US" sz="3000" u="sng" dirty="0">
                  <a:sym typeface="Math1" pitchFamily="2" charset="2"/>
                </a:endParaRPr>
              </a:p>
              <a:p>
                <a:pPr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en-US" sz="3000" dirty="0">
                    <a:sym typeface="Math1" pitchFamily="2" charset="2"/>
                  </a:rPr>
                  <a:t>		 </a:t>
                </a:r>
                <a14:m>
                  <m:oMath xmlns:m="http://schemas.openxmlformats.org/officeDocument/2006/math">
                    <m:r>
                      <a:rPr lang="en-US" altLang="en-US" sz="30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 err="1">
                    <a:sym typeface="Math1" pitchFamily="2" charset="2"/>
                  </a:rPr>
                  <a:t>Y</a:t>
                </a:r>
                <a:r>
                  <a:rPr lang="en-US" altLang="en-US" sz="3000" u="sng" dirty="0" err="1">
                    <a:sym typeface="Math1" pitchFamily="2" charset="2"/>
                  </a:rPr>
                  <a:t>X</a:t>
                </a:r>
                <a:r>
                  <a:rPr lang="en-US" altLang="en-US" sz="3000" dirty="0" err="1">
                    <a:sym typeface="Math1" pitchFamily="2" charset="2"/>
                  </a:rPr>
                  <a:t>bb</a:t>
                </a:r>
                <a:endParaRPr lang="en-US" altLang="en-US" sz="3000" dirty="0">
                  <a:sym typeface="Math1" pitchFamily="2" charset="2"/>
                </a:endParaRPr>
              </a:p>
              <a:p>
                <a:pPr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en-US" sz="3000" dirty="0">
                    <a:sym typeface="Math1" pitchFamily="2" charset="2"/>
                  </a:rPr>
                  <a:t>		 </a:t>
                </a:r>
                <a14:m>
                  <m:oMath xmlns:m="http://schemas.openxmlformats.org/officeDocument/2006/math">
                    <m:r>
                      <a:rPr lang="en-US" altLang="en-US" sz="30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 err="1">
                    <a:sym typeface="Math1" pitchFamily="2" charset="2"/>
                  </a:rPr>
                  <a:t>YX</a:t>
                </a:r>
                <a:r>
                  <a:rPr lang="en-US" altLang="en-US" sz="3000" u="sng" dirty="0" err="1">
                    <a:sym typeface="Math1" pitchFamily="2" charset="2"/>
                  </a:rPr>
                  <a:t>X</a:t>
                </a:r>
                <a:r>
                  <a:rPr lang="en-US" altLang="en-US" sz="3000" dirty="0" err="1">
                    <a:sym typeface="Math1" pitchFamily="2" charset="2"/>
                  </a:rPr>
                  <a:t>bb</a:t>
                </a:r>
                <a:endParaRPr lang="en-US" altLang="en-US" sz="3000" u="sng" dirty="0">
                  <a:sym typeface="Math1" pitchFamily="2" charset="2"/>
                </a:endParaRPr>
              </a:p>
              <a:p>
                <a:pPr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en-US" sz="3000" dirty="0">
                    <a:sym typeface="Math1" pitchFamily="2" charset="2"/>
                  </a:rPr>
                  <a:t>		 </a:t>
                </a:r>
                <a14:m>
                  <m:oMath xmlns:m="http://schemas.openxmlformats.org/officeDocument/2006/math">
                    <m:r>
                      <a:rPr lang="en-US" altLang="en-US" sz="30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 err="1">
                    <a:sym typeface="Math1" pitchFamily="2" charset="2"/>
                  </a:rPr>
                  <a:t>Y</a:t>
                </a:r>
                <a:r>
                  <a:rPr lang="en-US" altLang="en-US" sz="3000" u="sng" dirty="0" err="1">
                    <a:sym typeface="Math1" pitchFamily="2" charset="2"/>
                  </a:rPr>
                  <a:t>X</a:t>
                </a:r>
                <a:r>
                  <a:rPr lang="en-US" altLang="en-US" sz="3000" dirty="0" err="1">
                    <a:sym typeface="Math1" pitchFamily="2" charset="2"/>
                  </a:rPr>
                  <a:t>bbb</a:t>
                </a:r>
                <a:endParaRPr lang="en-US" altLang="en-US" sz="3000" dirty="0">
                  <a:sym typeface="Math1" pitchFamily="2" charset="2"/>
                </a:endParaRPr>
              </a:p>
              <a:p>
                <a:pPr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en-US" sz="3000" dirty="0">
                    <a:sym typeface="Math1" pitchFamily="2" charset="2"/>
                  </a:rPr>
                  <a:t>		 </a:t>
                </a:r>
                <a14:m>
                  <m:oMath xmlns:m="http://schemas.openxmlformats.org/officeDocument/2006/math">
                    <m:r>
                      <a:rPr lang="en-US" altLang="en-US" sz="30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u="sng" dirty="0" err="1">
                    <a:sym typeface="Math1" pitchFamily="2" charset="2"/>
                  </a:rPr>
                  <a:t>Y</a:t>
                </a:r>
                <a:r>
                  <a:rPr lang="en-US" altLang="en-US" sz="3000" dirty="0" err="1">
                    <a:sym typeface="Math1" pitchFamily="2" charset="2"/>
                  </a:rPr>
                  <a:t>bbbb</a:t>
                </a:r>
                <a:endParaRPr lang="en-US" altLang="en-US" sz="3000" u="sng" dirty="0">
                  <a:sym typeface="Math1" pitchFamily="2" charset="2"/>
                </a:endParaRPr>
              </a:p>
              <a:p>
                <a:pPr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en-US" sz="3000" dirty="0">
                    <a:sym typeface="Math1" pitchFamily="2" charset="2"/>
                  </a:rPr>
                  <a:t>		=  </a:t>
                </a:r>
                <a:r>
                  <a:rPr lang="en-US" altLang="en-US" sz="3000" dirty="0" err="1">
                    <a:sym typeface="Math1" pitchFamily="2" charset="2"/>
                  </a:rPr>
                  <a:t>abbbb</a:t>
                </a:r>
                <a:endParaRPr lang="en-US" altLang="en-US" sz="2800" dirty="0"/>
              </a:p>
            </p:txBody>
          </p:sp>
        </mc:Choice>
        <mc:Fallback xmlns="">
          <p:sp>
            <p:nvSpPr>
              <p:cNvPr id="25604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24400" y="1447800"/>
                <a:ext cx="2895600" cy="4876800"/>
              </a:xfrm>
              <a:prstGeom prst="rect">
                <a:avLst/>
              </a:prstGeom>
              <a:blipFill>
                <a:blip r:embed="rId3"/>
                <a:stretch>
                  <a:fillRect t="-2500" r="-168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Summing Up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Chomsky Normal Form, Theorem regarding CNF, examples of converting CFG to be in </a:t>
            </a:r>
            <a:r>
              <a:rPr lang="en-US" altLang="en-US"/>
              <a:t>CNF</a:t>
            </a:r>
            <a:r>
              <a:rPr lang="en-US" altLang="en-US" smtClean="0"/>
              <a:t>, </a:t>
            </a:r>
            <a:r>
              <a:rPr lang="en-US" altLang="en-US" dirty="0"/>
              <a:t>Left most and Right most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66427" y="32288"/>
            <a:ext cx="7772400" cy="1143000"/>
          </a:xfrm>
        </p:spPr>
        <p:txBody>
          <a:bodyPr/>
          <a:lstStyle/>
          <a:p>
            <a:r>
              <a:rPr lang="en-US" altLang="en-US" dirty="0"/>
              <a:t>Chomsky Normal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2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838200" y="1295400"/>
                <a:ext cx="7772400" cy="4114800"/>
              </a:xfrm>
            </p:spPr>
            <p:txBody>
              <a:bodyPr/>
              <a:lstStyle/>
              <a:p>
                <a:pPr>
                  <a:buFontTx/>
                  <a:buNone/>
                </a:pPr>
                <a:r>
                  <a:rPr lang="en-US" altLang="en-US" sz="2500" b="1" dirty="0" smtClean="0">
                    <a:sym typeface="Math1" pitchFamily="2" charset="2"/>
                  </a:rPr>
                  <a:t>	</a:t>
                </a:r>
                <a:r>
                  <a:rPr lang="en-US" altLang="en-US" sz="2500" b="1" u="sng" dirty="0">
                    <a:sym typeface="Math1" pitchFamily="2" charset="2"/>
                  </a:rPr>
                  <a:t>Chomsky Normal Form (CNF)</a:t>
                </a:r>
                <a:r>
                  <a:rPr lang="en-US" altLang="en-US" sz="2500" dirty="0"/>
                  <a:t>: If a CFG has only productions of the form </a:t>
                </a:r>
              </a:p>
              <a:p>
                <a:pPr>
                  <a:buFontTx/>
                  <a:buNone/>
                </a:pPr>
                <a:r>
                  <a:rPr lang="en-US" altLang="en-US" sz="2500" dirty="0"/>
                  <a:t>	nonterminal </a:t>
                </a:r>
                <a14:m>
                  <m:oMath xmlns:m="http://schemas.openxmlformats.org/officeDocument/2006/math">
                    <m:r>
                      <a:rPr lang="en-US" altLang="en-US" sz="25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2500" dirty="0">
                    <a:sym typeface="Math1" pitchFamily="2" charset="2"/>
                  </a:rPr>
                  <a:t> string of two </a:t>
                </a:r>
                <a:r>
                  <a:rPr lang="en-US" altLang="en-US" sz="2500" dirty="0" err="1">
                    <a:sym typeface="Math1" pitchFamily="2" charset="2"/>
                  </a:rPr>
                  <a:t>nonterminals</a:t>
                </a:r>
                <a:r>
                  <a:rPr lang="en-US" altLang="en-US" sz="2500" dirty="0">
                    <a:sym typeface="Math1" pitchFamily="2" charset="2"/>
                  </a:rPr>
                  <a:t> </a:t>
                </a:r>
                <a:endParaRPr lang="en-US" altLang="en-US" sz="2500" dirty="0" smtClean="0">
                  <a:sym typeface="Math1" pitchFamily="2" charset="2"/>
                </a:endParaRPr>
              </a:p>
              <a:p>
                <a:pPr>
                  <a:buFontTx/>
                  <a:buNone/>
                </a:pPr>
                <a:r>
                  <a:rPr lang="en-US" altLang="en-US" sz="2500" dirty="0" smtClean="0">
                    <a:sym typeface="Math1" pitchFamily="2" charset="2"/>
                  </a:rPr>
                  <a:t>e.g. A </a:t>
                </a:r>
                <a14:m>
                  <m:oMath xmlns:m="http://schemas.openxmlformats.org/officeDocument/2006/math">
                    <m:r>
                      <a:rPr lang="en-US" altLang="en-US" sz="2500" b="0" i="1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2500" dirty="0" smtClean="0">
                    <a:sym typeface="Math1" pitchFamily="2" charset="2"/>
                  </a:rPr>
                  <a:t> BC (only two non-terminals allowed at R.H.S)</a:t>
                </a:r>
                <a:endParaRPr lang="en-US" altLang="en-US" sz="2500" dirty="0">
                  <a:sym typeface="Math1" pitchFamily="2" charset="2"/>
                </a:endParaRPr>
              </a:p>
              <a:p>
                <a:pPr>
                  <a:buFontTx/>
                  <a:buNone/>
                </a:pPr>
                <a:r>
                  <a:rPr lang="en-US" altLang="en-US" sz="2500" dirty="0">
                    <a:sym typeface="Math1" pitchFamily="2" charset="2"/>
                  </a:rPr>
                  <a:t>	or </a:t>
                </a:r>
              </a:p>
              <a:p>
                <a:pPr>
                  <a:buFontTx/>
                  <a:buNone/>
                </a:pPr>
                <a:r>
                  <a:rPr lang="en-US" altLang="en-US" sz="2500" dirty="0">
                    <a:sym typeface="Math1" pitchFamily="2" charset="2"/>
                  </a:rPr>
                  <a:t>	nonterminal </a:t>
                </a:r>
                <a14:m>
                  <m:oMath xmlns:m="http://schemas.openxmlformats.org/officeDocument/2006/math">
                    <m:r>
                      <a:rPr lang="en-US" altLang="en-US" sz="25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2500" dirty="0">
                    <a:sym typeface="Math1" pitchFamily="2" charset="2"/>
                  </a:rPr>
                  <a:t> one terminal </a:t>
                </a:r>
                <a:r>
                  <a:rPr lang="en-US" altLang="en-US" sz="2500" dirty="0" smtClean="0">
                    <a:sym typeface="Math1" pitchFamily="2" charset="2"/>
                  </a:rPr>
                  <a:t>(only one terminal allowed at R.H.S)</a:t>
                </a:r>
              </a:p>
              <a:p>
                <a:pPr>
                  <a:buNone/>
                </a:pPr>
                <a:r>
                  <a:rPr lang="en-US" altLang="en-US" sz="2500" dirty="0" smtClean="0">
                    <a:sym typeface="Math1" pitchFamily="2" charset="2"/>
                  </a:rPr>
                  <a:t>e.g.  </a:t>
                </a:r>
                <a:r>
                  <a:rPr lang="en-US" altLang="en-US" sz="2500" dirty="0">
                    <a:sym typeface="Math1" pitchFamily="2" charset="2"/>
                  </a:rPr>
                  <a:t>A </a:t>
                </a:r>
                <a14:m>
                  <m:oMath xmlns:m="http://schemas.openxmlformats.org/officeDocument/2006/math">
                    <m:r>
                      <a:rPr lang="en-US" altLang="en-US" sz="2500" i="1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2500" dirty="0">
                    <a:sym typeface="Math1" pitchFamily="2" charset="2"/>
                  </a:rPr>
                  <a:t> </a:t>
                </a:r>
                <a:r>
                  <a:rPr lang="en-US" altLang="en-US" sz="2500" dirty="0" smtClean="0">
                    <a:sym typeface="Math1" pitchFamily="2" charset="2"/>
                  </a:rPr>
                  <a:t>a</a:t>
                </a:r>
                <a:endParaRPr lang="en-US" altLang="en-US" sz="2500" dirty="0">
                  <a:sym typeface="Math1" pitchFamily="2" charset="2"/>
                </a:endParaRPr>
              </a:p>
              <a:p>
                <a:pPr>
                  <a:buFontTx/>
                  <a:buNone/>
                </a:pPr>
                <a:r>
                  <a:rPr lang="en-US" altLang="en-US" sz="2500" dirty="0">
                    <a:sym typeface="Math1" pitchFamily="2" charset="2"/>
                  </a:rPr>
                  <a:t>	then the CFG is said to be in Chomsky Normal Form (CNF). </a:t>
                </a:r>
                <a:endParaRPr lang="en-US" altLang="en-US" sz="2500" dirty="0" smtClean="0">
                  <a:sym typeface="Math1" pitchFamily="2" charset="2"/>
                </a:endParaRPr>
              </a:p>
              <a:p>
                <a:pPr>
                  <a:buFontTx/>
                  <a:buNone/>
                </a:pPr>
                <a:r>
                  <a:rPr lang="en-US" altLang="en-US" sz="2500" dirty="0" smtClean="0">
                    <a:sym typeface="Math1" pitchFamily="2" charset="2"/>
                  </a:rPr>
                  <a:t>Means such grammar which contains combination of terminal and non-terminal on the R.H.S are not allowed in CNF.</a:t>
                </a:r>
                <a:endParaRPr lang="en-US" altLang="en-US" sz="2500" dirty="0">
                  <a:sym typeface="Math1" pitchFamily="2" charset="2"/>
                </a:endParaRPr>
              </a:p>
            </p:txBody>
          </p:sp>
        </mc:Choice>
        <mc:Fallback xmlns="">
          <p:sp>
            <p:nvSpPr>
              <p:cNvPr id="2662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295400"/>
                <a:ext cx="7772400" cy="4114800"/>
              </a:xfrm>
              <a:blipFill>
                <a:blip r:embed="rId2"/>
                <a:stretch>
                  <a:fillRect l="-1333" t="-1333" r="-157" b="-38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638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66427" y="32288"/>
            <a:ext cx="7772400" cy="1143000"/>
          </a:xfrm>
        </p:spPr>
        <p:txBody>
          <a:bodyPr/>
          <a:lstStyle/>
          <a:p>
            <a:r>
              <a:rPr lang="en-US" altLang="en-US" dirty="0"/>
              <a:t>Chomsky Normal Form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954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3000" b="1" dirty="0" smtClean="0">
                <a:sym typeface="Math1" pitchFamily="2" charset="2"/>
              </a:rPr>
              <a:t>Advantages:</a:t>
            </a:r>
          </a:p>
          <a:p>
            <a:pPr marL="457200" indent="-457200">
              <a:buFontTx/>
              <a:buAutoNum type="arabicPeriod"/>
            </a:pPr>
            <a:r>
              <a:rPr lang="en-US" altLang="en-US" sz="3000" dirty="0" smtClean="0">
                <a:sym typeface="Math1" pitchFamily="2" charset="2"/>
              </a:rPr>
              <a:t>Length of each production is restricted</a:t>
            </a:r>
          </a:p>
          <a:p>
            <a:pPr marL="457200" indent="-457200">
              <a:buFontTx/>
              <a:buAutoNum type="arabicPeriod"/>
            </a:pPr>
            <a:r>
              <a:rPr lang="en-US" altLang="en-US" sz="3000" dirty="0" smtClean="0">
                <a:sym typeface="Math1" pitchFamily="2" charset="2"/>
              </a:rPr>
              <a:t>Derivation tree or parse tree obtained from CNF is always Binary Tree</a:t>
            </a:r>
          </a:p>
          <a:p>
            <a:pPr marL="457200" indent="-457200">
              <a:buFontTx/>
              <a:buAutoNum type="arabicPeriod"/>
            </a:pPr>
            <a:r>
              <a:rPr lang="en-US" altLang="en-US" sz="3000" dirty="0" smtClean="0">
                <a:sym typeface="Math1" pitchFamily="2" charset="2"/>
              </a:rPr>
              <a:t>The no. of steps required to derive a string of length |W| is (2|W|-1)</a:t>
            </a:r>
          </a:p>
          <a:p>
            <a:pPr marL="457200" indent="-457200">
              <a:buFontTx/>
              <a:buAutoNum type="arabicPeriod"/>
            </a:pPr>
            <a:endParaRPr lang="en-US" altLang="en-US" sz="2500" dirty="0">
              <a:sym typeface="Math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5595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66427" y="32288"/>
            <a:ext cx="7772400" cy="1143000"/>
          </a:xfrm>
        </p:spPr>
        <p:txBody>
          <a:bodyPr/>
          <a:lstStyle/>
          <a:p>
            <a:r>
              <a:rPr lang="en-US" altLang="en-US" sz="3800" dirty="0" smtClean="0"/>
              <a:t>Example: Chomsky </a:t>
            </a:r>
            <a:r>
              <a:rPr lang="en-US" altLang="en-US" sz="3800" dirty="0"/>
              <a:t>Normal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2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838200" y="1295400"/>
                <a:ext cx="1447800" cy="4114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en-US" sz="2500" dirty="0" smtClean="0">
                    <a:sym typeface="Math1" pitchFamily="2" charset="2"/>
                  </a:rPr>
                  <a:t>D </a:t>
                </a:r>
                <a14:m>
                  <m:oMath xmlns:m="http://schemas.openxmlformats.org/officeDocument/2006/math">
                    <m:r>
                      <a:rPr lang="en-US" altLang="en-US" sz="2500" b="0" i="1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2500" dirty="0" smtClean="0">
                    <a:sym typeface="Math1" pitchFamily="2" charset="2"/>
                  </a:rPr>
                  <a:t> a</a:t>
                </a:r>
              </a:p>
              <a:p>
                <a:pPr marL="0" indent="0">
                  <a:buNone/>
                </a:pPr>
                <a:r>
                  <a:rPr lang="en-US" altLang="en-US" sz="2500" dirty="0" smtClean="0">
                    <a:sym typeface="Math1" pitchFamily="2" charset="2"/>
                  </a:rPr>
                  <a:t>E </a:t>
                </a:r>
                <a14:m>
                  <m:oMath xmlns:m="http://schemas.openxmlformats.org/officeDocument/2006/math">
                    <m:r>
                      <a:rPr lang="en-US" altLang="en-US" sz="2500" i="1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2500" dirty="0">
                    <a:sym typeface="Math1" pitchFamily="2" charset="2"/>
                  </a:rPr>
                  <a:t> </a:t>
                </a:r>
                <a:r>
                  <a:rPr lang="en-US" altLang="en-US" sz="2500" dirty="0" smtClean="0">
                    <a:sym typeface="Math1" pitchFamily="2" charset="2"/>
                  </a:rPr>
                  <a:t>b</a:t>
                </a:r>
              </a:p>
              <a:p>
                <a:pPr marL="0" indent="0">
                  <a:buNone/>
                </a:pPr>
                <a:r>
                  <a:rPr lang="en-US" altLang="en-US" sz="2500" dirty="0" smtClean="0">
                    <a:sym typeface="Math1" pitchFamily="2" charset="2"/>
                  </a:rPr>
                  <a:t>F </a:t>
                </a:r>
                <a14:m>
                  <m:oMath xmlns:m="http://schemas.openxmlformats.org/officeDocument/2006/math">
                    <m:r>
                      <a:rPr lang="en-US" altLang="en-US" sz="2500" i="1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2500" dirty="0">
                    <a:sym typeface="Math1" pitchFamily="2" charset="2"/>
                  </a:rPr>
                  <a:t> </a:t>
                </a:r>
                <a:r>
                  <a:rPr lang="en-US" altLang="en-US" sz="2500" dirty="0" smtClean="0">
                    <a:sym typeface="Math1" pitchFamily="2" charset="2"/>
                  </a:rPr>
                  <a:t>c</a:t>
                </a:r>
                <a:endParaRPr lang="en-US" altLang="en-US" sz="2500" dirty="0">
                  <a:sym typeface="Math1" pitchFamily="2" charset="2"/>
                </a:endParaRPr>
              </a:p>
              <a:p>
                <a:pPr marL="0" indent="0">
                  <a:buNone/>
                </a:pPr>
                <a:r>
                  <a:rPr lang="en-US" altLang="en-US" sz="2500" dirty="0" smtClean="0">
                    <a:sym typeface="Math1" pitchFamily="2" charset="2"/>
                  </a:rPr>
                  <a:t>G </a:t>
                </a:r>
                <a14:m>
                  <m:oMath xmlns:m="http://schemas.openxmlformats.org/officeDocument/2006/math">
                    <m:r>
                      <a:rPr lang="en-US" altLang="en-US" sz="2500" i="1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2500" dirty="0">
                    <a:sym typeface="Math1" pitchFamily="2" charset="2"/>
                  </a:rPr>
                  <a:t> </a:t>
                </a:r>
                <a:r>
                  <a:rPr lang="en-US" altLang="en-US" sz="2500" dirty="0" smtClean="0">
                    <a:sym typeface="Math1" pitchFamily="2" charset="2"/>
                  </a:rPr>
                  <a:t>d</a:t>
                </a:r>
              </a:p>
              <a:p>
                <a:pPr marL="0" indent="0">
                  <a:buNone/>
                </a:pPr>
                <a:r>
                  <a:rPr lang="en-US" altLang="en-US" sz="2500" dirty="0" smtClean="0">
                    <a:sym typeface="Math1" pitchFamily="2" charset="2"/>
                  </a:rPr>
                  <a:t>A </a:t>
                </a:r>
                <a14:m>
                  <m:oMath xmlns:m="http://schemas.openxmlformats.org/officeDocument/2006/math">
                    <m:r>
                      <a:rPr lang="en-US" altLang="en-US" sz="2500" i="1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2500" dirty="0">
                    <a:sym typeface="Math1" pitchFamily="2" charset="2"/>
                  </a:rPr>
                  <a:t> </a:t>
                </a:r>
                <a:r>
                  <a:rPr lang="en-US" altLang="en-US" sz="2500" dirty="0" smtClean="0">
                    <a:sym typeface="Math1" pitchFamily="2" charset="2"/>
                  </a:rPr>
                  <a:t>BC</a:t>
                </a:r>
                <a:endParaRPr lang="en-US" altLang="en-US" sz="2500" dirty="0">
                  <a:sym typeface="Math1" pitchFamily="2" charset="2"/>
                </a:endParaRPr>
              </a:p>
              <a:p>
                <a:pPr marL="0" indent="0">
                  <a:buNone/>
                </a:pPr>
                <a:r>
                  <a:rPr lang="en-US" altLang="en-US" sz="2500" dirty="0" smtClean="0">
                    <a:sym typeface="Math1" pitchFamily="2" charset="2"/>
                  </a:rPr>
                  <a:t>B </a:t>
                </a:r>
                <a14:m>
                  <m:oMath xmlns:m="http://schemas.openxmlformats.org/officeDocument/2006/math">
                    <m:r>
                      <a:rPr lang="en-US" altLang="en-US" sz="2500" i="1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2500" dirty="0">
                    <a:sym typeface="Math1" pitchFamily="2" charset="2"/>
                  </a:rPr>
                  <a:t> </a:t>
                </a:r>
                <a:r>
                  <a:rPr lang="en-US" altLang="en-US" sz="2500" dirty="0" smtClean="0">
                    <a:sym typeface="Math1" pitchFamily="2" charset="2"/>
                  </a:rPr>
                  <a:t>DE</a:t>
                </a:r>
              </a:p>
              <a:p>
                <a:pPr marL="0" indent="0">
                  <a:buNone/>
                </a:pPr>
                <a:r>
                  <a:rPr lang="en-US" altLang="en-US" sz="2500" dirty="0" smtClean="0">
                    <a:sym typeface="Math1" pitchFamily="2" charset="2"/>
                  </a:rPr>
                  <a:t>C </a:t>
                </a:r>
                <a14:m>
                  <m:oMath xmlns:m="http://schemas.openxmlformats.org/officeDocument/2006/math">
                    <m:r>
                      <a:rPr lang="en-US" altLang="en-US" sz="2500" i="1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2500" dirty="0">
                    <a:sym typeface="Math1" pitchFamily="2" charset="2"/>
                  </a:rPr>
                  <a:t> </a:t>
                </a:r>
                <a:r>
                  <a:rPr lang="en-US" altLang="en-US" sz="2500" dirty="0" smtClean="0">
                    <a:sym typeface="Math1" pitchFamily="2" charset="2"/>
                  </a:rPr>
                  <a:t>FG</a:t>
                </a:r>
                <a:endParaRPr lang="en-US" altLang="en-US" sz="2500" dirty="0">
                  <a:sym typeface="Math1" pitchFamily="2" charset="2"/>
                </a:endParaRPr>
              </a:p>
              <a:p>
                <a:pPr marL="0" indent="0">
                  <a:buNone/>
                </a:pPr>
                <a:endParaRPr lang="en-US" altLang="en-US" sz="2500" dirty="0">
                  <a:sym typeface="Math1" pitchFamily="2" charset="2"/>
                </a:endParaRPr>
              </a:p>
              <a:p>
                <a:pPr marL="0" indent="0">
                  <a:buNone/>
                </a:pPr>
                <a:endParaRPr lang="en-US" altLang="en-US" sz="2500" dirty="0" smtClean="0">
                  <a:sym typeface="Math1" pitchFamily="2" charset="2"/>
                </a:endParaRPr>
              </a:p>
              <a:p>
                <a:pPr marL="0" indent="0">
                  <a:buNone/>
                </a:pPr>
                <a:endParaRPr lang="en-US" altLang="en-US" sz="2500" dirty="0">
                  <a:sym typeface="Math1" pitchFamily="2" charset="2"/>
                </a:endParaRPr>
              </a:p>
              <a:p>
                <a:pPr marL="0" indent="0">
                  <a:buNone/>
                </a:pPr>
                <a:endParaRPr lang="en-US" altLang="en-US" sz="2500" dirty="0">
                  <a:sym typeface="Math1" pitchFamily="2" charset="2"/>
                </a:endParaRPr>
              </a:p>
            </p:txBody>
          </p:sp>
        </mc:Choice>
        <mc:Fallback xmlns="">
          <p:sp>
            <p:nvSpPr>
              <p:cNvPr id="2662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295400"/>
                <a:ext cx="1447800" cy="4114800"/>
              </a:xfrm>
              <a:blipFill>
                <a:blip r:embed="rId3"/>
                <a:stretch>
                  <a:fillRect l="-7173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2514600" y="2362200"/>
            <a:ext cx="2779928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en-US" dirty="0" smtClean="0">
                <a:sym typeface="Math1" pitchFamily="2" charset="2"/>
              </a:rPr>
              <a:t>Derive string </a:t>
            </a:r>
            <a:r>
              <a:rPr lang="en-US" altLang="en-US" dirty="0" err="1" smtClean="0">
                <a:sym typeface="Math1" pitchFamily="2" charset="2"/>
              </a:rPr>
              <a:t>abcd</a:t>
            </a:r>
            <a:endParaRPr lang="en-US" altLang="en-US" dirty="0" smtClean="0">
              <a:sym typeface="Math1" pitchFamily="2" charset="2"/>
            </a:endParaRPr>
          </a:p>
          <a:p>
            <a:pPr marL="0" indent="0">
              <a:buNone/>
            </a:pPr>
            <a:r>
              <a:rPr lang="en-US" altLang="en-US" dirty="0" smtClean="0">
                <a:sym typeface="Math1" pitchFamily="2" charset="2"/>
              </a:rPr>
              <a:t>Third point from the </a:t>
            </a:r>
          </a:p>
          <a:p>
            <a:pPr marL="0" indent="0">
              <a:buNone/>
            </a:pPr>
            <a:r>
              <a:rPr lang="en-US" altLang="en-US" dirty="0" smtClean="0">
                <a:sym typeface="Math1" pitchFamily="2" charset="2"/>
              </a:rPr>
              <a:t>Advantage:</a:t>
            </a:r>
          </a:p>
          <a:p>
            <a:pPr marL="0" indent="0">
              <a:buNone/>
            </a:pPr>
            <a:r>
              <a:rPr lang="en-US" altLang="en-US" dirty="0" smtClean="0">
                <a:sym typeface="Math1" pitchFamily="2" charset="2"/>
              </a:rPr>
              <a:t>|w| = 2|w| -1</a:t>
            </a:r>
          </a:p>
          <a:p>
            <a:pPr marL="0" indent="0">
              <a:buNone/>
            </a:pPr>
            <a:r>
              <a:rPr lang="en-US" altLang="en-US" dirty="0">
                <a:sym typeface="Math1" pitchFamily="2" charset="2"/>
              </a:rPr>
              <a:t> </a:t>
            </a:r>
            <a:r>
              <a:rPr lang="en-US" altLang="en-US" dirty="0" smtClean="0">
                <a:sym typeface="Math1" pitchFamily="2" charset="2"/>
              </a:rPr>
              <a:t>    =  2*4 – 1</a:t>
            </a:r>
          </a:p>
          <a:p>
            <a:pPr marL="0" indent="0">
              <a:buNone/>
            </a:pPr>
            <a:r>
              <a:rPr lang="en-US" altLang="en-US" dirty="0">
                <a:sym typeface="Math1" pitchFamily="2" charset="2"/>
              </a:rPr>
              <a:t> </a:t>
            </a:r>
            <a:r>
              <a:rPr lang="en-US" altLang="en-US" dirty="0" smtClean="0">
                <a:sym typeface="Math1" pitchFamily="2" charset="2"/>
              </a:rPr>
              <a:t>    = 8 – 1</a:t>
            </a:r>
          </a:p>
          <a:p>
            <a:pPr marL="0" indent="0">
              <a:buNone/>
            </a:pPr>
            <a:r>
              <a:rPr lang="en-US" altLang="en-US" dirty="0">
                <a:sym typeface="Math1" pitchFamily="2" charset="2"/>
              </a:rPr>
              <a:t> </a:t>
            </a:r>
            <a:r>
              <a:rPr lang="en-US" altLang="en-US" dirty="0" smtClean="0">
                <a:sym typeface="Math1" pitchFamily="2" charset="2"/>
              </a:rPr>
              <a:t>    = 7 </a:t>
            </a:r>
            <a:endParaRPr lang="en-US" altLang="en-US" dirty="0">
              <a:sym typeface="Math1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410200" y="1307078"/>
                <a:ext cx="3429000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altLang="en-US" dirty="0" smtClean="0">
                    <a:sym typeface="Math1" pitchFamily="2" charset="2"/>
                  </a:rPr>
                  <a:t>Lets Derive string </a:t>
                </a:r>
                <a:r>
                  <a:rPr lang="en-US" altLang="en-US" dirty="0" err="1" smtClean="0">
                    <a:sym typeface="Math1" pitchFamily="2" charset="2"/>
                  </a:rPr>
                  <a:t>abcd</a:t>
                </a:r>
                <a:endParaRPr lang="en-US" altLang="en-US" dirty="0" smtClean="0">
                  <a:sym typeface="Math1" pitchFamily="2" charset="2"/>
                </a:endParaRPr>
              </a:p>
              <a:p>
                <a:pPr marL="0" indent="0">
                  <a:buNone/>
                </a:pPr>
                <a:r>
                  <a:rPr lang="en-US" altLang="en-US" dirty="0" smtClean="0">
                    <a:sym typeface="Math1" pitchFamily="2" charset="2"/>
                  </a:rPr>
                  <a:t>A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dirty="0">
                    <a:sym typeface="Math1" pitchFamily="2" charset="2"/>
                  </a:rPr>
                  <a:t> </a:t>
                </a:r>
                <a:r>
                  <a:rPr lang="en-US" altLang="en-US" dirty="0" smtClean="0">
                    <a:sym typeface="Math1" pitchFamily="2" charset="2"/>
                  </a:rPr>
                  <a:t>BC</a:t>
                </a:r>
              </a:p>
              <a:p>
                <a:r>
                  <a:rPr lang="en-US" altLang="en-US" dirty="0">
                    <a:sym typeface="Math1" pitchFamily="2" charset="2"/>
                  </a:rPr>
                  <a:t> </a:t>
                </a:r>
                <a:r>
                  <a:rPr lang="en-US" altLang="en-US" dirty="0" smtClean="0">
                    <a:sym typeface="Math1" pitchFamily="2" charset="2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dirty="0">
                    <a:sym typeface="Math1" pitchFamily="2" charset="2"/>
                  </a:rPr>
                  <a:t> </a:t>
                </a:r>
                <a:r>
                  <a:rPr lang="en-US" altLang="en-US" dirty="0" smtClean="0">
                    <a:sym typeface="Math1" pitchFamily="2" charset="2"/>
                  </a:rPr>
                  <a:t>DEC</a:t>
                </a:r>
                <a:endParaRPr lang="en-US" altLang="en-US" dirty="0">
                  <a:sym typeface="Math1" pitchFamily="2" charset="2"/>
                </a:endParaRPr>
              </a:p>
              <a:p>
                <a:pPr marL="0" indent="0">
                  <a:buNone/>
                </a:pPr>
                <a:r>
                  <a:rPr lang="en-US" altLang="en-US" dirty="0" smtClean="0">
                    <a:sym typeface="Math1" pitchFamily="2" charset="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dirty="0">
                    <a:sym typeface="Math1" pitchFamily="2" charset="2"/>
                  </a:rPr>
                  <a:t> </a:t>
                </a:r>
                <a:r>
                  <a:rPr lang="en-US" altLang="en-US" dirty="0" smtClean="0">
                    <a:sym typeface="Math1" pitchFamily="2" charset="2"/>
                  </a:rPr>
                  <a:t>aEC</a:t>
                </a:r>
              </a:p>
              <a:p>
                <a:pPr marL="0" indent="0">
                  <a:buNone/>
                </a:pPr>
                <a:r>
                  <a:rPr lang="en-US" altLang="en-US" dirty="0">
                    <a:sym typeface="Math1" pitchFamily="2" charset="2"/>
                  </a:rPr>
                  <a:t> </a:t>
                </a:r>
                <a:r>
                  <a:rPr lang="en-US" altLang="en-US" dirty="0" smtClean="0">
                    <a:sym typeface="Math1" pitchFamily="2" charset="2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dirty="0">
                    <a:sym typeface="Math1" pitchFamily="2" charset="2"/>
                  </a:rPr>
                  <a:t> </a:t>
                </a:r>
                <a:r>
                  <a:rPr lang="en-US" altLang="en-US" dirty="0" smtClean="0">
                    <a:sym typeface="Math1" pitchFamily="2" charset="2"/>
                  </a:rPr>
                  <a:t>abC</a:t>
                </a:r>
              </a:p>
              <a:p>
                <a:pPr marL="0" indent="0">
                  <a:buNone/>
                </a:pPr>
                <a:r>
                  <a:rPr lang="en-US" altLang="en-US" dirty="0" smtClean="0">
                    <a:sym typeface="Math1" pitchFamily="2" charset="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dirty="0">
                    <a:sym typeface="Math1" pitchFamily="2" charset="2"/>
                  </a:rPr>
                  <a:t> </a:t>
                </a:r>
                <a:r>
                  <a:rPr lang="en-US" altLang="en-US" dirty="0" smtClean="0">
                    <a:sym typeface="Math1" pitchFamily="2" charset="2"/>
                  </a:rPr>
                  <a:t>abFG</a:t>
                </a:r>
              </a:p>
              <a:p>
                <a:pPr marL="0" indent="0">
                  <a:buNone/>
                </a:pPr>
                <a:r>
                  <a:rPr lang="en-US" altLang="en-US" dirty="0" smtClean="0">
                    <a:sym typeface="Math1" pitchFamily="2" charset="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dirty="0">
                    <a:sym typeface="Math1" pitchFamily="2" charset="2"/>
                  </a:rPr>
                  <a:t> </a:t>
                </a:r>
                <a:r>
                  <a:rPr lang="en-US" altLang="en-US" dirty="0" smtClean="0">
                    <a:sym typeface="Math1" pitchFamily="2" charset="2"/>
                  </a:rPr>
                  <a:t>abcG</a:t>
                </a:r>
              </a:p>
              <a:p>
                <a:pPr marL="0" indent="0">
                  <a:buNone/>
                </a:pPr>
                <a:r>
                  <a:rPr lang="en-US" altLang="en-US" dirty="0" smtClean="0">
                    <a:sym typeface="Math1" pitchFamily="2" charset="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dirty="0">
                    <a:sym typeface="Math1" pitchFamily="2" charset="2"/>
                  </a:rPr>
                  <a:t> </a:t>
                </a:r>
                <a:r>
                  <a:rPr lang="en-US" altLang="en-US" dirty="0" smtClean="0">
                    <a:sym typeface="Math1" pitchFamily="2" charset="2"/>
                  </a:rPr>
                  <a:t>abcd</a:t>
                </a:r>
                <a:endParaRPr lang="en-US" altLang="en-US" dirty="0">
                  <a:sym typeface="Math1" pitchFamily="2" charset="2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1307078"/>
                <a:ext cx="3429000" cy="3046988"/>
              </a:xfrm>
              <a:prstGeom prst="rect">
                <a:avLst/>
              </a:prstGeom>
              <a:blipFill>
                <a:blip r:embed="rId4"/>
                <a:stretch>
                  <a:fillRect l="-2847" t="-1600" b="-3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530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Note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	It is to be noted that any CFG can be converted to be in CNF, if the null productions and unit productions are removed. Also if a CFG contains nullable productions as well, then the corresponding new production are also to be added. Which leads the following theorem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Theorem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3400"/>
              <a:t>	 All NONNULL words of the CFL can be generated by the corresponding CFG which is in CNF </a:t>
            </a:r>
            <a:r>
              <a:rPr lang="en-US" altLang="en-US" sz="3400" i="1"/>
              <a:t>i.e.</a:t>
            </a:r>
            <a:r>
              <a:rPr lang="en-US" altLang="en-US" sz="3400"/>
              <a:t> the grammar in CNF will generate the same language except the null string.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3400">
                <a:sym typeface="Math1" pitchFamily="2" charset="2"/>
              </a:rPr>
              <a:t>	Following is an example showing that a CFG in CNF generates all nonnull words of corresponding CFL.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 smtClean="0">
                    <a:sym typeface="Math1" pitchFamily="2" charset="2"/>
                  </a:rPr>
                  <a:t>	Consider the following CFG 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S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 err="1">
                    <a:sym typeface="Math1" pitchFamily="2" charset="2"/>
                  </a:rPr>
                  <a:t>aSa|bSb|a|b|aa|bb</a:t>
                </a:r>
                <a:endParaRPr lang="en-US" altLang="en-US" sz="3000" dirty="0">
                  <a:sym typeface="Math1" pitchFamily="2" charset="2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To convert the above CFG to be in CNF, introduce the new productions as 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A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sz="3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en-US" sz="3000" dirty="0" smtClean="0">
                    <a:sym typeface="Math1" pitchFamily="2" charset="2"/>
                  </a:rPr>
                  <a:t> </a:t>
                </a:r>
                <a:r>
                  <a:rPr lang="en-US" altLang="en-US" sz="3000" dirty="0">
                    <a:sym typeface="Math1" pitchFamily="2" charset="2"/>
                  </a:rPr>
                  <a:t>a, B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sz="30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b, then the new CFG will be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400" dirty="0"/>
                  <a:t>	S </a:t>
                </a:r>
                <a14:m>
                  <m:oMath xmlns:m="http://schemas.openxmlformats.org/officeDocument/2006/math">
                    <m:r>
                      <a:rPr lang="en-US" altLang="en-US" sz="36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en-US" sz="3400" dirty="0">
                    <a:sym typeface="Math1" pitchFamily="2" charset="2"/>
                  </a:rPr>
                  <a:t> </a:t>
                </a:r>
                <a:r>
                  <a:rPr lang="en-US" altLang="en-US" sz="3400" dirty="0" err="1">
                    <a:sym typeface="Math1" pitchFamily="2" charset="2"/>
                  </a:rPr>
                  <a:t>ASA|BSB|AA|BB|a|b</a:t>
                </a:r>
                <a:endParaRPr lang="en-US" altLang="en-US" sz="3400" dirty="0">
                  <a:sym typeface="Math1" pitchFamily="2" charset="2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400" dirty="0">
                    <a:sym typeface="Math1" pitchFamily="2" charset="2"/>
                  </a:rPr>
                  <a:t>	A</a:t>
                </a:r>
                <a:r>
                  <a:rPr lang="en-US" altLang="en-US" sz="3400" dirty="0"/>
                  <a:t> </a:t>
                </a:r>
                <a14:m>
                  <m:oMath xmlns:m="http://schemas.openxmlformats.org/officeDocument/2006/math">
                    <m:r>
                      <a:rPr lang="en-US" altLang="en-US" sz="36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en-US" sz="3400" dirty="0">
                    <a:sym typeface="Math1" pitchFamily="2" charset="2"/>
                  </a:rPr>
                  <a:t> a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400" dirty="0">
                    <a:sym typeface="Math1" pitchFamily="2" charset="2"/>
                  </a:rPr>
                  <a:t>	B</a:t>
                </a:r>
                <a:r>
                  <a:rPr lang="en-US" altLang="en-US" sz="3400" dirty="0"/>
                  <a:t> </a:t>
                </a:r>
                <a14:m>
                  <m:oMath xmlns:m="http://schemas.openxmlformats.org/officeDocument/2006/math">
                    <m:r>
                      <a:rPr lang="en-US" altLang="en-US" sz="36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en-US" sz="3400" dirty="0">
                    <a:sym typeface="Math1" pitchFamily="2" charset="2"/>
                  </a:rPr>
                  <a:t> b </a:t>
                </a:r>
              </a:p>
            </p:txBody>
          </p:sp>
        </mc:Choice>
        <mc:Fallback xmlns="">
          <p:sp>
            <p:nvSpPr>
              <p:cNvPr id="102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t="-2963" b="-6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/>
              <a:t>Example continued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295400"/>
                <a:ext cx="7772400" cy="41148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Introduce </a:t>
                </a:r>
                <a:r>
                  <a:rPr lang="en-US" altLang="en-US" sz="3000" dirty="0" err="1">
                    <a:sym typeface="Math1" pitchFamily="2" charset="2"/>
                  </a:rPr>
                  <a:t>nonterminals</a:t>
                </a:r>
                <a:r>
                  <a:rPr lang="en-US" altLang="en-US" sz="3000" dirty="0">
                    <a:sym typeface="Math1" pitchFamily="2" charset="2"/>
                  </a:rPr>
                  <a:t> R</a:t>
                </a:r>
                <a:r>
                  <a:rPr lang="en-US" altLang="en-US" sz="3000" baseline="-30000" dirty="0">
                    <a:sym typeface="Math1" pitchFamily="2" charset="2"/>
                  </a:rPr>
                  <a:t>1</a:t>
                </a:r>
                <a:r>
                  <a:rPr lang="en-US" altLang="en-US" sz="3000" dirty="0">
                    <a:sym typeface="Math1" pitchFamily="2" charset="2"/>
                  </a:rPr>
                  <a:t> and R</a:t>
                </a:r>
                <a:r>
                  <a:rPr lang="en-US" altLang="en-US" sz="3000" baseline="-30000" dirty="0">
                    <a:sym typeface="Math1" pitchFamily="2" charset="2"/>
                  </a:rPr>
                  <a:t>2</a:t>
                </a:r>
                <a:r>
                  <a:rPr lang="en-US" altLang="en-US" sz="3000" dirty="0">
                    <a:sym typeface="Math1" pitchFamily="2" charset="2"/>
                  </a:rPr>
                  <a:t> so that 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S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sz="30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AR</a:t>
                </a:r>
                <a:r>
                  <a:rPr lang="en-US" altLang="en-US" sz="3000" baseline="-30000" dirty="0">
                    <a:sym typeface="Math1" pitchFamily="2" charset="2"/>
                  </a:rPr>
                  <a:t>1</a:t>
                </a:r>
                <a:r>
                  <a:rPr lang="en-US" altLang="en-US" sz="3000" dirty="0">
                    <a:sym typeface="Math1" pitchFamily="2" charset="2"/>
                  </a:rPr>
                  <a:t>|BR</a:t>
                </a:r>
                <a:r>
                  <a:rPr lang="en-US" altLang="en-US" sz="3000" baseline="-30000" dirty="0">
                    <a:sym typeface="Math1" pitchFamily="2" charset="2"/>
                  </a:rPr>
                  <a:t>2</a:t>
                </a:r>
                <a:r>
                  <a:rPr lang="en-US" altLang="en-US" sz="3000" dirty="0">
                    <a:sym typeface="Math1" pitchFamily="2" charset="2"/>
                  </a:rPr>
                  <a:t>|AA|BB|a|b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R</a:t>
                </a:r>
                <a:r>
                  <a:rPr lang="en-US" altLang="en-US" sz="3000" baseline="-30000" dirty="0">
                    <a:sym typeface="Math1" pitchFamily="2" charset="2"/>
                  </a:rPr>
                  <a:t>1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sz="30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SA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R</a:t>
                </a:r>
                <a:r>
                  <a:rPr lang="en-US" altLang="en-US" sz="3000" baseline="-30000" dirty="0">
                    <a:sym typeface="Math1" pitchFamily="2" charset="2"/>
                  </a:rPr>
                  <a:t>2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sz="30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SB 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A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sz="30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a 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B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sz="30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b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which is in CNF.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It may be observed that the above CFG which is in  CNF generates the NONNULLPALINDROME, which does not contain the null string.</a:t>
                </a:r>
              </a:p>
            </p:txBody>
          </p:sp>
        </mc:Choice>
        <mc:Fallback xmlns="">
          <p:sp>
            <p:nvSpPr>
              <p:cNvPr id="112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295400"/>
                <a:ext cx="7772400" cy="4114800"/>
              </a:xfrm>
              <a:blipFill>
                <a:blip r:embed="rId2"/>
                <a:stretch>
                  <a:fillRect t="-2963" b="-32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2000" y="1219200"/>
                <a:ext cx="7772400" cy="41148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 smtClean="0">
                    <a:sym typeface="Math1" pitchFamily="2" charset="2"/>
                  </a:rPr>
                  <a:t>	Consider the following CFG 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S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ABAB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A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sz="30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a|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3000" b="0" i="0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Λ</m:t>
                    </m:r>
                  </m:oMath>
                </a14:m>
                <a:endParaRPr lang="en-US" altLang="en-US" sz="3000" dirty="0">
                  <a:sym typeface="Math1" pitchFamily="2" charset="2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B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sz="30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b|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3000" dirty="0">
                        <a:latin typeface="Cambria Math" panose="02040503050406030204" pitchFamily="18" charset="0"/>
                        <a:sym typeface="Math1" pitchFamily="2" charset="2"/>
                      </a:rPr>
                      <m:t>Λ</m:t>
                    </m:r>
                  </m:oMath>
                </a14:m>
                <a:endParaRPr lang="en-US" altLang="en-US" sz="3000" dirty="0">
                  <a:sym typeface="Math1" pitchFamily="2" charset="2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Here  S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sz="30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ABAB is </a:t>
                </a:r>
                <a:r>
                  <a:rPr lang="en-US" altLang="en-US" sz="3000" dirty="0" err="1">
                    <a:sym typeface="Math1" pitchFamily="2" charset="2"/>
                  </a:rPr>
                  <a:t>nullable</a:t>
                </a:r>
                <a:r>
                  <a:rPr lang="en-US" altLang="en-US" sz="3000" dirty="0">
                    <a:sym typeface="Math1" pitchFamily="2" charset="2"/>
                  </a:rPr>
                  <a:t> production and </a:t>
                </a:r>
                <a:r>
                  <a:rPr lang="en-US" altLang="en-US" sz="3000" dirty="0" smtClean="0">
                    <a:sym typeface="Math1" pitchFamily="2" charset="2"/>
                  </a:rPr>
                  <a:t>  A</a:t>
                </a:r>
                <a:r>
                  <a:rPr lang="en-US" altLang="en-US" sz="30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en-US" sz="30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3000" dirty="0">
                        <a:latin typeface="Cambria Math" panose="02040503050406030204" pitchFamily="18" charset="0"/>
                        <a:sym typeface="Math1" pitchFamily="2" charset="2"/>
                      </a:rPr>
                      <m:t>Λ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, B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sz="30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3000" dirty="0">
                        <a:latin typeface="Cambria Math" panose="02040503050406030204" pitchFamily="18" charset="0"/>
                        <a:sym typeface="Math1" pitchFamily="2" charset="2"/>
                      </a:rPr>
                      <m:t>Λ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are null productions. </a:t>
                </a:r>
                <a:r>
                  <a:rPr lang="en-US" altLang="en-US" sz="3000" dirty="0"/>
                  <a:t>Removing the null productions 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/>
                  <a:t>	</a:t>
                </a:r>
                <a:r>
                  <a:rPr lang="en-US" altLang="en-US" sz="3000" dirty="0">
                    <a:sym typeface="Math1" pitchFamily="2" charset="2"/>
                  </a:rPr>
                  <a:t>A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sz="30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3000" dirty="0">
                        <a:latin typeface="Cambria Math" panose="02040503050406030204" pitchFamily="18" charset="0"/>
                        <a:sym typeface="Math1" pitchFamily="2" charset="2"/>
                      </a:rPr>
                      <m:t>Λ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and B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sz="30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3000" dirty="0">
                        <a:latin typeface="Cambria Math" panose="02040503050406030204" pitchFamily="18" charset="0"/>
                        <a:sym typeface="Math1" pitchFamily="2" charset="2"/>
                      </a:rPr>
                      <m:t>Λ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, and introducing the new productions as 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S </a:t>
                </a:r>
                <a14:m>
                  <m:oMath xmlns:m="http://schemas.openxmlformats.org/officeDocument/2006/math">
                    <m:r>
                      <a:rPr lang="en-US" altLang="en-US" sz="30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BAB|AAB|ABB|ABA|AA|AB|BA|BB|A|B</a:t>
                </a:r>
                <a:endParaRPr lang="en-US" altLang="en-US" sz="3400" dirty="0">
                  <a:sym typeface="Math1" pitchFamily="2" charset="2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endParaRPr lang="en-US" altLang="en-US" sz="3400" dirty="0">
                  <a:sym typeface="Math1" pitchFamily="2" charset="2"/>
                </a:endParaRPr>
              </a:p>
            </p:txBody>
          </p:sp>
        </mc:Choice>
        <mc:Fallback xmlns="">
          <p:sp>
            <p:nvSpPr>
              <p:cNvPr id="1229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2000" y="1219200"/>
                <a:ext cx="7772400" cy="4114800"/>
              </a:xfrm>
              <a:blipFill>
                <a:blip r:embed="rId2"/>
                <a:stretch>
                  <a:fillRect t="-2963" r="-1176" b="-20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202</Words>
  <Application>Microsoft Office PowerPoint</Application>
  <PresentationFormat>On-screen Show (4:3)</PresentationFormat>
  <Paragraphs>151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 Math</vt:lpstr>
      <vt:lpstr>Math1</vt:lpstr>
      <vt:lpstr>Times New Roman</vt:lpstr>
      <vt:lpstr>Default Design</vt:lpstr>
      <vt:lpstr>Recap lecture 35</vt:lpstr>
      <vt:lpstr>Chomsky Normal Form</vt:lpstr>
      <vt:lpstr>Chomsky Normal Form</vt:lpstr>
      <vt:lpstr>Example: Chomsky Normal Form</vt:lpstr>
      <vt:lpstr>Note</vt:lpstr>
      <vt:lpstr>Theorem</vt:lpstr>
      <vt:lpstr>Example</vt:lpstr>
      <vt:lpstr>Example continued …</vt:lpstr>
      <vt:lpstr>Example</vt:lpstr>
      <vt:lpstr>Example continued …</vt:lpstr>
      <vt:lpstr>Example continued …</vt:lpstr>
      <vt:lpstr>Task</vt:lpstr>
      <vt:lpstr>Left most derivation</vt:lpstr>
      <vt:lpstr>Example</vt:lpstr>
      <vt:lpstr>Example continued …</vt:lpstr>
      <vt:lpstr>Theorem</vt:lpstr>
      <vt:lpstr>Example continued …</vt:lpstr>
      <vt:lpstr>Summing Up</vt:lpstr>
    </vt:vector>
  </TitlesOfParts>
  <Company>VU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Vitual University</dc:creator>
  <cp:lastModifiedBy>Bamboat</cp:lastModifiedBy>
  <cp:revision>16</cp:revision>
  <dcterms:created xsi:type="dcterms:W3CDTF">2003-06-26T15:27:59Z</dcterms:created>
  <dcterms:modified xsi:type="dcterms:W3CDTF">2023-12-26T08:19:22Z</dcterms:modified>
</cp:coreProperties>
</file>