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2"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787"/>
    <p:restoredTop sz="90929"/>
  </p:normalViewPr>
  <p:slideViewPr>
    <p:cSldViewPr>
      <p:cViewPr varScale="1">
        <p:scale>
          <a:sx n="69" d="100"/>
          <a:sy n="69"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EF225F1-0AFA-42D3-8671-15BAEA32F141}" type="slidenum">
              <a:rPr lang="en-US" altLang="en-US"/>
              <a:pPr/>
              <a:t>‹#›</a:t>
            </a:fld>
            <a:endParaRPr lang="en-US" altLang="en-US"/>
          </a:p>
        </p:txBody>
      </p:sp>
    </p:spTree>
    <p:extLst>
      <p:ext uri="{BB962C8B-B14F-4D97-AF65-F5344CB8AC3E}">
        <p14:creationId xmlns:p14="http://schemas.microsoft.com/office/powerpoint/2010/main" val="98018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7E7E134-5621-47C7-ABE3-07231739F2ED}" type="slidenum">
              <a:rPr lang="en-US" altLang="en-US"/>
              <a:pPr/>
              <a:t>‹#›</a:t>
            </a:fld>
            <a:endParaRPr lang="en-US" altLang="en-US"/>
          </a:p>
        </p:txBody>
      </p:sp>
    </p:spTree>
    <p:extLst>
      <p:ext uri="{BB962C8B-B14F-4D97-AF65-F5344CB8AC3E}">
        <p14:creationId xmlns:p14="http://schemas.microsoft.com/office/powerpoint/2010/main" val="230328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3F5D8DC-4918-4746-87E3-99B72A739E47}" type="slidenum">
              <a:rPr lang="en-US" altLang="en-US"/>
              <a:pPr/>
              <a:t>‹#›</a:t>
            </a:fld>
            <a:endParaRPr lang="en-US" altLang="en-US"/>
          </a:p>
        </p:txBody>
      </p:sp>
    </p:spTree>
    <p:extLst>
      <p:ext uri="{BB962C8B-B14F-4D97-AF65-F5344CB8AC3E}">
        <p14:creationId xmlns:p14="http://schemas.microsoft.com/office/powerpoint/2010/main" val="41971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CC5B472-119E-4462-BE1C-C40416D9408A}" type="slidenum">
              <a:rPr lang="en-US" altLang="en-US"/>
              <a:pPr/>
              <a:t>‹#›</a:t>
            </a:fld>
            <a:endParaRPr lang="en-US" altLang="en-US"/>
          </a:p>
        </p:txBody>
      </p:sp>
    </p:spTree>
    <p:extLst>
      <p:ext uri="{BB962C8B-B14F-4D97-AF65-F5344CB8AC3E}">
        <p14:creationId xmlns:p14="http://schemas.microsoft.com/office/powerpoint/2010/main" val="391954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FD17388-626A-410C-B9E5-2B290A66ED6A}" type="slidenum">
              <a:rPr lang="en-US" altLang="en-US"/>
              <a:pPr/>
              <a:t>‹#›</a:t>
            </a:fld>
            <a:endParaRPr lang="en-US" altLang="en-US"/>
          </a:p>
        </p:txBody>
      </p:sp>
    </p:spTree>
    <p:extLst>
      <p:ext uri="{BB962C8B-B14F-4D97-AF65-F5344CB8AC3E}">
        <p14:creationId xmlns:p14="http://schemas.microsoft.com/office/powerpoint/2010/main" val="126148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6D1B06C-FB79-4CEA-995C-2CB154ED2D0C}" type="slidenum">
              <a:rPr lang="en-US" altLang="en-US"/>
              <a:pPr/>
              <a:t>‹#›</a:t>
            </a:fld>
            <a:endParaRPr lang="en-US" altLang="en-US"/>
          </a:p>
        </p:txBody>
      </p:sp>
    </p:spTree>
    <p:extLst>
      <p:ext uri="{BB962C8B-B14F-4D97-AF65-F5344CB8AC3E}">
        <p14:creationId xmlns:p14="http://schemas.microsoft.com/office/powerpoint/2010/main" val="230623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2E3FFB6B-632E-4C7C-B110-17D87300580B}" type="slidenum">
              <a:rPr lang="en-US" altLang="en-US"/>
              <a:pPr/>
              <a:t>‹#›</a:t>
            </a:fld>
            <a:endParaRPr lang="en-US" altLang="en-US"/>
          </a:p>
        </p:txBody>
      </p:sp>
    </p:spTree>
    <p:extLst>
      <p:ext uri="{BB962C8B-B14F-4D97-AF65-F5344CB8AC3E}">
        <p14:creationId xmlns:p14="http://schemas.microsoft.com/office/powerpoint/2010/main" val="372189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A2CDD02-7E69-48F7-98DD-1FDBC0C4CF66}" type="slidenum">
              <a:rPr lang="en-US" altLang="en-US"/>
              <a:pPr/>
              <a:t>‹#›</a:t>
            </a:fld>
            <a:endParaRPr lang="en-US" altLang="en-US"/>
          </a:p>
        </p:txBody>
      </p:sp>
    </p:spTree>
    <p:extLst>
      <p:ext uri="{BB962C8B-B14F-4D97-AF65-F5344CB8AC3E}">
        <p14:creationId xmlns:p14="http://schemas.microsoft.com/office/powerpoint/2010/main" val="232742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08242BCE-40F1-4BAB-9051-3D07C1E464F5}" type="slidenum">
              <a:rPr lang="en-US" altLang="en-US"/>
              <a:pPr/>
              <a:t>‹#›</a:t>
            </a:fld>
            <a:endParaRPr lang="en-US" altLang="en-US"/>
          </a:p>
        </p:txBody>
      </p:sp>
    </p:spTree>
    <p:extLst>
      <p:ext uri="{BB962C8B-B14F-4D97-AF65-F5344CB8AC3E}">
        <p14:creationId xmlns:p14="http://schemas.microsoft.com/office/powerpoint/2010/main" val="112521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8DD8207-FF78-4A58-BC00-2CF2D7301B27}" type="slidenum">
              <a:rPr lang="en-US" altLang="en-US"/>
              <a:pPr/>
              <a:t>‹#›</a:t>
            </a:fld>
            <a:endParaRPr lang="en-US" altLang="en-US"/>
          </a:p>
        </p:txBody>
      </p:sp>
    </p:spTree>
    <p:extLst>
      <p:ext uri="{BB962C8B-B14F-4D97-AF65-F5344CB8AC3E}">
        <p14:creationId xmlns:p14="http://schemas.microsoft.com/office/powerpoint/2010/main" val="359184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52E69F8-61AD-46AC-8EA6-A73CEE83E761}" type="slidenum">
              <a:rPr lang="en-US" altLang="en-US"/>
              <a:pPr/>
              <a:t>‹#›</a:t>
            </a:fld>
            <a:endParaRPr lang="en-US" altLang="en-US"/>
          </a:p>
        </p:txBody>
      </p:sp>
    </p:spTree>
    <p:extLst>
      <p:ext uri="{BB962C8B-B14F-4D97-AF65-F5344CB8AC3E}">
        <p14:creationId xmlns:p14="http://schemas.microsoft.com/office/powerpoint/2010/main" val="7159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9A56E91-AD28-479D-A9E9-B0349186906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Recap lecture 38</a:t>
            </a:r>
          </a:p>
        </p:txBody>
      </p:sp>
      <mc:AlternateContent xmlns:mc="http://schemas.openxmlformats.org/markup-compatibility/2006">
        <mc:Choice xmlns:a14="http://schemas.microsoft.com/office/drawing/2010/main" Requires="a14">
          <p:sp>
            <p:nvSpPr>
              <p:cNvPr id="5123" name="Rectangle 3"/>
              <p:cNvSpPr>
                <a:spLocks noGrp="1" noChangeArrowheads="1"/>
              </p:cNvSpPr>
              <p:nvPr>
                <p:ph type="body" idx="1"/>
              </p:nvPr>
            </p:nvSpPr>
            <p:spPr/>
            <p:txBody>
              <a:bodyPr/>
              <a:lstStyle/>
              <a:p>
                <a:pPr>
                  <a:lnSpc>
                    <a:spcPct val="90000"/>
                  </a:lnSpc>
                  <a:buFontTx/>
                  <a:buNone/>
                </a:pPr>
                <a:r>
                  <a:rPr lang="en-US" altLang="en-US" sz="2800" dirty="0" smtClean="0"/>
                  <a:t>	Example of PDA with table for running a string, Equivalent PDA, PDA for EVEN </a:t>
                </a:r>
                <a:r>
                  <a:rPr lang="en-US" altLang="en-US" sz="2800" dirty="0" err="1"/>
                  <a:t>EVEN</a:t>
                </a:r>
                <a:r>
                  <a:rPr lang="en-US" altLang="en-US" sz="2800" dirty="0"/>
                  <a:t> Language. Non-</a:t>
                </a:r>
                <a:r>
                  <a:rPr lang="en-US" altLang="en-US" sz="2800" dirty="0" err="1"/>
                  <a:t>Derterministic</a:t>
                </a:r>
                <a:r>
                  <a:rPr lang="en-US" altLang="en-US" sz="2800" dirty="0"/>
                  <a:t> PDA, Example of Non-</a:t>
                </a:r>
                <a:r>
                  <a:rPr lang="en-US" altLang="en-US" sz="2800" dirty="0" err="1"/>
                  <a:t>Derterministic</a:t>
                </a:r>
                <a:r>
                  <a:rPr lang="en-US" altLang="en-US" sz="2800" dirty="0"/>
                  <a:t> PDA (for EVEN PALINDROME), Definition of PUSH DOWN Automata, Example of Non-</a:t>
                </a:r>
                <a:r>
                  <a:rPr lang="en-US" altLang="en-US" sz="2800" dirty="0" err="1"/>
                  <a:t>Derterministic</a:t>
                </a:r>
                <a:r>
                  <a:rPr lang="en-US" altLang="en-US" sz="2800" dirty="0"/>
                  <a:t> PDA for  </a:t>
                </a:r>
                <a:r>
                  <a:rPr lang="en-US" altLang="en-US" sz="3000" dirty="0">
                    <a:sym typeface="Math1" pitchFamily="2" charset="2"/>
                  </a:rPr>
                  <a:t>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S+S|S*S|4, with table for running </a:t>
                </a:r>
                <a:r>
                  <a:rPr lang="en-US" altLang="en-US" sz="3000" dirty="0" err="1">
                    <a:sym typeface="Math1" pitchFamily="2" charset="2"/>
                  </a:rPr>
                  <a:t>running</a:t>
                </a:r>
                <a:r>
                  <a:rPr lang="en-US" altLang="en-US" sz="3000" dirty="0">
                    <a:sym typeface="Math1" pitchFamily="2" charset="2"/>
                  </a:rPr>
                  <a:t> the string 4+4*4, Note for choice of paths at POP state keeping in view left most derivation</a:t>
                </a:r>
              </a:p>
              <a:p>
                <a:pPr>
                  <a:lnSpc>
                    <a:spcPct val="90000"/>
                  </a:lnSpc>
                  <a:buFontTx/>
                  <a:buNone/>
                </a:pPr>
                <a:endParaRPr lang="en-US" altLang="en-US" sz="2800" dirty="0"/>
              </a:p>
            </p:txBody>
          </p:sp>
        </mc:Choice>
        <mc:Fallback>
          <p:sp>
            <p:nvSpPr>
              <p:cNvPr id="5123" name="Rectangle 3"/>
              <p:cNvSpPr>
                <a:spLocks noGrp="1" noRot="1" noChangeAspect="1" noMove="1" noResize="1" noEditPoints="1" noAdjustHandles="1" noChangeArrowheads="1" noChangeShapeType="1" noTextEdit="1"/>
              </p:cNvSpPr>
              <p:nvPr>
                <p:ph type="body" idx="1"/>
              </p:nvPr>
            </p:nvSpPr>
            <p:spPr>
              <a:blipFill>
                <a:blip r:embed="rId2"/>
                <a:stretch>
                  <a:fillRect t="-2519" b="-2815"/>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16387" name="Rectangle 3"/>
              <p:cNvSpPr>
                <a:spLocks noGrp="1" noChangeArrowheads="1"/>
              </p:cNvSpPr>
              <p:nvPr>
                <p:ph type="body" idx="1"/>
              </p:nvPr>
            </p:nvSpPr>
            <p:spPr/>
            <p:txBody>
              <a:bodyPr/>
              <a:lstStyle/>
              <a:p>
                <a:pPr>
                  <a:buFontTx/>
                  <a:buNone/>
                </a:pPr>
                <a:endParaRPr lang="en-US" altLang="en-US" dirty="0" smtClean="0">
                  <a:sym typeface="Math1" pitchFamily="2" charset="2"/>
                </a:endParaRPr>
              </a:p>
              <a:p>
                <a:pPr>
                  <a:buFontTx/>
                  <a:buNone/>
                </a:pPr>
                <a:endParaRPr lang="en-US" altLang="en-US" dirty="0">
                  <a:sym typeface="Math1" pitchFamily="2" charset="2"/>
                </a:endParaRPr>
              </a:p>
              <a:p>
                <a:pPr>
                  <a:buFontTx/>
                  <a:buNone/>
                </a:pPr>
                <a:endParaRPr lang="en-US" altLang="en-US" dirty="0">
                  <a:sym typeface="Math1" pitchFamily="2" charset="2"/>
                </a:endParaRPr>
              </a:p>
              <a:p>
                <a:pPr>
                  <a:buFontTx/>
                  <a:buNone/>
                </a:pPr>
                <a:r>
                  <a:rPr lang="en-US" altLang="en-US" dirty="0"/>
                  <a:t>	The POP state is entered and to accommodate the production </a:t>
                </a:r>
                <a:r>
                  <a:rPr lang="en-US" altLang="en-US" dirty="0">
                    <a:sym typeface="Math1" pitchFamily="2" charset="2"/>
                  </a:rPr>
                  <a:t>C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a, READ</a:t>
                </a:r>
                <a:r>
                  <a:rPr lang="en-US" altLang="en-US" baseline="-30000" dirty="0">
                    <a:sym typeface="Math1" pitchFamily="2" charset="2"/>
                  </a:rPr>
                  <a:t>1</a:t>
                </a:r>
                <a:r>
                  <a:rPr lang="en-US" altLang="en-US" dirty="0">
                    <a:sym typeface="Math1" pitchFamily="2" charset="2"/>
                  </a:rPr>
                  <a:t> is entered and the letter a is read from the TAPE.</a:t>
                </a:r>
              </a:p>
            </p:txBody>
          </p:sp>
        </mc:Choice>
        <mc:Fallback>
          <p:sp>
            <p:nvSpPr>
              <p:cNvPr id="16387" name="Rectangle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grpSp>
        <p:nvGrpSpPr>
          <p:cNvPr id="16403" name="Group 19"/>
          <p:cNvGrpSpPr>
            <a:grpSpLocks/>
          </p:cNvGrpSpPr>
          <p:nvPr/>
        </p:nvGrpSpPr>
        <p:grpSpPr bwMode="auto">
          <a:xfrm>
            <a:off x="762000" y="1752600"/>
            <a:ext cx="7162800" cy="1346200"/>
            <a:chOff x="480" y="1104"/>
            <a:chExt cx="4512" cy="848"/>
          </a:xfrm>
        </p:grpSpPr>
        <p:sp>
          <p:nvSpPr>
            <p:cNvPr id="16389" name="Rectangle 5"/>
            <p:cNvSpPr>
              <a:spLocks noChangeArrowheads="1"/>
            </p:cNvSpPr>
            <p:nvPr/>
          </p:nvSpPr>
          <p:spPr bwMode="auto">
            <a:xfrm>
              <a:off x="2736" y="1528"/>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latin typeface="Arial" panose="020B0604020202020204" pitchFamily="34" charset="0"/>
                  <a:cs typeface="Arial" panose="020B0604020202020204" pitchFamily="34" charset="0"/>
                </a:rPr>
                <a:t>aab</a:t>
              </a:r>
            </a:p>
          </p:txBody>
        </p:sp>
        <p:sp>
          <p:nvSpPr>
            <p:cNvPr id="16390" name="Rectangle 6"/>
            <p:cNvSpPr>
              <a:spLocks noChangeArrowheads="1"/>
            </p:cNvSpPr>
            <p:nvPr/>
          </p:nvSpPr>
          <p:spPr bwMode="auto">
            <a:xfrm>
              <a:off x="480" y="1528"/>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eaLnBrk="0" hangingPunct="0">
                <a:spcBef>
                  <a:spcPct val="50000"/>
                </a:spcBef>
                <a:buFontTx/>
                <a:buNone/>
              </a:pPr>
              <a:r>
                <a:rPr lang="en-US" altLang="en-US">
                  <a:latin typeface="Arial" panose="020B0604020202020204" pitchFamily="34" charset="0"/>
                  <a:cs typeface="Arial" panose="020B0604020202020204" pitchFamily="34" charset="0"/>
                </a:rPr>
                <a:t>CCB</a:t>
              </a:r>
              <a:endParaRPr lang="en-US" altLang="en-US" sz="3200"/>
            </a:p>
          </p:txBody>
        </p:sp>
        <p:sp>
          <p:nvSpPr>
            <p:cNvPr id="16391" name="Rectangle 7"/>
            <p:cNvSpPr>
              <a:spLocks noChangeArrowheads="1"/>
            </p:cNvSpPr>
            <p:nvPr/>
          </p:nvSpPr>
          <p:spPr bwMode="auto">
            <a:xfrm>
              <a:off x="2736" y="1104"/>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16392" name="Rectangle 8"/>
            <p:cNvSpPr>
              <a:spLocks noChangeArrowheads="1"/>
            </p:cNvSpPr>
            <p:nvPr/>
          </p:nvSpPr>
          <p:spPr bwMode="auto">
            <a:xfrm>
              <a:off x="480" y="1104"/>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STACK</a:t>
              </a:r>
            </a:p>
          </p:txBody>
        </p:sp>
        <p:sp>
          <p:nvSpPr>
            <p:cNvPr id="16393" name="Line 9"/>
            <p:cNvSpPr>
              <a:spLocks noChangeShapeType="1"/>
            </p:cNvSpPr>
            <p:nvPr/>
          </p:nvSpPr>
          <p:spPr bwMode="auto">
            <a:xfrm>
              <a:off x="480" y="1104"/>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p:cNvSpPr>
              <a:spLocks noChangeShapeType="1"/>
            </p:cNvSpPr>
            <p:nvPr/>
          </p:nvSpPr>
          <p:spPr bwMode="auto">
            <a:xfrm>
              <a:off x="480" y="1528"/>
              <a:ext cx="451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1"/>
            <p:cNvSpPr>
              <a:spLocks noChangeShapeType="1"/>
            </p:cNvSpPr>
            <p:nvPr/>
          </p:nvSpPr>
          <p:spPr bwMode="auto">
            <a:xfrm>
              <a:off x="480" y="1952"/>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2"/>
            <p:cNvSpPr>
              <a:spLocks noChangeShapeType="1"/>
            </p:cNvSpPr>
            <p:nvPr/>
          </p:nvSpPr>
          <p:spPr bwMode="auto">
            <a:xfrm>
              <a:off x="480" y="1104"/>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3"/>
            <p:cNvSpPr>
              <a:spLocks noChangeShapeType="1"/>
            </p:cNvSpPr>
            <p:nvPr/>
          </p:nvSpPr>
          <p:spPr bwMode="auto">
            <a:xfrm>
              <a:off x="2736" y="1104"/>
              <a:ext cx="0" cy="848"/>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4"/>
            <p:cNvSpPr>
              <a:spLocks noChangeShapeType="1"/>
            </p:cNvSpPr>
            <p:nvPr/>
          </p:nvSpPr>
          <p:spPr bwMode="auto">
            <a:xfrm>
              <a:off x="4992" y="1104"/>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5"/>
            <p:cNvSpPr>
              <a:spLocks noChangeShapeType="1"/>
            </p:cNvSpPr>
            <p:nvPr/>
          </p:nvSpPr>
          <p:spPr bwMode="auto">
            <a:xfrm>
              <a:off x="2736" y="1104"/>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16"/>
            <p:cNvSpPr>
              <a:spLocks noChangeShapeType="1"/>
            </p:cNvSpPr>
            <p:nvPr/>
          </p:nvSpPr>
          <p:spPr bwMode="auto">
            <a:xfrm>
              <a:off x="480" y="1528"/>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Line 17"/>
            <p:cNvSpPr>
              <a:spLocks noChangeShapeType="1"/>
            </p:cNvSpPr>
            <p:nvPr/>
          </p:nvSpPr>
          <p:spPr bwMode="auto">
            <a:xfrm>
              <a:off x="4992" y="1528"/>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Line 18"/>
            <p:cNvSpPr>
              <a:spLocks noChangeShapeType="1"/>
            </p:cNvSpPr>
            <p:nvPr/>
          </p:nvSpPr>
          <p:spPr bwMode="auto">
            <a:xfrm>
              <a:off x="2736" y="1952"/>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17411" name="Rectangle 3"/>
              <p:cNvSpPr>
                <a:spLocks noGrp="1" noChangeArrowheads="1"/>
              </p:cNvSpPr>
              <p:nvPr>
                <p:ph type="body" idx="1"/>
              </p:nvPr>
            </p:nvSpPr>
            <p:spPr/>
            <p:txBody>
              <a:bodyPr/>
              <a:lstStyle/>
              <a:p>
                <a:pPr>
                  <a:buFontTx/>
                  <a:buNone/>
                </a:pPr>
                <a:endParaRPr lang="en-US" altLang="en-US" dirty="0" smtClean="0"/>
              </a:p>
              <a:p>
                <a:pPr>
                  <a:buFontTx/>
                  <a:buNone/>
                </a:pPr>
                <a:endParaRPr lang="en-US" altLang="en-US" dirty="0"/>
              </a:p>
              <a:p>
                <a:pPr>
                  <a:buFontTx/>
                  <a:buNone/>
                </a:pPr>
                <a:r>
                  <a:rPr lang="en-US" altLang="en-US" dirty="0">
                    <a:sym typeface="Math1" pitchFamily="2" charset="2"/>
                  </a:rPr>
                  <a:t>	The POP state is entered and to accommodate the production C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a, READ</a:t>
                </a:r>
                <a:r>
                  <a:rPr lang="en-US" altLang="en-US" baseline="-30000" dirty="0">
                    <a:sym typeface="Math1" pitchFamily="2" charset="2"/>
                  </a:rPr>
                  <a:t>1 </a:t>
                </a:r>
                <a:r>
                  <a:rPr lang="en-US" altLang="en-US" dirty="0">
                    <a:sym typeface="Math1" pitchFamily="2" charset="2"/>
                  </a:rPr>
                  <a:t>state is entered and the letter a is read from the TAPE</a:t>
                </a:r>
                <a:endParaRPr lang="en-US" altLang="en-US" dirty="0"/>
              </a:p>
            </p:txBody>
          </p:sp>
        </mc:Choice>
        <mc:Fallback>
          <p:sp>
            <p:nvSpPr>
              <p:cNvPr id="17411" name="Rectangle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grpSp>
        <p:nvGrpSpPr>
          <p:cNvPr id="17442" name="Group 34"/>
          <p:cNvGrpSpPr>
            <a:grpSpLocks/>
          </p:cNvGrpSpPr>
          <p:nvPr/>
        </p:nvGrpSpPr>
        <p:grpSpPr bwMode="auto">
          <a:xfrm>
            <a:off x="762000" y="1828800"/>
            <a:ext cx="7162800" cy="1346200"/>
            <a:chOff x="480" y="1152"/>
            <a:chExt cx="4512" cy="848"/>
          </a:xfrm>
        </p:grpSpPr>
        <p:sp>
          <p:nvSpPr>
            <p:cNvPr id="17413" name="Rectangle 5"/>
            <p:cNvSpPr>
              <a:spLocks noChangeArrowheads="1"/>
            </p:cNvSpPr>
            <p:nvPr/>
          </p:nvSpPr>
          <p:spPr bwMode="auto">
            <a:xfrm>
              <a:off x="2736" y="1576"/>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latin typeface="Arial" panose="020B0604020202020204" pitchFamily="34" charset="0"/>
                  <a:cs typeface="Arial" panose="020B0604020202020204" pitchFamily="34" charset="0"/>
                </a:rPr>
                <a:t>a</a:t>
              </a:r>
              <a:r>
                <a:rPr lang="en-US" altLang="en-US">
                  <a:latin typeface="Arial" panose="020B0604020202020204" pitchFamily="34" charset="0"/>
                  <a:cs typeface="Arial" panose="020B0604020202020204" pitchFamily="34" charset="0"/>
                </a:rPr>
                <a:t>ab</a:t>
              </a:r>
            </a:p>
          </p:txBody>
        </p:sp>
        <p:sp>
          <p:nvSpPr>
            <p:cNvPr id="17414" name="Rectangle 6"/>
            <p:cNvSpPr>
              <a:spLocks noChangeArrowheads="1"/>
            </p:cNvSpPr>
            <p:nvPr/>
          </p:nvSpPr>
          <p:spPr bwMode="auto">
            <a:xfrm>
              <a:off x="480" y="1576"/>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eaLnBrk="0" hangingPunct="0">
                <a:spcBef>
                  <a:spcPct val="50000"/>
                </a:spcBef>
                <a:buFontTx/>
                <a:buNone/>
              </a:pPr>
              <a:r>
                <a:rPr lang="en-US" altLang="en-US">
                  <a:latin typeface="Arial" panose="020B0604020202020204" pitchFamily="34" charset="0"/>
                  <a:cs typeface="Arial" panose="020B0604020202020204" pitchFamily="34" charset="0"/>
                </a:rPr>
                <a:t>CB</a:t>
              </a:r>
              <a:endParaRPr lang="en-US" altLang="en-US" sz="3200"/>
            </a:p>
          </p:txBody>
        </p:sp>
        <p:sp>
          <p:nvSpPr>
            <p:cNvPr id="17415" name="Rectangle 7"/>
            <p:cNvSpPr>
              <a:spLocks noChangeArrowheads="1"/>
            </p:cNvSpPr>
            <p:nvPr/>
          </p:nvSpPr>
          <p:spPr bwMode="auto">
            <a:xfrm>
              <a:off x="2736" y="1152"/>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17416" name="Rectangle 8"/>
            <p:cNvSpPr>
              <a:spLocks noChangeArrowheads="1"/>
            </p:cNvSpPr>
            <p:nvPr/>
          </p:nvSpPr>
          <p:spPr bwMode="auto">
            <a:xfrm>
              <a:off x="480" y="1152"/>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STACK</a:t>
              </a:r>
            </a:p>
          </p:txBody>
        </p:sp>
        <p:sp>
          <p:nvSpPr>
            <p:cNvPr id="17417" name="Line 9"/>
            <p:cNvSpPr>
              <a:spLocks noChangeShapeType="1"/>
            </p:cNvSpPr>
            <p:nvPr/>
          </p:nvSpPr>
          <p:spPr bwMode="auto">
            <a:xfrm>
              <a:off x="480" y="1152"/>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480" y="1576"/>
              <a:ext cx="451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480" y="2000"/>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480" y="1152"/>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a:off x="2736" y="1152"/>
              <a:ext cx="0" cy="848"/>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4"/>
            <p:cNvSpPr>
              <a:spLocks noChangeShapeType="1"/>
            </p:cNvSpPr>
            <p:nvPr/>
          </p:nvSpPr>
          <p:spPr bwMode="auto">
            <a:xfrm>
              <a:off x="4992" y="1152"/>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5"/>
            <p:cNvSpPr>
              <a:spLocks noChangeShapeType="1"/>
            </p:cNvSpPr>
            <p:nvPr/>
          </p:nvSpPr>
          <p:spPr bwMode="auto">
            <a:xfrm>
              <a:off x="2736" y="1152"/>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Line 16"/>
            <p:cNvSpPr>
              <a:spLocks noChangeShapeType="1"/>
            </p:cNvSpPr>
            <p:nvPr/>
          </p:nvSpPr>
          <p:spPr bwMode="auto">
            <a:xfrm>
              <a:off x="480" y="1576"/>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Line 17"/>
            <p:cNvSpPr>
              <a:spLocks noChangeShapeType="1"/>
            </p:cNvSpPr>
            <p:nvPr/>
          </p:nvSpPr>
          <p:spPr bwMode="auto">
            <a:xfrm>
              <a:off x="4992" y="1576"/>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18"/>
            <p:cNvSpPr>
              <a:spLocks noChangeShapeType="1"/>
            </p:cNvSpPr>
            <p:nvPr/>
          </p:nvSpPr>
          <p:spPr bwMode="auto">
            <a:xfrm>
              <a:off x="2736" y="2000"/>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443" name="Group 35"/>
          <p:cNvGrpSpPr>
            <a:grpSpLocks/>
          </p:cNvGrpSpPr>
          <p:nvPr/>
        </p:nvGrpSpPr>
        <p:grpSpPr bwMode="auto">
          <a:xfrm>
            <a:off x="990600" y="5207000"/>
            <a:ext cx="7162800" cy="1346200"/>
            <a:chOff x="624" y="3280"/>
            <a:chExt cx="4512" cy="848"/>
          </a:xfrm>
        </p:grpSpPr>
        <p:sp>
          <p:nvSpPr>
            <p:cNvPr id="17428" name="Rectangle 20"/>
            <p:cNvSpPr>
              <a:spLocks noChangeArrowheads="1"/>
            </p:cNvSpPr>
            <p:nvPr/>
          </p:nvSpPr>
          <p:spPr bwMode="auto">
            <a:xfrm>
              <a:off x="2880" y="3704"/>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latin typeface="Arial" panose="020B0604020202020204" pitchFamily="34" charset="0"/>
                  <a:cs typeface="Arial" panose="020B0604020202020204" pitchFamily="34" charset="0"/>
                </a:rPr>
                <a:t>aa</a:t>
              </a:r>
              <a:r>
                <a:rPr lang="en-US" altLang="en-US">
                  <a:latin typeface="Arial" panose="020B0604020202020204" pitchFamily="34" charset="0"/>
                  <a:cs typeface="Arial" panose="020B0604020202020204" pitchFamily="34" charset="0"/>
                </a:rPr>
                <a:t>b</a:t>
              </a:r>
            </a:p>
          </p:txBody>
        </p:sp>
        <p:sp>
          <p:nvSpPr>
            <p:cNvPr id="17429" name="Rectangle 21"/>
            <p:cNvSpPr>
              <a:spLocks noChangeArrowheads="1"/>
            </p:cNvSpPr>
            <p:nvPr/>
          </p:nvSpPr>
          <p:spPr bwMode="auto">
            <a:xfrm>
              <a:off x="624" y="3704"/>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eaLnBrk="0" hangingPunct="0">
                <a:spcBef>
                  <a:spcPct val="50000"/>
                </a:spcBef>
                <a:buFontTx/>
                <a:buNone/>
              </a:pPr>
              <a:r>
                <a:rPr lang="en-US" altLang="en-US">
                  <a:latin typeface="Arial" panose="020B0604020202020204" pitchFamily="34" charset="0"/>
                  <a:cs typeface="Arial" panose="020B0604020202020204" pitchFamily="34" charset="0"/>
                </a:rPr>
                <a:t>B</a:t>
              </a:r>
              <a:endParaRPr lang="en-US" altLang="en-US" sz="3200"/>
            </a:p>
          </p:txBody>
        </p:sp>
        <p:sp>
          <p:nvSpPr>
            <p:cNvPr id="17430" name="Rectangle 22"/>
            <p:cNvSpPr>
              <a:spLocks noChangeArrowheads="1"/>
            </p:cNvSpPr>
            <p:nvPr/>
          </p:nvSpPr>
          <p:spPr bwMode="auto">
            <a:xfrm>
              <a:off x="2880" y="3280"/>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17431" name="Rectangle 23"/>
            <p:cNvSpPr>
              <a:spLocks noChangeArrowheads="1"/>
            </p:cNvSpPr>
            <p:nvPr/>
          </p:nvSpPr>
          <p:spPr bwMode="auto">
            <a:xfrm>
              <a:off x="624" y="3280"/>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STACK</a:t>
              </a:r>
            </a:p>
          </p:txBody>
        </p:sp>
        <p:sp>
          <p:nvSpPr>
            <p:cNvPr id="17432" name="Line 24"/>
            <p:cNvSpPr>
              <a:spLocks noChangeShapeType="1"/>
            </p:cNvSpPr>
            <p:nvPr/>
          </p:nvSpPr>
          <p:spPr bwMode="auto">
            <a:xfrm>
              <a:off x="624" y="3280"/>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3" name="Line 25"/>
            <p:cNvSpPr>
              <a:spLocks noChangeShapeType="1"/>
            </p:cNvSpPr>
            <p:nvPr/>
          </p:nvSpPr>
          <p:spPr bwMode="auto">
            <a:xfrm>
              <a:off x="624" y="3704"/>
              <a:ext cx="451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4" name="Line 26"/>
            <p:cNvSpPr>
              <a:spLocks noChangeShapeType="1"/>
            </p:cNvSpPr>
            <p:nvPr/>
          </p:nvSpPr>
          <p:spPr bwMode="auto">
            <a:xfrm>
              <a:off x="624" y="4128"/>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5" name="Line 27"/>
            <p:cNvSpPr>
              <a:spLocks noChangeShapeType="1"/>
            </p:cNvSpPr>
            <p:nvPr/>
          </p:nvSpPr>
          <p:spPr bwMode="auto">
            <a:xfrm>
              <a:off x="624" y="3280"/>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6" name="Line 28"/>
            <p:cNvSpPr>
              <a:spLocks noChangeShapeType="1"/>
            </p:cNvSpPr>
            <p:nvPr/>
          </p:nvSpPr>
          <p:spPr bwMode="auto">
            <a:xfrm>
              <a:off x="2880" y="3280"/>
              <a:ext cx="0" cy="848"/>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7" name="Line 29"/>
            <p:cNvSpPr>
              <a:spLocks noChangeShapeType="1"/>
            </p:cNvSpPr>
            <p:nvPr/>
          </p:nvSpPr>
          <p:spPr bwMode="auto">
            <a:xfrm>
              <a:off x="5136" y="3280"/>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30"/>
            <p:cNvSpPr>
              <a:spLocks noChangeShapeType="1"/>
            </p:cNvSpPr>
            <p:nvPr/>
          </p:nvSpPr>
          <p:spPr bwMode="auto">
            <a:xfrm>
              <a:off x="2880" y="3280"/>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9" name="Line 31"/>
            <p:cNvSpPr>
              <a:spLocks noChangeShapeType="1"/>
            </p:cNvSpPr>
            <p:nvPr/>
          </p:nvSpPr>
          <p:spPr bwMode="auto">
            <a:xfrm>
              <a:off x="624" y="3704"/>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0" name="Line 32"/>
            <p:cNvSpPr>
              <a:spLocks noChangeShapeType="1"/>
            </p:cNvSpPr>
            <p:nvPr/>
          </p:nvSpPr>
          <p:spPr bwMode="auto">
            <a:xfrm>
              <a:off x="5136" y="3704"/>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1" name="Line 33"/>
            <p:cNvSpPr>
              <a:spLocks noChangeShapeType="1"/>
            </p:cNvSpPr>
            <p:nvPr/>
          </p:nvSpPr>
          <p:spPr bwMode="auto">
            <a:xfrm>
              <a:off x="2880" y="4128"/>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18435" name="Rectangle 3"/>
              <p:cNvSpPr>
                <a:spLocks noGrp="1" noChangeArrowheads="1"/>
              </p:cNvSpPr>
              <p:nvPr>
                <p:ph type="body" idx="1"/>
              </p:nvPr>
            </p:nvSpPr>
            <p:spPr>
              <a:xfrm>
                <a:off x="685800" y="2057400"/>
                <a:ext cx="7772400" cy="4114800"/>
              </a:xfrm>
            </p:spPr>
            <p:txBody>
              <a:bodyPr/>
              <a:lstStyle/>
              <a:p>
                <a:pPr>
                  <a:buFontTx/>
                  <a:buNone/>
                </a:pPr>
                <a:r>
                  <a:rPr lang="en-US" altLang="en-US" dirty="0" smtClean="0">
                    <a:sym typeface="Math1" pitchFamily="2" charset="2"/>
                  </a:rPr>
                  <a:t>	The POP state is entered and to accommodate the production B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b, READ</a:t>
                </a:r>
                <a:r>
                  <a:rPr lang="en-US" altLang="en-US" baseline="-30000" dirty="0">
                    <a:sym typeface="Math1" pitchFamily="2" charset="2"/>
                  </a:rPr>
                  <a:t>2 </a:t>
                </a:r>
                <a:r>
                  <a:rPr lang="en-US" altLang="en-US" dirty="0">
                    <a:sym typeface="Math1" pitchFamily="2" charset="2"/>
                  </a:rPr>
                  <a:t>state is entered and the letter b is read from the TAPE</a:t>
                </a:r>
                <a:endParaRPr lang="en-US" altLang="en-US" dirty="0"/>
              </a:p>
              <a:p>
                <a:pPr>
                  <a:buFontTx/>
                  <a:buNone/>
                </a:pPr>
                <a:endParaRPr lang="en-US" altLang="en-US" dirty="0"/>
              </a:p>
            </p:txBody>
          </p:sp>
        </mc:Choice>
        <mc:Fallback>
          <p:sp>
            <p:nvSpPr>
              <p:cNvPr id="18435" name="Rectangle 3"/>
              <p:cNvSpPr>
                <a:spLocks noGrp="1" noRot="1" noChangeAspect="1" noMove="1" noResize="1" noEditPoints="1" noAdjustHandles="1" noChangeArrowheads="1" noChangeShapeType="1" noTextEdit="1"/>
              </p:cNvSpPr>
              <p:nvPr>
                <p:ph type="body" idx="1"/>
              </p:nvPr>
            </p:nvSpPr>
            <p:spPr>
              <a:xfrm>
                <a:off x="685800" y="2057400"/>
                <a:ext cx="7772400" cy="4114800"/>
              </a:xfrm>
              <a:blipFill>
                <a:blip r:embed="rId2"/>
                <a:stretch>
                  <a:fillRect t="-2074"/>
                </a:stretch>
              </a:blipFill>
            </p:spPr>
            <p:txBody>
              <a:bodyPr/>
              <a:lstStyle/>
              <a:p>
                <a:r>
                  <a:rPr lang="en-US">
                    <a:noFill/>
                  </a:rPr>
                  <a:t> </a:t>
                </a:r>
              </a:p>
            </p:txBody>
          </p:sp>
        </mc:Fallback>
      </mc:AlternateContent>
      <p:sp>
        <p:nvSpPr>
          <p:cNvPr id="18437" name="Rectangle 5"/>
          <p:cNvSpPr>
            <a:spLocks noChangeArrowheads="1"/>
          </p:cNvSpPr>
          <p:nvPr/>
        </p:nvSpPr>
        <p:spPr bwMode="auto">
          <a:xfrm>
            <a:off x="4648200" y="4965700"/>
            <a:ext cx="35814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latin typeface="Arial" panose="020B0604020202020204" pitchFamily="34" charset="0"/>
                <a:cs typeface="Arial" panose="020B0604020202020204" pitchFamily="34" charset="0"/>
              </a:rPr>
              <a:t>aab</a:t>
            </a:r>
            <a:endParaRPr lang="en-US" altLang="en-US">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8438" name="Rectangle 6"/>
              <p:cNvSpPr>
                <a:spLocks noChangeArrowheads="1"/>
              </p:cNvSpPr>
              <p:nvPr/>
            </p:nvSpPr>
            <p:spPr bwMode="auto">
              <a:xfrm>
                <a:off x="1066800" y="4965700"/>
                <a:ext cx="3581400" cy="6731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eaLnBrk="0" hangingPunct="0">
                  <a:spcBef>
                    <a:spcPct val="50000"/>
                  </a:spcBef>
                  <a:buFontTx/>
                  <a:buNone/>
                </a:pPr>
                <a14:m>
                  <m:oMathPara xmlns:m="http://schemas.openxmlformats.org/officeDocument/2006/math">
                    <m:oMathParaPr>
                      <m:jc m:val="centerGroup"/>
                    </m:oMathParaPr>
                    <m:oMath xmlns:m="http://schemas.openxmlformats.org/officeDocument/2006/math">
                      <m:r>
                        <m:rPr>
                          <m:sty m:val="p"/>
                        </m:rPr>
                        <a:rPr lang="en-US" altLang="en-US" b="0" i="0" dirty="0" smtClean="0">
                          <a:latin typeface="Cambria Math" panose="02040503050406030204" pitchFamily="18" charset="0"/>
                          <a:cs typeface="Arial" panose="020B0604020202020204" pitchFamily="34" charset="0"/>
                          <a:sym typeface="Math1" pitchFamily="2" charset="2"/>
                        </a:rPr>
                        <m:t>Δ</m:t>
                      </m:r>
                    </m:oMath>
                  </m:oMathPara>
                </a14:m>
                <a:endParaRPr lang="en-US" altLang="en-US" sz="3200" dirty="0"/>
              </a:p>
            </p:txBody>
          </p:sp>
        </mc:Choice>
        <mc:Fallback>
          <p:sp>
            <p:nvSpPr>
              <p:cNvPr id="18438" name="Rectangle 6"/>
              <p:cNvSpPr>
                <a:spLocks noRot="1" noChangeAspect="1" noMove="1" noResize="1" noEditPoints="1" noAdjustHandles="1" noChangeArrowheads="1" noChangeShapeType="1" noTextEdit="1"/>
              </p:cNvSpPr>
              <p:nvPr/>
            </p:nvSpPr>
            <p:spPr bwMode="auto">
              <a:xfrm>
                <a:off x="1066800" y="4965700"/>
                <a:ext cx="3581400" cy="673100"/>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8439" name="Rectangle 7"/>
          <p:cNvSpPr>
            <a:spLocks noChangeArrowheads="1"/>
          </p:cNvSpPr>
          <p:nvPr/>
        </p:nvSpPr>
        <p:spPr bwMode="auto">
          <a:xfrm>
            <a:off x="4648200" y="4292600"/>
            <a:ext cx="35814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18440" name="Rectangle 8"/>
          <p:cNvSpPr>
            <a:spLocks noChangeArrowheads="1"/>
          </p:cNvSpPr>
          <p:nvPr/>
        </p:nvSpPr>
        <p:spPr bwMode="auto">
          <a:xfrm>
            <a:off x="1066800" y="4292600"/>
            <a:ext cx="35814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STACK</a:t>
            </a:r>
          </a:p>
        </p:txBody>
      </p:sp>
      <p:sp>
        <p:nvSpPr>
          <p:cNvPr id="18441" name="Line 9"/>
          <p:cNvSpPr>
            <a:spLocks noChangeShapeType="1"/>
          </p:cNvSpPr>
          <p:nvPr/>
        </p:nvSpPr>
        <p:spPr bwMode="auto">
          <a:xfrm>
            <a:off x="1066800" y="4292600"/>
            <a:ext cx="358140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10"/>
          <p:cNvSpPr>
            <a:spLocks noChangeShapeType="1"/>
          </p:cNvSpPr>
          <p:nvPr/>
        </p:nvSpPr>
        <p:spPr bwMode="auto">
          <a:xfrm>
            <a:off x="1066800" y="4965700"/>
            <a:ext cx="716280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Line 11"/>
          <p:cNvSpPr>
            <a:spLocks noChangeShapeType="1"/>
          </p:cNvSpPr>
          <p:nvPr/>
        </p:nvSpPr>
        <p:spPr bwMode="auto">
          <a:xfrm>
            <a:off x="1066800" y="5638800"/>
            <a:ext cx="358140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Line 12"/>
          <p:cNvSpPr>
            <a:spLocks noChangeShapeType="1"/>
          </p:cNvSpPr>
          <p:nvPr/>
        </p:nvSpPr>
        <p:spPr bwMode="auto">
          <a:xfrm>
            <a:off x="1066800" y="4292600"/>
            <a:ext cx="0" cy="67310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Line 13"/>
          <p:cNvSpPr>
            <a:spLocks noChangeShapeType="1"/>
          </p:cNvSpPr>
          <p:nvPr/>
        </p:nvSpPr>
        <p:spPr bwMode="auto">
          <a:xfrm>
            <a:off x="4648200" y="4292600"/>
            <a:ext cx="0" cy="134620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14"/>
          <p:cNvSpPr>
            <a:spLocks noChangeShapeType="1"/>
          </p:cNvSpPr>
          <p:nvPr/>
        </p:nvSpPr>
        <p:spPr bwMode="auto">
          <a:xfrm>
            <a:off x="8229600" y="4292600"/>
            <a:ext cx="0" cy="67310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a:off x="4648200" y="4292600"/>
            <a:ext cx="358140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a:off x="1066800" y="4965700"/>
            <a:ext cx="0" cy="67310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a:off x="8229600" y="4965700"/>
            <a:ext cx="0" cy="67310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8"/>
          <p:cNvSpPr>
            <a:spLocks noChangeShapeType="1"/>
          </p:cNvSpPr>
          <p:nvPr/>
        </p:nvSpPr>
        <p:spPr bwMode="auto">
          <a:xfrm>
            <a:off x="4648200" y="5638800"/>
            <a:ext cx="358140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19459" name="Rectangle 3"/>
              <p:cNvSpPr>
                <a:spLocks noGrp="1" noChangeArrowheads="1"/>
              </p:cNvSpPr>
              <p:nvPr>
                <p:ph type="body" idx="1"/>
              </p:nvPr>
            </p:nvSpPr>
            <p:spPr/>
            <p:txBody>
              <a:bodyPr/>
              <a:lstStyle/>
              <a:p>
                <a:pPr>
                  <a:lnSpc>
                    <a:spcPct val="90000"/>
                  </a:lnSpc>
                  <a:buFontTx/>
                  <a:buNone/>
                </a:pPr>
                <a:r>
                  <a:rPr lang="en-US" altLang="en-US" sz="3000" dirty="0" smtClean="0"/>
                  <a:t>	The </a:t>
                </a:r>
                <a14:m>
                  <m:oMath xmlns:m="http://schemas.openxmlformats.org/officeDocument/2006/math">
                    <m:r>
                      <m:rPr>
                        <m:sty m:val="p"/>
                      </m:rPr>
                      <a:rPr lang="en-US" altLang="en-US" sz="3000" b="0" i="0" dirty="0" smtClean="0">
                        <a:latin typeface="Cambria Math" panose="02040503050406030204" pitchFamily="18" charset="0"/>
                        <a:cs typeface="Arial" panose="020B0604020202020204" pitchFamily="34" charset="0"/>
                        <a:sym typeface="Math1" pitchFamily="2" charset="2"/>
                      </a:rPr>
                      <m:t>Δ</m:t>
                    </m:r>
                  </m:oMath>
                </a14:m>
                <a:r>
                  <a:rPr lang="en-US" altLang="en-US" sz="3000" dirty="0"/>
                  <a:t> shown in the STACK indicates that there are no </a:t>
                </a:r>
                <a:r>
                  <a:rPr lang="en-US" altLang="en-US" sz="3000" dirty="0" err="1"/>
                  <a:t>nonterminals</a:t>
                </a:r>
                <a:r>
                  <a:rPr lang="en-US" altLang="en-US" sz="3000" dirty="0"/>
                  <a:t> in the working string and </a:t>
                </a:r>
                <a14:m>
                  <m:oMath xmlns:m="http://schemas.openxmlformats.org/officeDocument/2006/math">
                    <m:r>
                      <m:rPr>
                        <m:sty m:val="p"/>
                      </m:rPr>
                      <a:rPr lang="en-US" altLang="en-US" sz="3000" b="0" i="0" dirty="0" smtClean="0">
                        <a:latin typeface="Cambria Math" panose="02040503050406030204" pitchFamily="18" charset="0"/>
                        <a:cs typeface="Arial" panose="020B0604020202020204" pitchFamily="34" charset="0"/>
                        <a:sym typeface="Math1" pitchFamily="2" charset="2"/>
                      </a:rPr>
                      <m:t>Δ</m:t>
                    </m:r>
                  </m:oMath>
                </a14:m>
                <a:r>
                  <a:rPr lang="en-US" altLang="en-US" sz="3000" dirty="0"/>
                  <a:t> is read from the STACK which leads to READ</a:t>
                </a:r>
                <a:r>
                  <a:rPr lang="en-US" altLang="en-US" sz="3000" baseline="-30000" dirty="0"/>
                  <a:t>3</a:t>
                </a:r>
                <a:r>
                  <a:rPr lang="en-US" altLang="en-US" sz="3000" dirty="0"/>
                  <a:t> state where the </a:t>
                </a:r>
                <a14:m>
                  <m:oMath xmlns:m="http://schemas.openxmlformats.org/officeDocument/2006/math">
                    <m:r>
                      <m:rPr>
                        <m:sty m:val="p"/>
                      </m:rPr>
                      <a:rPr lang="en-US" altLang="en-US" sz="3000" b="0" i="0" dirty="0" smtClean="0">
                        <a:latin typeface="Cambria Math" panose="02040503050406030204" pitchFamily="18" charset="0"/>
                        <a:cs typeface="Arial" panose="020B0604020202020204" pitchFamily="34" charset="0"/>
                        <a:sym typeface="Math1" pitchFamily="2" charset="2"/>
                      </a:rPr>
                      <m:t>Δ</m:t>
                    </m:r>
                  </m:oMath>
                </a14:m>
                <a:r>
                  <a:rPr lang="en-US" altLang="en-US" sz="3000" dirty="0"/>
                  <a:t> is read from the TAPE and the ACCEPT state is entered which shows that the word </a:t>
                </a:r>
                <a:r>
                  <a:rPr lang="en-US" altLang="en-US" sz="3000" dirty="0" err="1"/>
                  <a:t>aab</a:t>
                </a:r>
                <a:r>
                  <a:rPr lang="en-US" altLang="en-US" sz="3000" dirty="0"/>
                  <a:t> is accepted by the PDA. </a:t>
                </a:r>
              </a:p>
              <a:p>
                <a:pPr>
                  <a:lnSpc>
                    <a:spcPct val="90000"/>
                  </a:lnSpc>
                  <a:buFontTx/>
                  <a:buNone/>
                </a:pPr>
                <a:r>
                  <a:rPr lang="en-US" altLang="en-US" sz="3000" dirty="0"/>
                  <a:t>	Following is the table showing all the observations discussed above, for the word </a:t>
                </a:r>
                <a:r>
                  <a:rPr lang="en-US" altLang="en-US" sz="3000" dirty="0" err="1"/>
                  <a:t>aab</a:t>
                </a:r>
                <a:endParaRPr lang="en-US" altLang="en-US" sz="3000" dirty="0"/>
              </a:p>
            </p:txBody>
          </p:sp>
        </mc:Choice>
        <mc:Fallback>
          <p:sp>
            <p:nvSpPr>
              <p:cNvPr id="19459" name="Rectangle 3"/>
              <p:cNvSpPr>
                <a:spLocks noGrp="1" noRot="1" noChangeAspect="1" noMove="1" noResize="1" noEditPoints="1" noAdjustHandles="1" noChangeArrowheads="1" noChangeShapeType="1" noTextEdit="1"/>
              </p:cNvSpPr>
              <p:nvPr>
                <p:ph type="body" idx="1"/>
              </p:nvPr>
            </p:nvSpPr>
            <p:spPr>
              <a:blipFill>
                <a:blip r:embed="rId2"/>
                <a:stretch>
                  <a:fillRect t="-2963" r="-2039"/>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190500"/>
            <a:ext cx="7772400" cy="762000"/>
          </a:xfrm>
        </p:spPr>
        <p:txBody>
          <a:bodyPr/>
          <a:lstStyle/>
          <a:p>
            <a:r>
              <a:rPr lang="en-US" altLang="en-US"/>
              <a:t>Example continued …</a:t>
            </a:r>
          </a:p>
        </p:txBody>
      </p:sp>
      <p:grpSp>
        <p:nvGrpSpPr>
          <p:cNvPr id="20483" name="Group 3"/>
          <p:cNvGrpSpPr>
            <a:grpSpLocks/>
          </p:cNvGrpSpPr>
          <p:nvPr/>
        </p:nvGrpSpPr>
        <p:grpSpPr bwMode="auto">
          <a:xfrm>
            <a:off x="533400" y="1066800"/>
            <a:ext cx="7848600" cy="5603875"/>
            <a:chOff x="336" y="672"/>
            <a:chExt cx="4944" cy="3530"/>
          </a:xfrm>
        </p:grpSpPr>
        <p:sp>
          <p:nvSpPr>
            <p:cNvPr id="20484" name="Rectangle 4"/>
            <p:cNvSpPr>
              <a:spLocks noChangeArrowheads="1"/>
            </p:cNvSpPr>
            <p:nvPr/>
          </p:nvSpPr>
          <p:spPr bwMode="auto">
            <a:xfrm>
              <a:off x="4044" y="3876"/>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aab</a:t>
              </a:r>
            </a:p>
          </p:txBody>
        </p:sp>
        <p:sp>
          <p:nvSpPr>
            <p:cNvPr id="20485" name="Rectangle 5"/>
            <p:cNvSpPr>
              <a:spLocks noChangeArrowheads="1"/>
            </p:cNvSpPr>
            <p:nvPr/>
          </p:nvSpPr>
          <p:spPr bwMode="auto">
            <a:xfrm>
              <a:off x="2808" y="3876"/>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CB</a:t>
              </a:r>
            </a:p>
          </p:txBody>
        </p:sp>
        <p:sp>
          <p:nvSpPr>
            <p:cNvPr id="20486" name="Rectangle 6"/>
            <p:cNvSpPr>
              <a:spLocks noChangeArrowheads="1"/>
            </p:cNvSpPr>
            <p:nvPr/>
          </p:nvSpPr>
          <p:spPr bwMode="auto">
            <a:xfrm>
              <a:off x="1572" y="3876"/>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0487" name="Rectangle 7"/>
            <p:cNvSpPr>
              <a:spLocks noChangeArrowheads="1"/>
            </p:cNvSpPr>
            <p:nvPr/>
          </p:nvSpPr>
          <p:spPr bwMode="auto">
            <a:xfrm>
              <a:off x="336" y="3876"/>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0488" name="Rectangle 8"/>
            <p:cNvSpPr>
              <a:spLocks noChangeArrowheads="1"/>
            </p:cNvSpPr>
            <p:nvPr/>
          </p:nvSpPr>
          <p:spPr bwMode="auto">
            <a:xfrm>
              <a:off x="4044" y="3550"/>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aab</a:t>
              </a:r>
            </a:p>
          </p:txBody>
        </p:sp>
        <p:sp>
          <p:nvSpPr>
            <p:cNvPr id="20489" name="Rectangle 9"/>
            <p:cNvSpPr>
              <a:spLocks noChangeArrowheads="1"/>
            </p:cNvSpPr>
            <p:nvPr/>
          </p:nvSpPr>
          <p:spPr bwMode="auto">
            <a:xfrm>
              <a:off x="2808" y="3550"/>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CCB</a:t>
              </a:r>
            </a:p>
          </p:txBody>
        </p:sp>
        <p:sp>
          <p:nvSpPr>
            <p:cNvPr id="20490" name="Rectangle 10"/>
            <p:cNvSpPr>
              <a:spLocks noChangeArrowheads="1"/>
            </p:cNvSpPr>
            <p:nvPr/>
          </p:nvSpPr>
          <p:spPr bwMode="auto">
            <a:xfrm>
              <a:off x="1572" y="3550"/>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 C</a:t>
              </a:r>
            </a:p>
          </p:txBody>
        </p:sp>
        <mc:AlternateContent xmlns:mc="http://schemas.openxmlformats.org/markup-compatibility/2006">
          <mc:Choice xmlns:a14="http://schemas.microsoft.com/office/drawing/2010/main" Requires="a14">
            <p:sp>
              <p:nvSpPr>
                <p:cNvPr id="20491" name="Rectangle 11"/>
                <p:cNvSpPr>
                  <a:spLocks noChangeArrowheads="1"/>
                </p:cNvSpPr>
                <p:nvPr/>
              </p:nvSpPr>
              <p:spPr bwMode="auto">
                <a:xfrm>
                  <a:off x="336" y="3550"/>
                  <a:ext cx="1236" cy="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14:m>
                    <m:oMath xmlns:m="http://schemas.openxmlformats.org/officeDocument/2006/math">
                      <m:r>
                        <a:rPr lang="en-US" altLang="en-US" b="0" i="1" smtClean="0">
                          <a:latin typeface="Cambria Math" panose="02040503050406030204" pitchFamily="18" charset="0"/>
                          <a:sym typeface="Math1" pitchFamily="2" charset="2"/>
                        </a:rPr>
                        <m:t>⇒ </m:t>
                      </m:r>
                    </m:oMath>
                  </a14:m>
                  <a:r>
                    <a:rPr lang="en-US" altLang="en-US" dirty="0">
                      <a:sym typeface="Math1" pitchFamily="2" charset="2"/>
                    </a:rPr>
                    <a:t>CCB</a:t>
                  </a:r>
                </a:p>
              </p:txBody>
            </p:sp>
          </mc:Choice>
          <mc:Fallback>
            <p:sp>
              <p:nvSpPr>
                <p:cNvPr id="20491" name="Rectangle 11"/>
                <p:cNvSpPr>
                  <a:spLocks noRot="1" noChangeAspect="1" noMove="1" noResize="1" noEditPoints="1" noAdjustHandles="1" noChangeArrowheads="1" noChangeShapeType="1" noTextEdit="1"/>
                </p:cNvSpPr>
                <p:nvPr/>
              </p:nvSpPr>
              <p:spPr bwMode="auto">
                <a:xfrm>
                  <a:off x="336" y="3550"/>
                  <a:ext cx="1236" cy="326"/>
                </a:xfrm>
                <a:prstGeom prst="rect">
                  <a:avLst/>
                </a:prstGeom>
                <a:blipFill>
                  <a:blip r:embed="rId2"/>
                  <a:stretch>
                    <a:fillRect t="-11765" b="-329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0492" name="Rectangle 12"/>
            <p:cNvSpPr>
              <a:spLocks noChangeArrowheads="1"/>
            </p:cNvSpPr>
            <p:nvPr/>
          </p:nvSpPr>
          <p:spPr bwMode="auto">
            <a:xfrm>
              <a:off x="4044" y="3224"/>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aab</a:t>
              </a:r>
            </a:p>
          </p:txBody>
        </p:sp>
        <p:sp>
          <p:nvSpPr>
            <p:cNvPr id="20493" name="Rectangle 13"/>
            <p:cNvSpPr>
              <a:spLocks noChangeArrowheads="1"/>
            </p:cNvSpPr>
            <p:nvPr/>
          </p:nvSpPr>
          <p:spPr bwMode="auto">
            <a:xfrm>
              <a:off x="2808" y="3224"/>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CB</a:t>
              </a:r>
            </a:p>
          </p:txBody>
        </p:sp>
        <p:sp>
          <p:nvSpPr>
            <p:cNvPr id="20494" name="Rectangle 14"/>
            <p:cNvSpPr>
              <a:spLocks noChangeArrowheads="1"/>
            </p:cNvSpPr>
            <p:nvPr/>
          </p:nvSpPr>
          <p:spPr bwMode="auto">
            <a:xfrm>
              <a:off x="1572" y="3224"/>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 C</a:t>
              </a:r>
            </a:p>
          </p:txBody>
        </p:sp>
        <p:sp>
          <p:nvSpPr>
            <p:cNvPr id="20495" name="Rectangle 15"/>
            <p:cNvSpPr>
              <a:spLocks noChangeArrowheads="1"/>
            </p:cNvSpPr>
            <p:nvPr/>
          </p:nvSpPr>
          <p:spPr bwMode="auto">
            <a:xfrm>
              <a:off x="336" y="3224"/>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0496" name="Rectangle 16"/>
            <p:cNvSpPr>
              <a:spLocks noChangeArrowheads="1"/>
            </p:cNvSpPr>
            <p:nvPr/>
          </p:nvSpPr>
          <p:spPr bwMode="auto">
            <a:xfrm>
              <a:off x="4044" y="2898"/>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aab</a:t>
              </a:r>
            </a:p>
          </p:txBody>
        </p:sp>
        <p:sp>
          <p:nvSpPr>
            <p:cNvPr id="20497" name="Rectangle 17"/>
            <p:cNvSpPr>
              <a:spLocks noChangeArrowheads="1"/>
            </p:cNvSpPr>
            <p:nvPr/>
          </p:nvSpPr>
          <p:spPr bwMode="auto">
            <a:xfrm>
              <a:off x="2808" y="2898"/>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20498" name="Rectangle 18"/>
            <p:cNvSpPr>
              <a:spLocks noChangeArrowheads="1"/>
            </p:cNvSpPr>
            <p:nvPr/>
          </p:nvSpPr>
          <p:spPr bwMode="auto">
            <a:xfrm>
              <a:off x="1572" y="2898"/>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0499" name="Rectangle 19"/>
            <p:cNvSpPr>
              <a:spLocks noChangeArrowheads="1"/>
            </p:cNvSpPr>
            <p:nvPr/>
          </p:nvSpPr>
          <p:spPr bwMode="auto">
            <a:xfrm>
              <a:off x="336" y="2898"/>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0500" name="Rectangle 20"/>
            <p:cNvSpPr>
              <a:spLocks noChangeArrowheads="1"/>
            </p:cNvSpPr>
            <p:nvPr/>
          </p:nvSpPr>
          <p:spPr bwMode="auto">
            <a:xfrm>
              <a:off x="4044" y="2572"/>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aab</a:t>
              </a:r>
            </a:p>
          </p:txBody>
        </p:sp>
        <p:sp>
          <p:nvSpPr>
            <p:cNvPr id="20501" name="Rectangle 21"/>
            <p:cNvSpPr>
              <a:spLocks noChangeArrowheads="1"/>
            </p:cNvSpPr>
            <p:nvPr/>
          </p:nvSpPr>
          <p:spPr bwMode="auto">
            <a:xfrm>
              <a:off x="2808" y="2572"/>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AB</a:t>
              </a:r>
            </a:p>
          </p:txBody>
        </p:sp>
        <p:sp>
          <p:nvSpPr>
            <p:cNvPr id="20502" name="Rectangle 22"/>
            <p:cNvSpPr>
              <a:spLocks noChangeArrowheads="1"/>
            </p:cNvSpPr>
            <p:nvPr/>
          </p:nvSpPr>
          <p:spPr bwMode="auto">
            <a:xfrm>
              <a:off x="1572" y="2572"/>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 A</a:t>
              </a:r>
            </a:p>
          </p:txBody>
        </p:sp>
        <mc:AlternateContent xmlns:mc="http://schemas.openxmlformats.org/markup-compatibility/2006">
          <mc:Choice xmlns:a14="http://schemas.microsoft.com/office/drawing/2010/main" Requires="a14">
            <p:sp>
              <p:nvSpPr>
                <p:cNvPr id="20503" name="Rectangle 23"/>
                <p:cNvSpPr>
                  <a:spLocks noChangeArrowheads="1"/>
                </p:cNvSpPr>
                <p:nvPr/>
              </p:nvSpPr>
              <p:spPr bwMode="auto">
                <a:xfrm>
                  <a:off x="336" y="2554"/>
                  <a:ext cx="1236" cy="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14:m>
                    <m:oMath xmlns:m="http://schemas.openxmlformats.org/officeDocument/2006/math">
                      <m:r>
                        <a:rPr lang="en-US" altLang="en-US" b="0" i="1" smtClean="0">
                          <a:latin typeface="Cambria Math" panose="02040503050406030204" pitchFamily="18" charset="0"/>
                          <a:sym typeface="Math1" pitchFamily="2" charset="2"/>
                        </a:rPr>
                        <m:t>⇒</m:t>
                      </m:r>
                    </m:oMath>
                  </a14:m>
                  <a:r>
                    <a:rPr lang="en-US" altLang="en-US" dirty="0" smtClean="0">
                      <a:sym typeface="Math1" pitchFamily="2" charset="2"/>
                    </a:rPr>
                    <a:t>AB</a:t>
                  </a:r>
                  <a:endParaRPr lang="en-US" altLang="en-US" dirty="0"/>
                </a:p>
              </p:txBody>
            </p:sp>
          </mc:Choice>
          <mc:Fallback>
            <p:sp>
              <p:nvSpPr>
                <p:cNvPr id="20503" name="Rectangle 23"/>
                <p:cNvSpPr>
                  <a:spLocks noRot="1" noChangeAspect="1" noMove="1" noResize="1" noEditPoints="1" noAdjustHandles="1" noChangeArrowheads="1" noChangeShapeType="1" noTextEdit="1"/>
                </p:cNvSpPr>
                <p:nvPr/>
              </p:nvSpPr>
              <p:spPr bwMode="auto">
                <a:xfrm>
                  <a:off x="336" y="2554"/>
                  <a:ext cx="1236" cy="326"/>
                </a:xfrm>
                <a:prstGeom prst="rect">
                  <a:avLst/>
                </a:prstGeom>
                <a:blipFill>
                  <a:blip r:embed="rId3"/>
                  <a:stretch>
                    <a:fillRect t="-11765" b="-329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0504" name="Rectangle 24"/>
            <p:cNvSpPr>
              <a:spLocks noChangeArrowheads="1"/>
            </p:cNvSpPr>
            <p:nvPr/>
          </p:nvSpPr>
          <p:spPr bwMode="auto">
            <a:xfrm>
              <a:off x="4044" y="2246"/>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aab</a:t>
              </a:r>
            </a:p>
          </p:txBody>
        </p:sp>
        <p:sp>
          <p:nvSpPr>
            <p:cNvPr id="20505" name="Rectangle 25"/>
            <p:cNvSpPr>
              <a:spLocks noChangeArrowheads="1"/>
            </p:cNvSpPr>
            <p:nvPr/>
          </p:nvSpPr>
          <p:spPr bwMode="auto">
            <a:xfrm>
              <a:off x="2808" y="2246"/>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20506" name="Rectangle 26"/>
            <p:cNvSpPr>
              <a:spLocks noChangeArrowheads="1"/>
            </p:cNvSpPr>
            <p:nvPr/>
          </p:nvSpPr>
          <p:spPr bwMode="auto">
            <a:xfrm>
              <a:off x="1572" y="2246"/>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 B</a:t>
              </a:r>
            </a:p>
          </p:txBody>
        </p:sp>
        <p:sp>
          <p:nvSpPr>
            <p:cNvPr id="20507" name="Rectangle 27"/>
            <p:cNvSpPr>
              <a:spLocks noChangeArrowheads="1"/>
            </p:cNvSpPr>
            <p:nvPr/>
          </p:nvSpPr>
          <p:spPr bwMode="auto">
            <a:xfrm>
              <a:off x="336" y="2246"/>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0508" name="Rectangle 28"/>
            <p:cNvSpPr>
              <a:spLocks noChangeArrowheads="1"/>
            </p:cNvSpPr>
            <p:nvPr/>
          </p:nvSpPr>
          <p:spPr bwMode="auto">
            <a:xfrm>
              <a:off x="4044" y="1920"/>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aab</a:t>
              </a:r>
            </a:p>
          </p:txBody>
        </p:sp>
        <mc:AlternateContent xmlns:mc="http://schemas.openxmlformats.org/markup-compatibility/2006">
          <mc:Choice xmlns:a14="http://schemas.microsoft.com/office/drawing/2010/main" Requires="a14">
            <p:sp>
              <p:nvSpPr>
                <p:cNvPr id="20509" name="Rectangle 29"/>
                <p:cNvSpPr>
                  <a:spLocks noChangeArrowheads="1"/>
                </p:cNvSpPr>
                <p:nvPr/>
              </p:nvSpPr>
              <p:spPr bwMode="auto">
                <a:xfrm>
                  <a:off x="2808" y="1920"/>
                  <a:ext cx="1236" cy="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14:m>
                    <m:oMathPara xmlns:m="http://schemas.openxmlformats.org/officeDocument/2006/math">
                      <m:oMathParaPr>
                        <m:jc m:val="left"/>
                      </m:oMathParaPr>
                      <m:oMath xmlns:m="http://schemas.openxmlformats.org/officeDocument/2006/math">
                        <m:r>
                          <m:rPr>
                            <m:sty m:val="p"/>
                          </m:rPr>
                          <a:rPr lang="en-US" altLang="en-US" dirty="0">
                            <a:latin typeface="Cambria Math" panose="02040503050406030204" pitchFamily="18" charset="0"/>
                            <a:cs typeface="Arial" panose="020B0604020202020204" pitchFamily="34" charset="0"/>
                            <a:sym typeface="Math1" pitchFamily="2" charset="2"/>
                          </a:rPr>
                          <m:t>Δ</m:t>
                        </m:r>
                      </m:oMath>
                    </m:oMathPara>
                  </a14:m>
                  <a:endParaRPr lang="en-US" altLang="en-US" dirty="0">
                    <a:sym typeface="Math1" pitchFamily="2" charset="2"/>
                  </a:endParaRPr>
                </a:p>
              </p:txBody>
            </p:sp>
          </mc:Choice>
          <mc:Fallback>
            <p:sp>
              <p:nvSpPr>
                <p:cNvPr id="20509" name="Rectangle 29"/>
                <p:cNvSpPr>
                  <a:spLocks noRot="1" noChangeAspect="1" noMove="1" noResize="1" noEditPoints="1" noAdjustHandles="1" noChangeArrowheads="1" noChangeShapeType="1" noTextEdit="1"/>
                </p:cNvSpPr>
                <p:nvPr/>
              </p:nvSpPr>
              <p:spPr bwMode="auto">
                <a:xfrm>
                  <a:off x="2808" y="1920"/>
                  <a:ext cx="1236" cy="326"/>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0510" name="Rectangle 30"/>
            <p:cNvSpPr>
              <a:spLocks noChangeArrowheads="1"/>
            </p:cNvSpPr>
            <p:nvPr/>
          </p:nvSpPr>
          <p:spPr bwMode="auto">
            <a:xfrm>
              <a:off x="1572" y="1920"/>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0511" name="Rectangle 31"/>
            <p:cNvSpPr>
              <a:spLocks noChangeArrowheads="1"/>
            </p:cNvSpPr>
            <p:nvPr/>
          </p:nvSpPr>
          <p:spPr bwMode="auto">
            <a:xfrm>
              <a:off x="336" y="1920"/>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0512" name="Rectangle 32"/>
            <p:cNvSpPr>
              <a:spLocks noChangeArrowheads="1"/>
            </p:cNvSpPr>
            <p:nvPr/>
          </p:nvSpPr>
          <p:spPr bwMode="auto">
            <a:xfrm>
              <a:off x="4044" y="1593"/>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aab</a:t>
              </a:r>
            </a:p>
          </p:txBody>
        </p:sp>
        <p:sp>
          <p:nvSpPr>
            <p:cNvPr id="20513" name="Rectangle 33"/>
            <p:cNvSpPr>
              <a:spLocks noChangeArrowheads="1"/>
            </p:cNvSpPr>
            <p:nvPr/>
          </p:nvSpPr>
          <p:spPr bwMode="auto">
            <a:xfrm>
              <a:off x="2808" y="1593"/>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a:t>
              </a:r>
            </a:p>
          </p:txBody>
        </p:sp>
        <p:sp>
          <p:nvSpPr>
            <p:cNvPr id="20514" name="Rectangle 34"/>
            <p:cNvSpPr>
              <a:spLocks noChangeArrowheads="1"/>
            </p:cNvSpPr>
            <p:nvPr/>
          </p:nvSpPr>
          <p:spPr bwMode="auto">
            <a:xfrm>
              <a:off x="1572" y="1593"/>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PUSH S</a:t>
              </a:r>
            </a:p>
          </p:txBody>
        </p:sp>
        <p:sp>
          <p:nvSpPr>
            <p:cNvPr id="20515" name="Rectangle 35"/>
            <p:cNvSpPr>
              <a:spLocks noChangeArrowheads="1"/>
            </p:cNvSpPr>
            <p:nvPr/>
          </p:nvSpPr>
          <p:spPr bwMode="auto">
            <a:xfrm>
              <a:off x="336" y="1593"/>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a:t>
              </a:r>
            </a:p>
          </p:txBody>
        </p:sp>
        <p:sp>
          <p:nvSpPr>
            <p:cNvPr id="20516" name="Rectangle 36"/>
            <p:cNvSpPr>
              <a:spLocks noChangeArrowheads="1"/>
            </p:cNvSpPr>
            <p:nvPr/>
          </p:nvSpPr>
          <p:spPr bwMode="auto">
            <a:xfrm>
              <a:off x="4044" y="1267"/>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aab</a:t>
              </a:r>
            </a:p>
          </p:txBody>
        </p:sp>
        <mc:AlternateContent xmlns:mc="http://schemas.openxmlformats.org/markup-compatibility/2006">
          <mc:Choice xmlns:a14="http://schemas.microsoft.com/office/drawing/2010/main" Requires="a14">
            <p:sp>
              <p:nvSpPr>
                <p:cNvPr id="20517" name="Rectangle 37"/>
                <p:cNvSpPr>
                  <a:spLocks noChangeArrowheads="1"/>
                </p:cNvSpPr>
                <p:nvPr/>
              </p:nvSpPr>
              <p:spPr bwMode="auto">
                <a:xfrm>
                  <a:off x="2808" y="1267"/>
                  <a:ext cx="1236" cy="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14:m>
                    <m:oMathPara xmlns:m="http://schemas.openxmlformats.org/officeDocument/2006/math">
                      <m:oMathParaPr>
                        <m:jc m:val="left"/>
                      </m:oMathParaPr>
                      <m:oMath xmlns:m="http://schemas.openxmlformats.org/officeDocument/2006/math">
                        <m:r>
                          <m:rPr>
                            <m:sty m:val="p"/>
                          </m:rPr>
                          <a:rPr lang="en-US" altLang="en-US" dirty="0">
                            <a:latin typeface="Cambria Math" panose="02040503050406030204" pitchFamily="18" charset="0"/>
                            <a:cs typeface="Arial" panose="020B0604020202020204" pitchFamily="34" charset="0"/>
                            <a:sym typeface="Math1" pitchFamily="2" charset="2"/>
                          </a:rPr>
                          <m:t>Δ</m:t>
                        </m:r>
                      </m:oMath>
                    </m:oMathPara>
                  </a14:m>
                  <a:endParaRPr lang="en-US" altLang="en-US" dirty="0"/>
                </a:p>
              </p:txBody>
            </p:sp>
          </mc:Choice>
          <mc:Fallback>
            <p:sp>
              <p:nvSpPr>
                <p:cNvPr id="20517" name="Rectangle 37"/>
                <p:cNvSpPr>
                  <a:spLocks noRot="1" noChangeAspect="1" noMove="1" noResize="1" noEditPoints="1" noAdjustHandles="1" noChangeArrowheads="1" noChangeShapeType="1" noTextEdit="1"/>
                </p:cNvSpPr>
                <p:nvPr/>
              </p:nvSpPr>
              <p:spPr bwMode="auto">
                <a:xfrm>
                  <a:off x="2808" y="1267"/>
                  <a:ext cx="1236" cy="326"/>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0518" name="Rectangle 38"/>
            <p:cNvSpPr>
              <a:spLocks noChangeArrowheads="1"/>
            </p:cNvSpPr>
            <p:nvPr/>
          </p:nvSpPr>
          <p:spPr bwMode="auto">
            <a:xfrm>
              <a:off x="1572" y="1267"/>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START</a:t>
              </a:r>
            </a:p>
          </p:txBody>
        </p:sp>
        <p:sp>
          <p:nvSpPr>
            <p:cNvPr id="20519" name="Rectangle 39"/>
            <p:cNvSpPr>
              <a:spLocks noChangeArrowheads="1"/>
            </p:cNvSpPr>
            <p:nvPr/>
          </p:nvSpPr>
          <p:spPr bwMode="auto">
            <a:xfrm>
              <a:off x="336" y="1267"/>
              <a:ext cx="1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0520" name="Rectangle 40"/>
            <p:cNvSpPr>
              <a:spLocks noChangeArrowheads="1"/>
            </p:cNvSpPr>
            <p:nvPr/>
          </p:nvSpPr>
          <p:spPr bwMode="auto">
            <a:xfrm>
              <a:off x="4044" y="672"/>
              <a:ext cx="123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20521" name="Rectangle 41"/>
            <p:cNvSpPr>
              <a:spLocks noChangeArrowheads="1"/>
            </p:cNvSpPr>
            <p:nvPr/>
          </p:nvSpPr>
          <p:spPr bwMode="auto">
            <a:xfrm>
              <a:off x="2808" y="672"/>
              <a:ext cx="123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STACK</a:t>
              </a:r>
            </a:p>
          </p:txBody>
        </p:sp>
        <p:sp>
          <p:nvSpPr>
            <p:cNvPr id="20522" name="Rectangle 42"/>
            <p:cNvSpPr>
              <a:spLocks noChangeArrowheads="1"/>
            </p:cNvSpPr>
            <p:nvPr/>
          </p:nvSpPr>
          <p:spPr bwMode="auto">
            <a:xfrm>
              <a:off x="1572" y="672"/>
              <a:ext cx="123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STATE</a:t>
              </a:r>
            </a:p>
          </p:txBody>
        </p:sp>
        <p:sp>
          <p:nvSpPr>
            <p:cNvPr id="20523" name="Rectangle 43"/>
            <p:cNvSpPr>
              <a:spLocks noChangeArrowheads="1"/>
            </p:cNvSpPr>
            <p:nvPr/>
          </p:nvSpPr>
          <p:spPr bwMode="auto">
            <a:xfrm>
              <a:off x="336" y="672"/>
              <a:ext cx="123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Left most derivation</a:t>
              </a:r>
            </a:p>
          </p:txBody>
        </p:sp>
        <p:sp>
          <p:nvSpPr>
            <p:cNvPr id="20524" name="Line 44"/>
            <p:cNvSpPr>
              <a:spLocks noChangeShapeType="1"/>
            </p:cNvSpPr>
            <p:nvPr/>
          </p:nvSpPr>
          <p:spPr bwMode="auto">
            <a:xfrm>
              <a:off x="336" y="672"/>
              <a:ext cx="4944"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5" name="Line 45"/>
            <p:cNvSpPr>
              <a:spLocks noChangeShapeType="1"/>
            </p:cNvSpPr>
            <p:nvPr/>
          </p:nvSpPr>
          <p:spPr bwMode="auto">
            <a:xfrm>
              <a:off x="336" y="1267"/>
              <a:ext cx="4944"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6" name="Line 46"/>
            <p:cNvSpPr>
              <a:spLocks noChangeShapeType="1"/>
            </p:cNvSpPr>
            <p:nvPr/>
          </p:nvSpPr>
          <p:spPr bwMode="auto">
            <a:xfrm>
              <a:off x="336" y="1593"/>
              <a:ext cx="4944"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7" name="Line 47"/>
            <p:cNvSpPr>
              <a:spLocks noChangeShapeType="1"/>
            </p:cNvSpPr>
            <p:nvPr/>
          </p:nvSpPr>
          <p:spPr bwMode="auto">
            <a:xfrm>
              <a:off x="336" y="1920"/>
              <a:ext cx="4944"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8" name="Line 48"/>
            <p:cNvSpPr>
              <a:spLocks noChangeShapeType="1"/>
            </p:cNvSpPr>
            <p:nvPr/>
          </p:nvSpPr>
          <p:spPr bwMode="auto">
            <a:xfrm>
              <a:off x="336" y="2246"/>
              <a:ext cx="4944"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9" name="Line 49"/>
            <p:cNvSpPr>
              <a:spLocks noChangeShapeType="1"/>
            </p:cNvSpPr>
            <p:nvPr/>
          </p:nvSpPr>
          <p:spPr bwMode="auto">
            <a:xfrm>
              <a:off x="336" y="2572"/>
              <a:ext cx="4944"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0" name="Line 50"/>
            <p:cNvSpPr>
              <a:spLocks noChangeShapeType="1"/>
            </p:cNvSpPr>
            <p:nvPr/>
          </p:nvSpPr>
          <p:spPr bwMode="auto">
            <a:xfrm>
              <a:off x="336" y="2898"/>
              <a:ext cx="4944"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1" name="Line 51"/>
            <p:cNvSpPr>
              <a:spLocks noChangeShapeType="1"/>
            </p:cNvSpPr>
            <p:nvPr/>
          </p:nvSpPr>
          <p:spPr bwMode="auto">
            <a:xfrm>
              <a:off x="336" y="3224"/>
              <a:ext cx="4944"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2" name="Line 52"/>
            <p:cNvSpPr>
              <a:spLocks noChangeShapeType="1"/>
            </p:cNvSpPr>
            <p:nvPr/>
          </p:nvSpPr>
          <p:spPr bwMode="auto">
            <a:xfrm>
              <a:off x="336" y="3550"/>
              <a:ext cx="4944"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3" name="Line 53"/>
            <p:cNvSpPr>
              <a:spLocks noChangeShapeType="1"/>
            </p:cNvSpPr>
            <p:nvPr/>
          </p:nvSpPr>
          <p:spPr bwMode="auto">
            <a:xfrm>
              <a:off x="336" y="3876"/>
              <a:ext cx="4944"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4" name="Line 54"/>
            <p:cNvSpPr>
              <a:spLocks noChangeShapeType="1"/>
            </p:cNvSpPr>
            <p:nvPr/>
          </p:nvSpPr>
          <p:spPr bwMode="auto">
            <a:xfrm>
              <a:off x="336" y="4202"/>
              <a:ext cx="4944"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5" name="Line 55"/>
            <p:cNvSpPr>
              <a:spLocks noChangeShapeType="1"/>
            </p:cNvSpPr>
            <p:nvPr/>
          </p:nvSpPr>
          <p:spPr bwMode="auto">
            <a:xfrm>
              <a:off x="336" y="672"/>
              <a:ext cx="0" cy="353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6" name="Line 56"/>
            <p:cNvSpPr>
              <a:spLocks noChangeShapeType="1"/>
            </p:cNvSpPr>
            <p:nvPr/>
          </p:nvSpPr>
          <p:spPr bwMode="auto">
            <a:xfrm>
              <a:off x="1572" y="672"/>
              <a:ext cx="0" cy="353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7" name="Line 57"/>
            <p:cNvSpPr>
              <a:spLocks noChangeShapeType="1"/>
            </p:cNvSpPr>
            <p:nvPr/>
          </p:nvSpPr>
          <p:spPr bwMode="auto">
            <a:xfrm>
              <a:off x="2808" y="672"/>
              <a:ext cx="0" cy="353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8" name="Line 58"/>
            <p:cNvSpPr>
              <a:spLocks noChangeShapeType="1"/>
            </p:cNvSpPr>
            <p:nvPr/>
          </p:nvSpPr>
          <p:spPr bwMode="auto">
            <a:xfrm>
              <a:off x="4044" y="672"/>
              <a:ext cx="0" cy="353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9" name="Line 59"/>
            <p:cNvSpPr>
              <a:spLocks noChangeShapeType="1"/>
            </p:cNvSpPr>
            <p:nvPr/>
          </p:nvSpPr>
          <p:spPr bwMode="auto">
            <a:xfrm>
              <a:off x="5280" y="672"/>
              <a:ext cx="0" cy="353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772400" cy="1143000"/>
          </a:xfrm>
        </p:spPr>
        <p:txBody>
          <a:bodyPr/>
          <a:lstStyle/>
          <a:p>
            <a:r>
              <a:rPr lang="en-US" altLang="en-US"/>
              <a:t>Example continued …</a:t>
            </a:r>
          </a:p>
        </p:txBody>
      </p:sp>
      <p:grpSp>
        <p:nvGrpSpPr>
          <p:cNvPr id="21507" name="Group 3"/>
          <p:cNvGrpSpPr>
            <a:grpSpLocks/>
          </p:cNvGrpSpPr>
          <p:nvPr/>
        </p:nvGrpSpPr>
        <p:grpSpPr bwMode="auto">
          <a:xfrm>
            <a:off x="1524000" y="1295400"/>
            <a:ext cx="6858000" cy="4140200"/>
            <a:chOff x="960" y="880"/>
            <a:chExt cx="4320" cy="2608"/>
          </a:xfrm>
        </p:grpSpPr>
        <p:sp>
          <p:nvSpPr>
            <p:cNvPr id="21508" name="Rectangle 4"/>
            <p:cNvSpPr>
              <a:spLocks noChangeArrowheads="1"/>
            </p:cNvSpPr>
            <p:nvPr/>
          </p:nvSpPr>
          <p:spPr bwMode="auto">
            <a:xfrm>
              <a:off x="4200" y="3162"/>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t>aab</a:t>
              </a:r>
            </a:p>
          </p:txBody>
        </p:sp>
        <p:sp>
          <p:nvSpPr>
            <p:cNvPr id="21509" name="Rectangle 5"/>
            <p:cNvSpPr>
              <a:spLocks noChangeArrowheads="1"/>
            </p:cNvSpPr>
            <p:nvPr/>
          </p:nvSpPr>
          <p:spPr bwMode="auto">
            <a:xfrm>
              <a:off x="3120" y="3162"/>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l-GR" altLang="en-US" dirty="0" smtClean="0">
                  <a:sym typeface="Math1" pitchFamily="2" charset="2"/>
                </a:rPr>
                <a:t>Δ</a:t>
              </a:r>
              <a:endParaRPr lang="en-US" altLang="en-US" dirty="0">
                <a:sym typeface="Math1" pitchFamily="2" charset="2"/>
              </a:endParaRPr>
            </a:p>
          </p:txBody>
        </p:sp>
        <p:sp>
          <p:nvSpPr>
            <p:cNvPr id="21510" name="Rectangle 6"/>
            <p:cNvSpPr>
              <a:spLocks noChangeArrowheads="1"/>
            </p:cNvSpPr>
            <p:nvPr/>
          </p:nvSpPr>
          <p:spPr bwMode="auto">
            <a:xfrm>
              <a:off x="2040" y="3162"/>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ACCEPT</a:t>
              </a:r>
            </a:p>
          </p:txBody>
        </p:sp>
        <p:sp>
          <p:nvSpPr>
            <p:cNvPr id="21511" name="Rectangle 7"/>
            <p:cNvSpPr>
              <a:spLocks noChangeArrowheads="1"/>
            </p:cNvSpPr>
            <p:nvPr/>
          </p:nvSpPr>
          <p:spPr bwMode="auto">
            <a:xfrm>
              <a:off x="960" y="3162"/>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1512" name="Rectangle 8"/>
            <p:cNvSpPr>
              <a:spLocks noChangeArrowheads="1"/>
            </p:cNvSpPr>
            <p:nvPr/>
          </p:nvSpPr>
          <p:spPr bwMode="auto">
            <a:xfrm>
              <a:off x="4200" y="283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t>aab</a:t>
              </a:r>
            </a:p>
          </p:txBody>
        </p:sp>
        <p:sp>
          <p:nvSpPr>
            <p:cNvPr id="21513" name="Rectangle 9"/>
            <p:cNvSpPr>
              <a:spLocks noChangeArrowheads="1"/>
            </p:cNvSpPr>
            <p:nvPr/>
          </p:nvSpPr>
          <p:spPr bwMode="auto">
            <a:xfrm>
              <a:off x="3120" y="283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l-GR" altLang="en-US" dirty="0" smtClean="0">
                  <a:sym typeface="Math1" pitchFamily="2" charset="2"/>
                </a:rPr>
                <a:t>Δ</a:t>
              </a:r>
              <a:endParaRPr lang="en-US" altLang="en-US" dirty="0">
                <a:sym typeface="Math1" pitchFamily="2" charset="2"/>
              </a:endParaRPr>
            </a:p>
          </p:txBody>
        </p:sp>
        <p:sp>
          <p:nvSpPr>
            <p:cNvPr id="21514" name="Rectangle 10"/>
            <p:cNvSpPr>
              <a:spLocks noChangeArrowheads="1"/>
            </p:cNvSpPr>
            <p:nvPr/>
          </p:nvSpPr>
          <p:spPr bwMode="auto">
            <a:xfrm>
              <a:off x="2040" y="283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baseline="-30000"/>
                <a:t>3</a:t>
              </a:r>
            </a:p>
          </p:txBody>
        </p:sp>
        <p:sp>
          <p:nvSpPr>
            <p:cNvPr id="21515" name="Rectangle 11"/>
            <p:cNvSpPr>
              <a:spLocks noChangeArrowheads="1"/>
            </p:cNvSpPr>
            <p:nvPr/>
          </p:nvSpPr>
          <p:spPr bwMode="auto">
            <a:xfrm>
              <a:off x="960" y="283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1516" name="Rectangle 12"/>
            <p:cNvSpPr>
              <a:spLocks noChangeArrowheads="1"/>
            </p:cNvSpPr>
            <p:nvPr/>
          </p:nvSpPr>
          <p:spPr bwMode="auto">
            <a:xfrm>
              <a:off x="4200" y="2510"/>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t>aab</a:t>
              </a:r>
            </a:p>
          </p:txBody>
        </p:sp>
        <p:sp>
          <p:nvSpPr>
            <p:cNvPr id="21517" name="Rectangle 13"/>
            <p:cNvSpPr>
              <a:spLocks noChangeArrowheads="1"/>
            </p:cNvSpPr>
            <p:nvPr/>
          </p:nvSpPr>
          <p:spPr bwMode="auto">
            <a:xfrm>
              <a:off x="3120" y="2510"/>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l-GR" altLang="en-US" dirty="0" smtClean="0">
                  <a:sym typeface="Math1" pitchFamily="2" charset="2"/>
                </a:rPr>
                <a:t>Δ</a:t>
              </a:r>
              <a:endParaRPr lang="en-US" altLang="en-US" dirty="0">
                <a:sym typeface="Math1" pitchFamily="2" charset="2"/>
              </a:endParaRPr>
            </a:p>
          </p:txBody>
        </p:sp>
        <p:sp>
          <p:nvSpPr>
            <p:cNvPr id="21518" name="Rectangle 14"/>
            <p:cNvSpPr>
              <a:spLocks noChangeArrowheads="1"/>
            </p:cNvSpPr>
            <p:nvPr/>
          </p:nvSpPr>
          <p:spPr bwMode="auto">
            <a:xfrm>
              <a:off x="2040" y="2510"/>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1519" name="Rectangle 15"/>
            <p:cNvSpPr>
              <a:spLocks noChangeArrowheads="1"/>
            </p:cNvSpPr>
            <p:nvPr/>
          </p:nvSpPr>
          <p:spPr bwMode="auto">
            <a:xfrm>
              <a:off x="960" y="2510"/>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1520" name="Rectangle 16"/>
            <p:cNvSpPr>
              <a:spLocks noChangeArrowheads="1"/>
            </p:cNvSpPr>
            <p:nvPr/>
          </p:nvSpPr>
          <p:spPr bwMode="auto">
            <a:xfrm>
              <a:off x="4200" y="2184"/>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t>aab</a:t>
              </a:r>
            </a:p>
          </p:txBody>
        </p:sp>
        <p:sp>
          <p:nvSpPr>
            <p:cNvPr id="21521" name="Rectangle 17"/>
            <p:cNvSpPr>
              <a:spLocks noChangeArrowheads="1"/>
            </p:cNvSpPr>
            <p:nvPr/>
          </p:nvSpPr>
          <p:spPr bwMode="auto">
            <a:xfrm>
              <a:off x="3120" y="2184"/>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l-GR" altLang="en-US" dirty="0" smtClean="0">
                  <a:sym typeface="Math1" pitchFamily="2" charset="2"/>
                </a:rPr>
                <a:t>Δ</a:t>
              </a:r>
              <a:endParaRPr lang="en-US" altLang="en-US" dirty="0"/>
            </a:p>
          </p:txBody>
        </p:sp>
        <p:sp>
          <p:nvSpPr>
            <p:cNvPr id="21522" name="Rectangle 18"/>
            <p:cNvSpPr>
              <a:spLocks noChangeArrowheads="1"/>
            </p:cNvSpPr>
            <p:nvPr/>
          </p:nvSpPr>
          <p:spPr bwMode="auto">
            <a:xfrm>
              <a:off x="2040" y="2184"/>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baseline="-30000"/>
                <a:t>2</a:t>
              </a:r>
            </a:p>
          </p:txBody>
        </p:sp>
        <mc:AlternateContent xmlns:mc="http://schemas.openxmlformats.org/markup-compatibility/2006">
          <mc:Choice xmlns:a14="http://schemas.microsoft.com/office/drawing/2010/main" Requires="a14">
            <p:sp>
              <p:nvSpPr>
                <p:cNvPr id="21523" name="Rectangle 19"/>
                <p:cNvSpPr>
                  <a:spLocks noChangeArrowheads="1"/>
                </p:cNvSpPr>
                <p:nvPr/>
              </p:nvSpPr>
              <p:spPr bwMode="auto">
                <a:xfrm>
                  <a:off x="960" y="2184"/>
                  <a:ext cx="1080" cy="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14:m>
                    <m:oMath xmlns:m="http://schemas.openxmlformats.org/officeDocument/2006/math">
                      <m:r>
                        <a:rPr lang="en-US" altLang="en-US" b="0" i="1" smtClean="0">
                          <a:latin typeface="Cambria Math" panose="02040503050406030204" pitchFamily="18" charset="0"/>
                          <a:sym typeface="Math1" pitchFamily="2" charset="2"/>
                        </a:rPr>
                        <m:t>⇒ </m:t>
                      </m:r>
                    </m:oMath>
                  </a14:m>
                  <a:r>
                    <a:rPr lang="en-US" altLang="en-US" dirty="0" err="1">
                      <a:sym typeface="Math1" pitchFamily="2" charset="2"/>
                    </a:rPr>
                    <a:t>aab</a:t>
                  </a:r>
                  <a:endParaRPr lang="en-US" altLang="en-US" dirty="0">
                    <a:sym typeface="Math1" pitchFamily="2" charset="2"/>
                  </a:endParaRPr>
                </a:p>
              </p:txBody>
            </p:sp>
          </mc:Choice>
          <mc:Fallback>
            <p:sp>
              <p:nvSpPr>
                <p:cNvPr id="21523" name="Rectangle 19"/>
                <p:cNvSpPr>
                  <a:spLocks noRot="1" noChangeAspect="1" noMove="1" noResize="1" noEditPoints="1" noAdjustHandles="1" noChangeArrowheads="1" noChangeShapeType="1" noTextEdit="1"/>
                </p:cNvSpPr>
                <p:nvPr/>
              </p:nvSpPr>
              <p:spPr bwMode="auto">
                <a:xfrm>
                  <a:off x="960" y="2184"/>
                  <a:ext cx="1080" cy="326"/>
                </a:xfrm>
                <a:prstGeom prst="rect">
                  <a:avLst/>
                </a:prstGeom>
                <a:blipFill>
                  <a:blip r:embed="rId2"/>
                  <a:stretch>
                    <a:fillRect t="-11765" b="-329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1524" name="Rectangle 20"/>
            <p:cNvSpPr>
              <a:spLocks noChangeArrowheads="1"/>
            </p:cNvSpPr>
            <p:nvPr/>
          </p:nvSpPr>
          <p:spPr bwMode="auto">
            <a:xfrm>
              <a:off x="4200" y="1858"/>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t>aa</a:t>
              </a:r>
              <a:r>
                <a:rPr lang="en-US" altLang="en-US"/>
                <a:t>b</a:t>
              </a:r>
            </a:p>
          </p:txBody>
        </p:sp>
        <mc:AlternateContent xmlns:mc="http://schemas.openxmlformats.org/markup-compatibility/2006">
          <mc:Choice xmlns:a14="http://schemas.microsoft.com/office/drawing/2010/main" Requires="a14">
            <p:sp>
              <p:nvSpPr>
                <p:cNvPr id="21525" name="Rectangle 21"/>
                <p:cNvSpPr>
                  <a:spLocks noChangeArrowheads="1"/>
                </p:cNvSpPr>
                <p:nvPr/>
              </p:nvSpPr>
              <p:spPr bwMode="auto">
                <a:xfrm>
                  <a:off x="3120" y="1858"/>
                  <a:ext cx="1080" cy="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14:m>
                    <m:oMathPara xmlns:m="http://schemas.openxmlformats.org/officeDocument/2006/math">
                      <m:oMathParaPr>
                        <m:jc m:val="left"/>
                      </m:oMathParaPr>
                      <m:oMath xmlns:m="http://schemas.openxmlformats.org/officeDocument/2006/math">
                        <m:r>
                          <m:rPr>
                            <m:sty m:val="p"/>
                          </m:rPr>
                          <a:rPr lang="en-US" altLang="en-US" b="0" i="0" dirty="0" smtClean="0">
                            <a:latin typeface="Cambria Math" panose="02040503050406030204" pitchFamily="18" charset="0"/>
                            <a:sym typeface="Math1" pitchFamily="2" charset="2"/>
                          </a:rPr>
                          <m:t>Δ</m:t>
                        </m:r>
                      </m:oMath>
                    </m:oMathPara>
                  </a14:m>
                  <a:endParaRPr lang="en-US" altLang="en-US" dirty="0"/>
                </a:p>
              </p:txBody>
            </p:sp>
          </mc:Choice>
          <mc:Fallback>
            <p:sp>
              <p:nvSpPr>
                <p:cNvPr id="21525" name="Rectangle 21"/>
                <p:cNvSpPr>
                  <a:spLocks noRot="1" noChangeAspect="1" noMove="1" noResize="1" noEditPoints="1" noAdjustHandles="1" noChangeArrowheads="1" noChangeShapeType="1" noTextEdit="1"/>
                </p:cNvSpPr>
                <p:nvPr/>
              </p:nvSpPr>
              <p:spPr bwMode="auto">
                <a:xfrm>
                  <a:off x="3120" y="1858"/>
                  <a:ext cx="1080" cy="326"/>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1526" name="Rectangle 22"/>
            <p:cNvSpPr>
              <a:spLocks noChangeArrowheads="1"/>
            </p:cNvSpPr>
            <p:nvPr/>
          </p:nvSpPr>
          <p:spPr bwMode="auto">
            <a:xfrm>
              <a:off x="2040" y="1858"/>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1527" name="Rectangle 23"/>
            <p:cNvSpPr>
              <a:spLocks noChangeArrowheads="1"/>
            </p:cNvSpPr>
            <p:nvPr/>
          </p:nvSpPr>
          <p:spPr bwMode="auto">
            <a:xfrm>
              <a:off x="960" y="1858"/>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1528" name="Rectangle 24"/>
            <p:cNvSpPr>
              <a:spLocks noChangeArrowheads="1"/>
            </p:cNvSpPr>
            <p:nvPr/>
          </p:nvSpPr>
          <p:spPr bwMode="auto">
            <a:xfrm>
              <a:off x="4200" y="1532"/>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t>aa</a:t>
              </a:r>
              <a:r>
                <a:rPr lang="en-US" altLang="en-US"/>
                <a:t>b</a:t>
              </a:r>
            </a:p>
          </p:txBody>
        </p:sp>
        <p:sp>
          <p:nvSpPr>
            <p:cNvPr id="21529" name="Rectangle 25"/>
            <p:cNvSpPr>
              <a:spLocks noChangeArrowheads="1"/>
            </p:cNvSpPr>
            <p:nvPr/>
          </p:nvSpPr>
          <p:spPr bwMode="auto">
            <a:xfrm>
              <a:off x="3120" y="1532"/>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21530" name="Rectangle 26"/>
            <p:cNvSpPr>
              <a:spLocks noChangeArrowheads="1"/>
            </p:cNvSpPr>
            <p:nvPr/>
          </p:nvSpPr>
          <p:spPr bwMode="auto">
            <a:xfrm>
              <a:off x="2040" y="1532"/>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baseline="-30000"/>
                <a:t>1</a:t>
              </a:r>
            </a:p>
          </p:txBody>
        </p:sp>
        <mc:AlternateContent xmlns:mc="http://schemas.openxmlformats.org/markup-compatibility/2006">
          <mc:Choice xmlns:a14="http://schemas.microsoft.com/office/drawing/2010/main" Requires="a14">
            <p:sp>
              <p:nvSpPr>
                <p:cNvPr id="21531" name="Rectangle 27"/>
                <p:cNvSpPr>
                  <a:spLocks noChangeArrowheads="1"/>
                </p:cNvSpPr>
                <p:nvPr/>
              </p:nvSpPr>
              <p:spPr bwMode="auto">
                <a:xfrm>
                  <a:off x="960" y="1532"/>
                  <a:ext cx="1080" cy="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14:m>
                    <m:oMath xmlns:m="http://schemas.openxmlformats.org/officeDocument/2006/math">
                      <m:r>
                        <a:rPr lang="en-US" altLang="en-US" b="0" i="1" smtClean="0">
                          <a:latin typeface="Cambria Math" panose="02040503050406030204" pitchFamily="18" charset="0"/>
                          <a:sym typeface="Math1" pitchFamily="2" charset="2"/>
                        </a:rPr>
                        <m:t>⇒ </m:t>
                      </m:r>
                    </m:oMath>
                  </a14:m>
                  <a:r>
                    <a:rPr lang="en-US" altLang="en-US" dirty="0" err="1">
                      <a:sym typeface="Math1" pitchFamily="2" charset="2"/>
                    </a:rPr>
                    <a:t>aaB</a:t>
                  </a:r>
                  <a:endParaRPr lang="en-US" altLang="en-US" dirty="0">
                    <a:sym typeface="Math1" pitchFamily="2" charset="2"/>
                  </a:endParaRPr>
                </a:p>
              </p:txBody>
            </p:sp>
          </mc:Choice>
          <mc:Fallback>
            <p:sp>
              <p:nvSpPr>
                <p:cNvPr id="21531" name="Rectangle 27"/>
                <p:cNvSpPr>
                  <a:spLocks noRot="1" noChangeAspect="1" noMove="1" noResize="1" noEditPoints="1" noAdjustHandles="1" noChangeArrowheads="1" noChangeShapeType="1" noTextEdit="1"/>
                </p:cNvSpPr>
                <p:nvPr/>
              </p:nvSpPr>
              <p:spPr bwMode="auto">
                <a:xfrm>
                  <a:off x="960" y="1532"/>
                  <a:ext cx="1080" cy="326"/>
                </a:xfrm>
                <a:prstGeom prst="rect">
                  <a:avLst/>
                </a:prstGeom>
                <a:blipFill>
                  <a:blip r:embed="rId4"/>
                  <a:stretch>
                    <a:fillRect t="-11765" b="-329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1532" name="Rectangle 28"/>
            <p:cNvSpPr>
              <a:spLocks noChangeArrowheads="1"/>
            </p:cNvSpPr>
            <p:nvPr/>
          </p:nvSpPr>
          <p:spPr bwMode="auto">
            <a:xfrm>
              <a:off x="4200" y="120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t>a</a:t>
              </a:r>
              <a:r>
                <a:rPr lang="en-US" altLang="en-US"/>
                <a:t>ab</a:t>
              </a:r>
            </a:p>
          </p:txBody>
        </p:sp>
        <p:sp>
          <p:nvSpPr>
            <p:cNvPr id="21533" name="Rectangle 29"/>
            <p:cNvSpPr>
              <a:spLocks noChangeArrowheads="1"/>
            </p:cNvSpPr>
            <p:nvPr/>
          </p:nvSpPr>
          <p:spPr bwMode="auto">
            <a:xfrm>
              <a:off x="3120" y="120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21534" name="Rectangle 30"/>
            <p:cNvSpPr>
              <a:spLocks noChangeArrowheads="1"/>
            </p:cNvSpPr>
            <p:nvPr/>
          </p:nvSpPr>
          <p:spPr bwMode="auto">
            <a:xfrm>
              <a:off x="2040" y="120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POP</a:t>
              </a:r>
            </a:p>
          </p:txBody>
        </p:sp>
        <p:sp>
          <p:nvSpPr>
            <p:cNvPr id="21535" name="Rectangle 31"/>
            <p:cNvSpPr>
              <a:spLocks noChangeArrowheads="1"/>
            </p:cNvSpPr>
            <p:nvPr/>
          </p:nvSpPr>
          <p:spPr bwMode="auto">
            <a:xfrm>
              <a:off x="960" y="1206"/>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endParaRPr lang="en-US" altLang="en-US"/>
            </a:p>
          </p:txBody>
        </p:sp>
        <p:sp>
          <p:nvSpPr>
            <p:cNvPr id="21536" name="Rectangle 32"/>
            <p:cNvSpPr>
              <a:spLocks noChangeArrowheads="1"/>
            </p:cNvSpPr>
            <p:nvPr/>
          </p:nvSpPr>
          <p:spPr bwMode="auto">
            <a:xfrm>
              <a:off x="4200" y="880"/>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u="sng"/>
                <a:t>a</a:t>
              </a:r>
              <a:r>
                <a:rPr lang="en-US" altLang="en-US"/>
                <a:t>ab</a:t>
              </a:r>
            </a:p>
          </p:txBody>
        </p:sp>
        <p:sp>
          <p:nvSpPr>
            <p:cNvPr id="21537" name="Rectangle 33"/>
            <p:cNvSpPr>
              <a:spLocks noChangeArrowheads="1"/>
            </p:cNvSpPr>
            <p:nvPr/>
          </p:nvSpPr>
          <p:spPr bwMode="auto">
            <a:xfrm>
              <a:off x="3120" y="880"/>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CB</a:t>
              </a:r>
            </a:p>
          </p:txBody>
        </p:sp>
        <p:sp>
          <p:nvSpPr>
            <p:cNvPr id="21538" name="Rectangle 34"/>
            <p:cNvSpPr>
              <a:spLocks noChangeArrowheads="1"/>
            </p:cNvSpPr>
            <p:nvPr/>
          </p:nvSpPr>
          <p:spPr bwMode="auto">
            <a:xfrm>
              <a:off x="2040" y="880"/>
              <a:ext cx="10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READ</a:t>
              </a:r>
              <a:r>
                <a:rPr lang="en-US" altLang="en-US" baseline="-30000"/>
                <a:t>1</a:t>
              </a:r>
            </a:p>
          </p:txBody>
        </p:sp>
        <mc:AlternateContent xmlns:mc="http://schemas.openxmlformats.org/markup-compatibility/2006">
          <mc:Choice xmlns:a14="http://schemas.microsoft.com/office/drawing/2010/main" Requires="a14">
            <p:sp>
              <p:nvSpPr>
                <p:cNvPr id="21539" name="Rectangle 35"/>
                <p:cNvSpPr>
                  <a:spLocks noChangeArrowheads="1"/>
                </p:cNvSpPr>
                <p:nvPr/>
              </p:nvSpPr>
              <p:spPr bwMode="auto">
                <a:xfrm>
                  <a:off x="960" y="880"/>
                  <a:ext cx="1080" cy="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type="none" w="lg" len="lg"/>
                    </a14:hiddenLine>
                  </a:ext>
                  <a:ext uri="{AF507438-7753-43E0-B8FC-AC1667EBCBE1}">
                    <a14:hiddenEffects>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14:m>
                    <m:oMath xmlns:m="http://schemas.openxmlformats.org/officeDocument/2006/math">
                      <m:r>
                        <a:rPr lang="en-US" altLang="en-US" b="0" i="1" smtClean="0">
                          <a:latin typeface="Cambria Math" panose="02040503050406030204" pitchFamily="18" charset="0"/>
                          <a:sym typeface="Math1" pitchFamily="2" charset="2"/>
                        </a:rPr>
                        <m:t>⇒ </m:t>
                      </m:r>
                    </m:oMath>
                  </a14:m>
                  <a:r>
                    <a:rPr lang="en-US" altLang="en-US" dirty="0" err="1">
                      <a:sym typeface="Math1" pitchFamily="2" charset="2"/>
                    </a:rPr>
                    <a:t>aCB</a:t>
                  </a:r>
                  <a:endParaRPr lang="en-US" altLang="en-US" dirty="0">
                    <a:sym typeface="Math1" pitchFamily="2" charset="2"/>
                  </a:endParaRPr>
                </a:p>
              </p:txBody>
            </p:sp>
          </mc:Choice>
          <mc:Fallback>
            <p:sp>
              <p:nvSpPr>
                <p:cNvPr id="21539" name="Rectangle 35"/>
                <p:cNvSpPr>
                  <a:spLocks noRot="1" noChangeAspect="1" noMove="1" noResize="1" noEditPoints="1" noAdjustHandles="1" noChangeArrowheads="1" noChangeShapeType="1" noTextEdit="1"/>
                </p:cNvSpPr>
                <p:nvPr/>
              </p:nvSpPr>
              <p:spPr bwMode="auto">
                <a:xfrm>
                  <a:off x="960" y="880"/>
                  <a:ext cx="1080" cy="326"/>
                </a:xfrm>
                <a:prstGeom prst="rect">
                  <a:avLst/>
                </a:prstGeom>
                <a:blipFill>
                  <a:blip r:embed="rId5"/>
                  <a:stretch>
                    <a:fillRect t="-13095"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1540" name="Line 36"/>
            <p:cNvSpPr>
              <a:spLocks noChangeShapeType="1"/>
            </p:cNvSpPr>
            <p:nvPr/>
          </p:nvSpPr>
          <p:spPr bwMode="auto">
            <a:xfrm>
              <a:off x="960" y="880"/>
              <a:ext cx="432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1" name="Line 37"/>
            <p:cNvSpPr>
              <a:spLocks noChangeShapeType="1"/>
            </p:cNvSpPr>
            <p:nvPr/>
          </p:nvSpPr>
          <p:spPr bwMode="auto">
            <a:xfrm>
              <a:off x="960" y="1206"/>
              <a:ext cx="432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2" name="Line 38"/>
            <p:cNvSpPr>
              <a:spLocks noChangeShapeType="1"/>
            </p:cNvSpPr>
            <p:nvPr/>
          </p:nvSpPr>
          <p:spPr bwMode="auto">
            <a:xfrm>
              <a:off x="960" y="1532"/>
              <a:ext cx="432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3" name="Line 39"/>
            <p:cNvSpPr>
              <a:spLocks noChangeShapeType="1"/>
            </p:cNvSpPr>
            <p:nvPr/>
          </p:nvSpPr>
          <p:spPr bwMode="auto">
            <a:xfrm>
              <a:off x="960" y="1858"/>
              <a:ext cx="432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4" name="Line 40"/>
            <p:cNvSpPr>
              <a:spLocks noChangeShapeType="1"/>
            </p:cNvSpPr>
            <p:nvPr/>
          </p:nvSpPr>
          <p:spPr bwMode="auto">
            <a:xfrm>
              <a:off x="960" y="2184"/>
              <a:ext cx="432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5" name="Line 41"/>
            <p:cNvSpPr>
              <a:spLocks noChangeShapeType="1"/>
            </p:cNvSpPr>
            <p:nvPr/>
          </p:nvSpPr>
          <p:spPr bwMode="auto">
            <a:xfrm>
              <a:off x="960" y="2510"/>
              <a:ext cx="432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6" name="Line 42"/>
            <p:cNvSpPr>
              <a:spLocks noChangeShapeType="1"/>
            </p:cNvSpPr>
            <p:nvPr/>
          </p:nvSpPr>
          <p:spPr bwMode="auto">
            <a:xfrm>
              <a:off x="960" y="2836"/>
              <a:ext cx="432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7" name="Line 43"/>
            <p:cNvSpPr>
              <a:spLocks noChangeShapeType="1"/>
            </p:cNvSpPr>
            <p:nvPr/>
          </p:nvSpPr>
          <p:spPr bwMode="auto">
            <a:xfrm>
              <a:off x="960" y="3162"/>
              <a:ext cx="432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8" name="Line 44"/>
            <p:cNvSpPr>
              <a:spLocks noChangeShapeType="1"/>
            </p:cNvSpPr>
            <p:nvPr/>
          </p:nvSpPr>
          <p:spPr bwMode="auto">
            <a:xfrm>
              <a:off x="960" y="3488"/>
              <a:ext cx="432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9" name="Line 45"/>
            <p:cNvSpPr>
              <a:spLocks noChangeShapeType="1"/>
            </p:cNvSpPr>
            <p:nvPr/>
          </p:nvSpPr>
          <p:spPr bwMode="auto">
            <a:xfrm>
              <a:off x="960" y="880"/>
              <a:ext cx="0" cy="2608"/>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0" name="Line 46"/>
            <p:cNvSpPr>
              <a:spLocks noChangeShapeType="1"/>
            </p:cNvSpPr>
            <p:nvPr/>
          </p:nvSpPr>
          <p:spPr bwMode="auto">
            <a:xfrm>
              <a:off x="2040" y="880"/>
              <a:ext cx="0" cy="2608"/>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1" name="Line 47"/>
            <p:cNvSpPr>
              <a:spLocks noChangeShapeType="1"/>
            </p:cNvSpPr>
            <p:nvPr/>
          </p:nvSpPr>
          <p:spPr bwMode="auto">
            <a:xfrm>
              <a:off x="3120" y="880"/>
              <a:ext cx="0" cy="2608"/>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2" name="Line 48"/>
            <p:cNvSpPr>
              <a:spLocks noChangeShapeType="1"/>
            </p:cNvSpPr>
            <p:nvPr/>
          </p:nvSpPr>
          <p:spPr bwMode="auto">
            <a:xfrm>
              <a:off x="4200" y="880"/>
              <a:ext cx="0" cy="2608"/>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3" name="Line 49"/>
            <p:cNvSpPr>
              <a:spLocks noChangeShapeType="1"/>
            </p:cNvSpPr>
            <p:nvPr/>
          </p:nvSpPr>
          <p:spPr bwMode="auto">
            <a:xfrm>
              <a:off x="5280" y="880"/>
              <a:ext cx="0" cy="2608"/>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54" name="Text Box 50"/>
          <p:cNvSpPr txBox="1">
            <a:spLocks noChangeArrowheads="1"/>
          </p:cNvSpPr>
          <p:nvPr/>
        </p:nvSpPr>
        <p:spPr bwMode="auto">
          <a:xfrm>
            <a:off x="914400" y="56388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a:t>Following is an example of building the PDA corresponding to the given CFG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Example</a:t>
            </a:r>
          </a:p>
        </p:txBody>
      </p:sp>
      <mc:AlternateContent xmlns:mc="http://schemas.openxmlformats.org/markup-compatibility/2006">
        <mc:Choice xmlns:a14="http://schemas.microsoft.com/office/drawing/2010/main" Requires="a14">
          <p:sp>
            <p:nvSpPr>
              <p:cNvPr id="22531" name="Rectangle 3"/>
              <p:cNvSpPr>
                <a:spLocks noGrp="1" noChangeArrowheads="1"/>
              </p:cNvSpPr>
              <p:nvPr>
                <p:ph type="body" idx="1"/>
              </p:nvPr>
            </p:nvSpPr>
            <p:spPr>
              <a:xfrm>
                <a:off x="685800" y="1905000"/>
                <a:ext cx="7772400" cy="4114800"/>
              </a:xfrm>
            </p:spPr>
            <p:txBody>
              <a:bodyPr/>
              <a:lstStyle/>
              <a:p>
                <a:pPr>
                  <a:lnSpc>
                    <a:spcPct val="90000"/>
                  </a:lnSpc>
                  <a:buFontTx/>
                  <a:buNone/>
                </a:pPr>
                <a:r>
                  <a:rPr lang="en-US" altLang="en-US" sz="3000" dirty="0" smtClean="0"/>
                  <a:t>	Consider the following CFG</a:t>
                </a:r>
              </a:p>
              <a:p>
                <a:pPr>
                  <a:lnSpc>
                    <a:spcPct val="90000"/>
                  </a:lnSpc>
                  <a:buFontTx/>
                  <a:buNone/>
                </a:pPr>
                <a:r>
                  <a:rPr lang="en-US" altLang="en-US" sz="3000" dirty="0"/>
                  <a:t>	 </a:t>
                </a:r>
                <a:r>
                  <a:rPr lang="en-US" altLang="en-US" sz="3000" dirty="0">
                    <a:sym typeface="Math1" pitchFamily="2" charset="2"/>
                  </a:rPr>
                  <a:t>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XY</a:t>
                </a:r>
              </a:p>
              <a:p>
                <a:pPr>
                  <a:lnSpc>
                    <a:spcPct val="90000"/>
                  </a:lnSpc>
                  <a:buFontTx/>
                  <a:buNone/>
                </a:pPr>
                <a:r>
                  <a:rPr lang="en-US" altLang="en-US" sz="3000" dirty="0">
                    <a:sym typeface="Math1" pitchFamily="2" charset="2"/>
                  </a:rPr>
                  <a:t>	</a:t>
                </a:r>
                <a:r>
                  <a:rPr lang="en-US" altLang="en-US" sz="3000" dirty="0"/>
                  <a:t> </a:t>
                </a:r>
                <a:r>
                  <a:rPr lang="en-US" altLang="en-US" sz="3000" dirty="0">
                    <a:sym typeface="Math1" pitchFamily="2" charset="2"/>
                  </a:rPr>
                  <a:t>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aX</a:t>
                </a:r>
                <a:r>
                  <a:rPr lang="en-US" altLang="en-US" sz="3000" dirty="0">
                    <a:sym typeface="Math1" pitchFamily="2" charset="2"/>
                  </a:rPr>
                  <a:t> | </a:t>
                </a:r>
                <a:r>
                  <a:rPr lang="en-US" altLang="en-US" sz="3000" dirty="0" err="1">
                    <a:sym typeface="Math1" pitchFamily="2" charset="2"/>
                  </a:rPr>
                  <a:t>bX</a:t>
                </a:r>
                <a:r>
                  <a:rPr lang="en-US" altLang="en-US" sz="3000" dirty="0">
                    <a:sym typeface="Math1" pitchFamily="2" charset="2"/>
                  </a:rPr>
                  <a:t> |a</a:t>
                </a:r>
              </a:p>
              <a:p>
                <a:pPr>
                  <a:lnSpc>
                    <a:spcPct val="90000"/>
                  </a:lnSpc>
                  <a:buFontTx/>
                  <a:buNone/>
                </a:pPr>
                <a:r>
                  <a:rPr lang="en-US" altLang="en-US" sz="3000" dirty="0">
                    <a:sym typeface="Math1" pitchFamily="2" charset="2"/>
                  </a:rPr>
                  <a:t>	</a:t>
                </a:r>
                <a:r>
                  <a:rPr lang="en-US" altLang="en-US" sz="3000" dirty="0"/>
                  <a:t> </a:t>
                </a:r>
                <a:r>
                  <a:rPr lang="en-US" altLang="en-US" sz="3000" dirty="0">
                    <a:sym typeface="Math1" pitchFamily="2" charset="2"/>
                  </a:rPr>
                  <a:t>Y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Ya</a:t>
                </a:r>
                <a:r>
                  <a:rPr lang="en-US" altLang="en-US" sz="3000" dirty="0">
                    <a:sym typeface="Math1" pitchFamily="2" charset="2"/>
                  </a:rPr>
                  <a:t> | </a:t>
                </a:r>
                <a:r>
                  <a:rPr lang="en-US" altLang="en-US" sz="3000" dirty="0" err="1">
                    <a:sym typeface="Math1" pitchFamily="2" charset="2"/>
                  </a:rPr>
                  <a:t>Yb</a:t>
                </a:r>
                <a:r>
                  <a:rPr lang="en-US" altLang="en-US" sz="3000" dirty="0">
                    <a:sym typeface="Math1" pitchFamily="2" charset="2"/>
                  </a:rPr>
                  <a:t> | a</a:t>
                </a:r>
              </a:p>
              <a:p>
                <a:pPr>
                  <a:lnSpc>
                    <a:spcPct val="90000"/>
                  </a:lnSpc>
                  <a:buFontTx/>
                  <a:buNone/>
                </a:pPr>
                <a:r>
                  <a:rPr lang="en-US" altLang="en-US" sz="3000" dirty="0">
                    <a:sym typeface="Math1" pitchFamily="2" charset="2"/>
                  </a:rPr>
                  <a:t>	First of all, converting the CFG to be in CNF, introduce the </a:t>
                </a:r>
                <a:r>
                  <a:rPr lang="en-US" altLang="en-US" sz="3000" dirty="0" err="1">
                    <a:sym typeface="Math1" pitchFamily="2" charset="2"/>
                  </a:rPr>
                  <a:t>nonterminals</a:t>
                </a:r>
                <a:r>
                  <a:rPr lang="en-US" altLang="en-US" sz="3000" dirty="0">
                    <a:sym typeface="Math1" pitchFamily="2" charset="2"/>
                  </a:rPr>
                  <a:t> A and B as</a:t>
                </a:r>
                <a:endParaRPr lang="en-US" altLang="en-US" sz="3000" dirty="0"/>
              </a:p>
              <a:p>
                <a:pPr>
                  <a:lnSpc>
                    <a:spcPct val="90000"/>
                  </a:lnSpc>
                  <a:buFontTx/>
                  <a:buNone/>
                </a:pPr>
                <a:r>
                  <a:rPr lang="en-US" altLang="en-US" sz="3000" dirty="0"/>
                  <a:t>	 </a:t>
                </a:r>
                <a:r>
                  <a:rPr lang="en-US" altLang="en-US" sz="3000" dirty="0">
                    <a:sym typeface="Math1" pitchFamily="2" charset="2"/>
                  </a:rPr>
                  <a:t>A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a:t>
                </a:r>
              </a:p>
              <a:p>
                <a:pPr>
                  <a:lnSpc>
                    <a:spcPct val="90000"/>
                  </a:lnSpc>
                  <a:buFontTx/>
                  <a:buNone/>
                </a:pPr>
                <a:r>
                  <a:rPr lang="en-US" altLang="en-US" sz="3000" dirty="0">
                    <a:sym typeface="Math1" pitchFamily="2" charset="2"/>
                  </a:rPr>
                  <a:t>	</a:t>
                </a:r>
                <a:r>
                  <a:rPr lang="en-US" altLang="en-US" sz="3000" dirty="0"/>
                  <a:t> </a:t>
                </a:r>
                <a:r>
                  <a:rPr lang="en-US" altLang="en-US" sz="3000" dirty="0">
                    <a:sym typeface="Math1" pitchFamily="2" charset="2"/>
                  </a:rPr>
                  <a:t>B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b</a:t>
                </a:r>
              </a:p>
              <a:p>
                <a:pPr>
                  <a:lnSpc>
                    <a:spcPct val="90000"/>
                  </a:lnSpc>
                  <a:buFontTx/>
                  <a:buNone/>
                </a:pPr>
                <a:r>
                  <a:rPr lang="en-US" altLang="en-US" sz="3000" dirty="0">
                    <a:sym typeface="Math1" pitchFamily="2" charset="2"/>
                  </a:rPr>
                  <a:t>	The following CFG is in CNF</a:t>
                </a:r>
              </a:p>
            </p:txBody>
          </p:sp>
        </mc:Choice>
        <mc:Fallback>
          <p:sp>
            <p:nvSpPr>
              <p:cNvPr id="22531" name="Rectangle 3"/>
              <p:cNvSpPr>
                <a:spLocks noGrp="1" noRot="1" noChangeAspect="1" noMove="1" noResize="1" noEditPoints="1" noAdjustHandles="1" noChangeArrowheads="1" noChangeShapeType="1" noTextEdit="1"/>
              </p:cNvSpPr>
              <p:nvPr>
                <p:ph type="body" idx="1"/>
              </p:nvPr>
            </p:nvSpPr>
            <p:spPr>
              <a:xfrm>
                <a:off x="685800" y="1905000"/>
                <a:ext cx="7772400" cy="4114800"/>
              </a:xfrm>
              <a:blipFill>
                <a:blip r:embed="rId2"/>
                <a:stretch>
                  <a:fillRect t="-2963" b="-12296"/>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23555" name="Rectangle 3"/>
              <p:cNvSpPr>
                <a:spLocks noGrp="1" noChangeArrowheads="1"/>
              </p:cNvSpPr>
              <p:nvPr>
                <p:ph type="body" idx="1"/>
              </p:nvPr>
            </p:nvSpPr>
            <p:spPr/>
            <p:txBody>
              <a:bodyPr/>
              <a:lstStyle/>
              <a:p>
                <a:pPr>
                  <a:buFontTx/>
                  <a:buNone/>
                </a:pPr>
                <a:r>
                  <a:rPr lang="en-US" altLang="en-US" dirty="0"/>
                  <a:t>	</a:t>
                </a:r>
                <a:r>
                  <a:rPr lang="en-US" altLang="en-US" sz="3400" dirty="0">
                    <a:sym typeface="Math1" pitchFamily="2" charset="2"/>
                  </a:rPr>
                  <a:t>S </a:t>
                </a:r>
                <a14:m>
                  <m:oMath xmlns:m="http://schemas.openxmlformats.org/officeDocument/2006/math">
                    <m:r>
                      <a:rPr lang="en-US" altLang="en-US" sz="3600" b="0" i="1" dirty="0" smtClean="0">
                        <a:latin typeface="Cambria Math" panose="02040503050406030204" pitchFamily="18" charset="0"/>
                        <a:sym typeface="Math1" pitchFamily="2" charset="2"/>
                      </a:rPr>
                      <m:t>→</m:t>
                    </m:r>
                  </m:oMath>
                </a14:m>
                <a:r>
                  <a:rPr lang="en-US" altLang="en-US" sz="3400" dirty="0">
                    <a:sym typeface="Math1" pitchFamily="2" charset="2"/>
                  </a:rPr>
                  <a:t> XY</a:t>
                </a:r>
              </a:p>
              <a:p>
                <a:pPr>
                  <a:buFontTx/>
                  <a:buNone/>
                </a:pPr>
                <a:r>
                  <a:rPr lang="en-US" altLang="en-US" sz="3400" dirty="0">
                    <a:sym typeface="Math1" pitchFamily="2" charset="2"/>
                  </a:rPr>
                  <a:t>	X </a:t>
                </a:r>
                <a14:m>
                  <m:oMath xmlns:m="http://schemas.openxmlformats.org/officeDocument/2006/math">
                    <m:r>
                      <a:rPr lang="en-US" altLang="en-US" sz="3600" b="0" i="1" dirty="0" smtClean="0">
                        <a:latin typeface="Cambria Math" panose="02040503050406030204" pitchFamily="18" charset="0"/>
                        <a:sym typeface="Math1" pitchFamily="2" charset="2"/>
                      </a:rPr>
                      <m:t>→</m:t>
                    </m:r>
                  </m:oMath>
                </a14:m>
                <a:r>
                  <a:rPr lang="en-US" altLang="en-US" sz="3400" dirty="0">
                    <a:sym typeface="Math1" pitchFamily="2" charset="2"/>
                  </a:rPr>
                  <a:t> AX | BX |a</a:t>
                </a:r>
              </a:p>
              <a:p>
                <a:pPr>
                  <a:buFontTx/>
                  <a:buNone/>
                </a:pPr>
                <a:r>
                  <a:rPr lang="en-US" altLang="en-US" sz="3400" dirty="0">
                    <a:sym typeface="Math1" pitchFamily="2" charset="2"/>
                  </a:rPr>
                  <a:t>	Y </a:t>
                </a:r>
                <a14:m>
                  <m:oMath xmlns:m="http://schemas.openxmlformats.org/officeDocument/2006/math">
                    <m:r>
                      <a:rPr lang="en-US" altLang="en-US" sz="3600" b="0" i="1" dirty="0" smtClean="0">
                        <a:latin typeface="Cambria Math" panose="02040503050406030204" pitchFamily="18" charset="0"/>
                        <a:sym typeface="Math1" pitchFamily="2" charset="2"/>
                      </a:rPr>
                      <m:t>→</m:t>
                    </m:r>
                  </m:oMath>
                </a14:m>
                <a:r>
                  <a:rPr lang="en-US" altLang="en-US" sz="3400" dirty="0">
                    <a:sym typeface="Math1" pitchFamily="2" charset="2"/>
                  </a:rPr>
                  <a:t> YA | YB | a</a:t>
                </a:r>
              </a:p>
              <a:p>
                <a:pPr>
                  <a:buFontTx/>
                  <a:buNone/>
                </a:pPr>
                <a:r>
                  <a:rPr lang="en-US" altLang="en-US" sz="3400" dirty="0">
                    <a:sym typeface="Math1" pitchFamily="2" charset="2"/>
                  </a:rPr>
                  <a:t>	A </a:t>
                </a:r>
                <a14:m>
                  <m:oMath xmlns:m="http://schemas.openxmlformats.org/officeDocument/2006/math">
                    <m:r>
                      <a:rPr lang="en-US" altLang="en-US" sz="3600" b="0" i="1" dirty="0" smtClean="0">
                        <a:latin typeface="Cambria Math" panose="02040503050406030204" pitchFamily="18" charset="0"/>
                        <a:sym typeface="Math1" pitchFamily="2" charset="2"/>
                      </a:rPr>
                      <m:t>→</m:t>
                    </m:r>
                  </m:oMath>
                </a14:m>
                <a:r>
                  <a:rPr lang="en-US" altLang="en-US" sz="3400" dirty="0">
                    <a:sym typeface="Math1" pitchFamily="2" charset="2"/>
                  </a:rPr>
                  <a:t> a</a:t>
                </a:r>
              </a:p>
              <a:p>
                <a:pPr>
                  <a:buFontTx/>
                  <a:buNone/>
                </a:pPr>
                <a:r>
                  <a:rPr lang="en-US" altLang="en-US" sz="3400" dirty="0">
                    <a:sym typeface="Math1" pitchFamily="2" charset="2"/>
                  </a:rPr>
                  <a:t>	B </a:t>
                </a:r>
                <a14:m>
                  <m:oMath xmlns:m="http://schemas.openxmlformats.org/officeDocument/2006/math">
                    <m:r>
                      <a:rPr lang="en-US" altLang="en-US" sz="3600" b="0" i="1" dirty="0" smtClean="0">
                        <a:latin typeface="Cambria Math" panose="02040503050406030204" pitchFamily="18" charset="0"/>
                        <a:sym typeface="Math1" pitchFamily="2" charset="2"/>
                      </a:rPr>
                      <m:t>→</m:t>
                    </m:r>
                  </m:oMath>
                </a14:m>
                <a:r>
                  <a:rPr lang="en-US" altLang="en-US" sz="3400" dirty="0">
                    <a:sym typeface="Math1" pitchFamily="2" charset="2"/>
                  </a:rPr>
                  <a:t> b</a:t>
                </a:r>
              </a:p>
              <a:p>
                <a:pPr>
                  <a:buFontTx/>
                  <a:buNone/>
                </a:pPr>
                <a:r>
                  <a:rPr lang="en-US" altLang="en-US" sz="3000" dirty="0">
                    <a:sym typeface="Math1" pitchFamily="2" charset="2"/>
                  </a:rPr>
                  <a:t>	The PDA corresponding to the above CFG will be</a:t>
                </a:r>
                <a:endParaRPr lang="en-US" altLang="en-US" dirty="0"/>
              </a:p>
            </p:txBody>
          </p:sp>
        </mc:Choice>
        <mc:Fallback>
          <p:sp>
            <p:nvSpPr>
              <p:cNvPr id="23555" name="Rectangle 3"/>
              <p:cNvSpPr>
                <a:spLocks noGrp="1" noRot="1" noChangeAspect="1" noMove="1" noResize="1" noEditPoints="1" noAdjustHandles="1" noChangeArrowheads="1" noChangeShapeType="1" noTextEdit="1"/>
              </p:cNvSpPr>
              <p:nvPr>
                <p:ph type="body" idx="1"/>
              </p:nvPr>
            </p:nvSpPr>
            <p:spPr>
              <a:blipFill>
                <a:blip r:embed="rId2"/>
                <a:stretch>
                  <a:fillRect t="-1778" r="-2275" b="-6815"/>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19100" y="2741613"/>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 name="Rectangle 3"/>
          <p:cNvSpPr>
            <a:spLocks noChangeArrowheads="1"/>
          </p:cNvSpPr>
          <p:nvPr/>
        </p:nvSpPr>
        <p:spPr bwMode="auto">
          <a:xfrm>
            <a:off x="407988" y="2755900"/>
            <a:ext cx="674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a:t>
            </a:r>
            <a:r>
              <a:rPr lang="en-US" altLang="en-US" sz="2000"/>
              <a:t>S</a:t>
            </a:r>
          </a:p>
        </p:txBody>
      </p:sp>
      <p:sp>
        <p:nvSpPr>
          <p:cNvPr id="24580" name="Line 4"/>
          <p:cNvSpPr>
            <a:spLocks noChangeShapeType="1"/>
          </p:cNvSpPr>
          <p:nvPr/>
        </p:nvSpPr>
        <p:spPr bwMode="auto">
          <a:xfrm rot="-10800000">
            <a:off x="2741613" y="234950"/>
            <a:ext cx="0" cy="62230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581" name="Group 5"/>
          <p:cNvGrpSpPr>
            <a:grpSpLocks/>
          </p:cNvGrpSpPr>
          <p:nvPr/>
        </p:nvGrpSpPr>
        <p:grpSpPr bwMode="auto">
          <a:xfrm>
            <a:off x="7315200" y="1965325"/>
            <a:ext cx="1227138" cy="396875"/>
            <a:chOff x="1920" y="3503"/>
            <a:chExt cx="1296" cy="365"/>
          </a:xfrm>
        </p:grpSpPr>
        <p:sp>
          <p:nvSpPr>
            <p:cNvPr id="24582" name="Text Box 6"/>
            <p:cNvSpPr txBox="1">
              <a:spLocks noChangeArrowheads="1"/>
            </p:cNvSpPr>
            <p:nvPr/>
          </p:nvSpPr>
          <p:spPr bwMode="auto">
            <a:xfrm>
              <a:off x="2160" y="3503"/>
              <a:ext cx="8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AT</a:t>
              </a:r>
            </a:p>
          </p:txBody>
        </p:sp>
        <p:sp>
          <p:nvSpPr>
            <p:cNvPr id="24583"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84" name="Line 8"/>
          <p:cNvSpPr>
            <a:spLocks noChangeShapeType="1"/>
          </p:cNvSpPr>
          <p:nvPr/>
        </p:nvSpPr>
        <p:spPr bwMode="auto">
          <a:xfrm rot="-10800000">
            <a:off x="1751013" y="246063"/>
            <a:ext cx="1587" cy="28019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585" name="Group 9"/>
          <p:cNvGrpSpPr>
            <a:grpSpLocks/>
          </p:cNvGrpSpPr>
          <p:nvPr/>
        </p:nvGrpSpPr>
        <p:grpSpPr bwMode="auto">
          <a:xfrm>
            <a:off x="76200" y="2039938"/>
            <a:ext cx="1230313" cy="396875"/>
            <a:chOff x="1920" y="3504"/>
            <a:chExt cx="1296" cy="365"/>
          </a:xfrm>
        </p:grpSpPr>
        <p:sp>
          <p:nvSpPr>
            <p:cNvPr id="24586" name="Text Box 10"/>
            <p:cNvSpPr txBox="1">
              <a:spLocks noChangeArrowheads="1"/>
            </p:cNvSpPr>
            <p:nvPr/>
          </p:nvSpPr>
          <p:spPr bwMode="auto">
            <a:xfrm>
              <a:off x="2158" y="3504"/>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ST</a:t>
              </a:r>
            </a:p>
          </p:txBody>
        </p:sp>
        <p:sp>
          <p:nvSpPr>
            <p:cNvPr id="24587" name="AutoShape 11"/>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88" name="AutoShape 12"/>
          <p:cNvSpPr>
            <a:spLocks noChangeArrowheads="1"/>
          </p:cNvSpPr>
          <p:nvPr/>
        </p:nvSpPr>
        <p:spPr bwMode="auto">
          <a:xfrm>
            <a:off x="2286000" y="866775"/>
            <a:ext cx="876300" cy="709613"/>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Rectangle 13"/>
          <p:cNvSpPr>
            <a:spLocks noChangeArrowheads="1"/>
          </p:cNvSpPr>
          <p:nvPr/>
        </p:nvSpPr>
        <p:spPr bwMode="auto">
          <a:xfrm>
            <a:off x="2436813" y="992188"/>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RD</a:t>
            </a:r>
            <a:r>
              <a:rPr lang="en-US" altLang="en-US" sz="1800" baseline="-25000"/>
              <a:t>1</a:t>
            </a:r>
          </a:p>
        </p:txBody>
      </p:sp>
      <p:sp>
        <p:nvSpPr>
          <p:cNvPr id="24590" name="Text Box 14"/>
          <p:cNvSpPr txBox="1">
            <a:spLocks noChangeArrowheads="1"/>
          </p:cNvSpPr>
          <p:nvPr/>
        </p:nvSpPr>
        <p:spPr bwMode="auto">
          <a:xfrm>
            <a:off x="2424113" y="457200"/>
            <a:ext cx="40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4591" name="AutoShape 15"/>
          <p:cNvSpPr>
            <a:spLocks noChangeArrowheads="1"/>
          </p:cNvSpPr>
          <p:nvPr/>
        </p:nvSpPr>
        <p:spPr bwMode="auto">
          <a:xfrm>
            <a:off x="3765550" y="1231900"/>
            <a:ext cx="957263" cy="73183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Rectangle 16"/>
          <p:cNvSpPr>
            <a:spLocks noChangeArrowheads="1"/>
          </p:cNvSpPr>
          <p:nvPr/>
        </p:nvSpPr>
        <p:spPr bwMode="auto">
          <a:xfrm>
            <a:off x="3960813" y="1449388"/>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RD</a:t>
            </a:r>
            <a:r>
              <a:rPr lang="en-US" altLang="en-US" sz="1800" baseline="-25000"/>
              <a:t>2</a:t>
            </a:r>
          </a:p>
        </p:txBody>
      </p:sp>
      <p:sp>
        <p:nvSpPr>
          <p:cNvPr id="24593" name="Line 17"/>
          <p:cNvSpPr>
            <a:spLocks noChangeShapeType="1"/>
          </p:cNvSpPr>
          <p:nvPr/>
        </p:nvSpPr>
        <p:spPr bwMode="auto">
          <a:xfrm>
            <a:off x="720725" y="2347913"/>
            <a:ext cx="0" cy="384175"/>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Text Box 18"/>
          <p:cNvSpPr txBox="1">
            <a:spLocks noChangeArrowheads="1"/>
          </p:cNvSpPr>
          <p:nvPr/>
        </p:nvSpPr>
        <p:spPr bwMode="auto">
          <a:xfrm>
            <a:off x="4814888" y="1863725"/>
            <a:ext cx="41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4595" name="AutoShape 19"/>
          <p:cNvSpPr>
            <a:spLocks noChangeArrowheads="1"/>
          </p:cNvSpPr>
          <p:nvPr/>
        </p:nvSpPr>
        <p:spPr bwMode="auto">
          <a:xfrm>
            <a:off x="3771900" y="2714625"/>
            <a:ext cx="957263" cy="73183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Rectangle 20"/>
          <p:cNvSpPr>
            <a:spLocks noChangeArrowheads="1"/>
          </p:cNvSpPr>
          <p:nvPr/>
        </p:nvSpPr>
        <p:spPr bwMode="auto">
          <a:xfrm>
            <a:off x="4049713" y="2847975"/>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PP</a:t>
            </a:r>
          </a:p>
        </p:txBody>
      </p:sp>
      <p:sp>
        <p:nvSpPr>
          <p:cNvPr id="24597" name="Line 21"/>
          <p:cNvSpPr>
            <a:spLocks noChangeShapeType="1"/>
          </p:cNvSpPr>
          <p:nvPr/>
        </p:nvSpPr>
        <p:spPr bwMode="auto">
          <a:xfrm>
            <a:off x="2743200" y="1552575"/>
            <a:ext cx="1447800" cy="11430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8" name="Line 22"/>
          <p:cNvSpPr>
            <a:spLocks noChangeShapeType="1"/>
          </p:cNvSpPr>
          <p:nvPr/>
        </p:nvSpPr>
        <p:spPr bwMode="auto">
          <a:xfrm rot="5400000">
            <a:off x="2417763" y="1703388"/>
            <a:ext cx="0" cy="27432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9" name="Text Box 23"/>
          <p:cNvSpPr txBox="1">
            <a:spLocks noChangeArrowheads="1"/>
          </p:cNvSpPr>
          <p:nvPr/>
        </p:nvSpPr>
        <p:spPr bwMode="auto">
          <a:xfrm>
            <a:off x="7612063" y="2298700"/>
            <a:ext cx="41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4600" name="Line 24"/>
          <p:cNvSpPr>
            <a:spLocks noChangeShapeType="1"/>
          </p:cNvSpPr>
          <p:nvPr/>
        </p:nvSpPr>
        <p:spPr bwMode="auto">
          <a:xfrm rot="-10800000">
            <a:off x="4224338" y="239713"/>
            <a:ext cx="0" cy="1004887"/>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1" name="Line 25"/>
          <p:cNvSpPr>
            <a:spLocks noChangeShapeType="1"/>
          </p:cNvSpPr>
          <p:nvPr/>
        </p:nvSpPr>
        <p:spPr bwMode="auto">
          <a:xfrm rot="5400000">
            <a:off x="4012407" y="-2064544"/>
            <a:ext cx="0" cy="4570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2" name="Line 26"/>
          <p:cNvSpPr>
            <a:spLocks noChangeShapeType="1"/>
          </p:cNvSpPr>
          <p:nvPr/>
        </p:nvSpPr>
        <p:spPr bwMode="auto">
          <a:xfrm>
            <a:off x="6267450" y="206375"/>
            <a:ext cx="0" cy="552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Text Box 27"/>
          <p:cNvSpPr txBox="1">
            <a:spLocks noChangeArrowheads="1"/>
          </p:cNvSpPr>
          <p:nvPr/>
        </p:nvSpPr>
        <p:spPr bwMode="auto">
          <a:xfrm>
            <a:off x="4210050" y="2160588"/>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Y</a:t>
            </a:r>
          </a:p>
        </p:txBody>
      </p:sp>
      <p:sp>
        <p:nvSpPr>
          <p:cNvPr id="24604" name="Text Box 28"/>
          <p:cNvSpPr txBox="1">
            <a:spLocks noChangeArrowheads="1"/>
          </p:cNvSpPr>
          <p:nvPr/>
        </p:nvSpPr>
        <p:spPr bwMode="auto">
          <a:xfrm>
            <a:off x="5791200" y="26670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4605" name="AutoShape 29"/>
          <p:cNvSpPr>
            <a:spLocks noChangeArrowheads="1"/>
          </p:cNvSpPr>
          <p:nvPr/>
        </p:nvSpPr>
        <p:spPr bwMode="auto">
          <a:xfrm>
            <a:off x="5791200" y="714375"/>
            <a:ext cx="957263" cy="73183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6" name="Rectangle 30"/>
          <p:cNvSpPr>
            <a:spLocks noChangeArrowheads="1"/>
          </p:cNvSpPr>
          <p:nvPr/>
        </p:nvSpPr>
        <p:spPr bwMode="auto">
          <a:xfrm>
            <a:off x="5986463" y="931863"/>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RD</a:t>
            </a:r>
            <a:r>
              <a:rPr lang="en-US" altLang="en-US" sz="1800" baseline="-25000"/>
              <a:t>3</a:t>
            </a:r>
          </a:p>
        </p:txBody>
      </p:sp>
      <p:sp>
        <p:nvSpPr>
          <p:cNvPr id="24607" name="AutoShape 31"/>
          <p:cNvSpPr>
            <a:spLocks noChangeArrowheads="1"/>
          </p:cNvSpPr>
          <p:nvPr/>
        </p:nvSpPr>
        <p:spPr bwMode="auto">
          <a:xfrm>
            <a:off x="7466013" y="2668588"/>
            <a:ext cx="954087" cy="731837"/>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8" name="Rectangle 32"/>
          <p:cNvSpPr>
            <a:spLocks noChangeArrowheads="1"/>
          </p:cNvSpPr>
          <p:nvPr/>
        </p:nvSpPr>
        <p:spPr bwMode="auto">
          <a:xfrm>
            <a:off x="7624763" y="283686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RD</a:t>
            </a:r>
            <a:r>
              <a:rPr lang="en-US" altLang="en-US" sz="1800" baseline="-25000"/>
              <a:t>5</a:t>
            </a:r>
          </a:p>
        </p:txBody>
      </p:sp>
      <p:sp>
        <p:nvSpPr>
          <p:cNvPr id="24609" name="Rectangle 33"/>
          <p:cNvSpPr>
            <a:spLocks noChangeArrowheads="1"/>
          </p:cNvSpPr>
          <p:nvPr/>
        </p:nvSpPr>
        <p:spPr bwMode="auto">
          <a:xfrm>
            <a:off x="2076450" y="468312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0" name="Rectangle 34"/>
          <p:cNvSpPr>
            <a:spLocks noChangeArrowheads="1"/>
          </p:cNvSpPr>
          <p:nvPr/>
        </p:nvSpPr>
        <p:spPr bwMode="auto">
          <a:xfrm>
            <a:off x="2038350" y="4697413"/>
            <a:ext cx="72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sz="2000"/>
              <a:t> Y</a:t>
            </a:r>
          </a:p>
        </p:txBody>
      </p:sp>
      <p:sp>
        <p:nvSpPr>
          <p:cNvPr id="24611" name="Rectangle 35"/>
          <p:cNvSpPr>
            <a:spLocks noChangeArrowheads="1"/>
          </p:cNvSpPr>
          <p:nvPr/>
        </p:nvSpPr>
        <p:spPr bwMode="auto">
          <a:xfrm>
            <a:off x="2076450" y="56927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2" name="Rectangle 36"/>
          <p:cNvSpPr>
            <a:spLocks noChangeArrowheads="1"/>
          </p:cNvSpPr>
          <p:nvPr/>
        </p:nvSpPr>
        <p:spPr bwMode="auto">
          <a:xfrm>
            <a:off x="2052638" y="5730875"/>
            <a:ext cx="69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X</a:t>
            </a:r>
          </a:p>
        </p:txBody>
      </p:sp>
      <p:sp>
        <p:nvSpPr>
          <p:cNvPr id="24613" name="Rectangle 37"/>
          <p:cNvSpPr>
            <a:spLocks noChangeArrowheads="1"/>
          </p:cNvSpPr>
          <p:nvPr/>
        </p:nvSpPr>
        <p:spPr bwMode="auto">
          <a:xfrm>
            <a:off x="5135563" y="4586288"/>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4" name="Rectangle 38"/>
          <p:cNvSpPr>
            <a:spLocks noChangeArrowheads="1"/>
          </p:cNvSpPr>
          <p:nvPr/>
        </p:nvSpPr>
        <p:spPr bwMode="auto">
          <a:xfrm>
            <a:off x="5054600" y="4551363"/>
            <a:ext cx="77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a:t> X</a:t>
            </a:r>
          </a:p>
        </p:txBody>
      </p:sp>
      <p:sp>
        <p:nvSpPr>
          <p:cNvPr id="24615" name="Rectangle 39"/>
          <p:cNvSpPr>
            <a:spLocks noChangeArrowheads="1"/>
          </p:cNvSpPr>
          <p:nvPr/>
        </p:nvSpPr>
        <p:spPr bwMode="auto">
          <a:xfrm>
            <a:off x="5192713" y="5710238"/>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6" name="Rectangle 40"/>
          <p:cNvSpPr>
            <a:spLocks noChangeArrowheads="1"/>
          </p:cNvSpPr>
          <p:nvPr/>
        </p:nvSpPr>
        <p:spPr bwMode="auto">
          <a:xfrm>
            <a:off x="5130800" y="5743575"/>
            <a:ext cx="703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a:t>
            </a:r>
            <a:r>
              <a:rPr lang="en-US" altLang="en-US" sz="2000"/>
              <a:t>B</a:t>
            </a:r>
          </a:p>
        </p:txBody>
      </p:sp>
      <p:sp>
        <p:nvSpPr>
          <p:cNvPr id="24617" name="Line 41"/>
          <p:cNvSpPr>
            <a:spLocks noChangeShapeType="1"/>
          </p:cNvSpPr>
          <p:nvPr/>
        </p:nvSpPr>
        <p:spPr bwMode="auto">
          <a:xfrm>
            <a:off x="4267200" y="2016125"/>
            <a:ext cx="0" cy="67945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8" name="Line 42"/>
          <p:cNvSpPr>
            <a:spLocks noChangeShapeType="1"/>
          </p:cNvSpPr>
          <p:nvPr/>
        </p:nvSpPr>
        <p:spPr bwMode="auto">
          <a:xfrm flipH="1">
            <a:off x="4343400" y="1476375"/>
            <a:ext cx="1905000" cy="12192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9" name="Line 43"/>
          <p:cNvSpPr>
            <a:spLocks noChangeShapeType="1"/>
          </p:cNvSpPr>
          <p:nvPr/>
        </p:nvSpPr>
        <p:spPr bwMode="auto">
          <a:xfrm rot="5400000">
            <a:off x="6113463" y="1693863"/>
            <a:ext cx="0" cy="27432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0" name="Line 44"/>
          <p:cNvSpPr>
            <a:spLocks noChangeShapeType="1"/>
          </p:cNvSpPr>
          <p:nvPr/>
        </p:nvSpPr>
        <p:spPr bwMode="auto">
          <a:xfrm>
            <a:off x="2362200" y="5105400"/>
            <a:ext cx="0" cy="557213"/>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1" name="Line 45"/>
          <p:cNvSpPr>
            <a:spLocks noChangeShapeType="1"/>
          </p:cNvSpPr>
          <p:nvPr/>
        </p:nvSpPr>
        <p:spPr bwMode="auto">
          <a:xfrm>
            <a:off x="5421313" y="5008563"/>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2" name="Line 46"/>
          <p:cNvSpPr>
            <a:spLocks noChangeShapeType="1"/>
          </p:cNvSpPr>
          <p:nvPr/>
        </p:nvSpPr>
        <p:spPr bwMode="auto">
          <a:xfrm rot="5400000">
            <a:off x="3787776" y="4310062"/>
            <a:ext cx="0" cy="4479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3" name="Line 47"/>
          <p:cNvSpPr>
            <a:spLocks noChangeShapeType="1"/>
          </p:cNvSpPr>
          <p:nvPr/>
        </p:nvSpPr>
        <p:spPr bwMode="auto">
          <a:xfrm rot="-10800000">
            <a:off x="1524000" y="3048000"/>
            <a:ext cx="0" cy="3524250"/>
          </a:xfrm>
          <a:prstGeom prst="line">
            <a:avLst/>
          </a:prstGeom>
          <a:noFill/>
          <a:ln w="9525">
            <a:solidFill>
              <a:schemeClr val="tx1"/>
            </a:solidFill>
            <a:round/>
            <a:headEnd type="none"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Line 48"/>
          <p:cNvSpPr>
            <a:spLocks noChangeShapeType="1"/>
          </p:cNvSpPr>
          <p:nvPr/>
        </p:nvSpPr>
        <p:spPr bwMode="auto">
          <a:xfrm>
            <a:off x="2362200" y="6032500"/>
            <a:ext cx="0" cy="5207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5" name="Line 49"/>
          <p:cNvSpPr>
            <a:spLocks noChangeShapeType="1"/>
          </p:cNvSpPr>
          <p:nvPr/>
        </p:nvSpPr>
        <p:spPr bwMode="auto">
          <a:xfrm>
            <a:off x="5421313" y="6151563"/>
            <a:ext cx="0" cy="36512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6" name="Text Box 50"/>
          <p:cNvSpPr txBox="1">
            <a:spLocks noChangeArrowheads="1"/>
          </p:cNvSpPr>
          <p:nvPr/>
        </p:nvSpPr>
        <p:spPr bwMode="auto">
          <a:xfrm>
            <a:off x="3352800" y="22098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X</a:t>
            </a:r>
          </a:p>
        </p:txBody>
      </p:sp>
      <p:sp>
        <p:nvSpPr>
          <p:cNvPr id="24627" name="Text Box 51"/>
          <p:cNvSpPr txBox="1">
            <a:spLocks noChangeArrowheads="1"/>
          </p:cNvSpPr>
          <p:nvPr/>
        </p:nvSpPr>
        <p:spPr bwMode="auto">
          <a:xfrm>
            <a:off x="3921125" y="457200"/>
            <a:ext cx="407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4628" name="Text Box 52"/>
          <p:cNvSpPr txBox="1">
            <a:spLocks noChangeArrowheads="1"/>
          </p:cNvSpPr>
          <p:nvPr/>
        </p:nvSpPr>
        <p:spPr bwMode="auto">
          <a:xfrm>
            <a:off x="5978525" y="381000"/>
            <a:ext cx="407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4629" name="Rectangle 53"/>
          <p:cNvSpPr>
            <a:spLocks noChangeArrowheads="1"/>
          </p:cNvSpPr>
          <p:nvPr/>
        </p:nvSpPr>
        <p:spPr bwMode="auto">
          <a:xfrm>
            <a:off x="3554413" y="460692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0" name="Rectangle 54"/>
          <p:cNvSpPr>
            <a:spLocks noChangeArrowheads="1"/>
          </p:cNvSpPr>
          <p:nvPr/>
        </p:nvSpPr>
        <p:spPr bwMode="auto">
          <a:xfrm>
            <a:off x="3473450" y="4572000"/>
            <a:ext cx="77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a:t> X</a:t>
            </a:r>
          </a:p>
        </p:txBody>
      </p:sp>
      <p:sp>
        <p:nvSpPr>
          <p:cNvPr id="24631" name="Rectangle 55"/>
          <p:cNvSpPr>
            <a:spLocks noChangeArrowheads="1"/>
          </p:cNvSpPr>
          <p:nvPr/>
        </p:nvSpPr>
        <p:spPr bwMode="auto">
          <a:xfrm>
            <a:off x="3611563" y="57308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2" name="Rectangle 56"/>
          <p:cNvSpPr>
            <a:spLocks noChangeArrowheads="1"/>
          </p:cNvSpPr>
          <p:nvPr/>
        </p:nvSpPr>
        <p:spPr bwMode="auto">
          <a:xfrm>
            <a:off x="3563938" y="5722938"/>
            <a:ext cx="717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a:t>
            </a:r>
            <a:r>
              <a:rPr lang="en-US" altLang="en-US" sz="2000"/>
              <a:t>A</a:t>
            </a:r>
          </a:p>
        </p:txBody>
      </p:sp>
      <p:sp>
        <p:nvSpPr>
          <p:cNvPr id="24633" name="Line 57"/>
          <p:cNvSpPr>
            <a:spLocks noChangeShapeType="1"/>
          </p:cNvSpPr>
          <p:nvPr/>
        </p:nvSpPr>
        <p:spPr bwMode="auto">
          <a:xfrm>
            <a:off x="3840163" y="5029200"/>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4" name="Line 58"/>
          <p:cNvSpPr>
            <a:spLocks noChangeShapeType="1"/>
          </p:cNvSpPr>
          <p:nvPr/>
        </p:nvSpPr>
        <p:spPr bwMode="auto">
          <a:xfrm>
            <a:off x="3840163" y="6172200"/>
            <a:ext cx="0" cy="36512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5" name="Line 59"/>
          <p:cNvSpPr>
            <a:spLocks noChangeShapeType="1"/>
          </p:cNvSpPr>
          <p:nvPr/>
        </p:nvSpPr>
        <p:spPr bwMode="auto">
          <a:xfrm flipH="1">
            <a:off x="2362200" y="3429000"/>
            <a:ext cx="1905000" cy="12192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6" name="Text Box 60"/>
          <p:cNvSpPr txBox="1">
            <a:spLocks noChangeArrowheads="1"/>
          </p:cNvSpPr>
          <p:nvPr/>
        </p:nvSpPr>
        <p:spPr bwMode="auto">
          <a:xfrm>
            <a:off x="3200400" y="35814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S</a:t>
            </a:r>
          </a:p>
        </p:txBody>
      </p:sp>
      <p:sp>
        <p:nvSpPr>
          <p:cNvPr id="24637" name="Line 61"/>
          <p:cNvSpPr>
            <a:spLocks noChangeShapeType="1"/>
          </p:cNvSpPr>
          <p:nvPr/>
        </p:nvSpPr>
        <p:spPr bwMode="auto">
          <a:xfrm>
            <a:off x="7824788" y="214313"/>
            <a:ext cx="0" cy="552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8" name="AutoShape 62"/>
          <p:cNvSpPr>
            <a:spLocks noChangeArrowheads="1"/>
          </p:cNvSpPr>
          <p:nvPr/>
        </p:nvSpPr>
        <p:spPr bwMode="auto">
          <a:xfrm>
            <a:off x="7348538" y="722313"/>
            <a:ext cx="957262" cy="731837"/>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9" name="Rectangle 63"/>
          <p:cNvSpPr>
            <a:spLocks noChangeArrowheads="1"/>
          </p:cNvSpPr>
          <p:nvPr/>
        </p:nvSpPr>
        <p:spPr bwMode="auto">
          <a:xfrm>
            <a:off x="7543800" y="939800"/>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RD</a:t>
            </a:r>
            <a:r>
              <a:rPr lang="en-US" altLang="en-US" sz="1800" baseline="-25000"/>
              <a:t>4</a:t>
            </a:r>
          </a:p>
        </p:txBody>
      </p:sp>
      <p:sp>
        <p:nvSpPr>
          <p:cNvPr id="24640" name="Text Box 64"/>
          <p:cNvSpPr txBox="1">
            <a:spLocks noChangeArrowheads="1"/>
          </p:cNvSpPr>
          <p:nvPr/>
        </p:nvSpPr>
        <p:spPr bwMode="auto">
          <a:xfrm>
            <a:off x="7535863" y="388938"/>
            <a:ext cx="40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4641" name="Line 65"/>
          <p:cNvSpPr>
            <a:spLocks noChangeShapeType="1"/>
          </p:cNvSpPr>
          <p:nvPr/>
        </p:nvSpPr>
        <p:spPr bwMode="auto">
          <a:xfrm flipV="1">
            <a:off x="7924800" y="2286000"/>
            <a:ext cx="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42" name="Line 66"/>
          <p:cNvSpPr>
            <a:spLocks noChangeShapeType="1"/>
          </p:cNvSpPr>
          <p:nvPr/>
        </p:nvSpPr>
        <p:spPr bwMode="auto">
          <a:xfrm flipV="1">
            <a:off x="4267200" y="1447800"/>
            <a:ext cx="3581400" cy="1295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43" name="Text Box 67"/>
          <p:cNvSpPr txBox="1">
            <a:spLocks noChangeArrowheads="1"/>
          </p:cNvSpPr>
          <p:nvPr/>
        </p:nvSpPr>
        <p:spPr bwMode="auto">
          <a:xfrm>
            <a:off x="6218238" y="1600200"/>
            <a:ext cx="41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4644" name="Line 68"/>
          <p:cNvSpPr>
            <a:spLocks noChangeShapeType="1"/>
          </p:cNvSpPr>
          <p:nvPr/>
        </p:nvSpPr>
        <p:spPr bwMode="auto">
          <a:xfrm flipH="1">
            <a:off x="6248400" y="222250"/>
            <a:ext cx="1600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45" name="Rectangle 69"/>
          <p:cNvSpPr>
            <a:spLocks noChangeArrowheads="1"/>
          </p:cNvSpPr>
          <p:nvPr/>
        </p:nvSpPr>
        <p:spPr bwMode="auto">
          <a:xfrm>
            <a:off x="6581775" y="460692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6" name="Rectangle 70"/>
          <p:cNvSpPr>
            <a:spLocks noChangeArrowheads="1"/>
          </p:cNvSpPr>
          <p:nvPr/>
        </p:nvSpPr>
        <p:spPr bwMode="auto">
          <a:xfrm>
            <a:off x="6500813" y="4572000"/>
            <a:ext cx="77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a:t> A</a:t>
            </a:r>
          </a:p>
        </p:txBody>
      </p:sp>
      <p:sp>
        <p:nvSpPr>
          <p:cNvPr id="24647" name="Rectangle 71"/>
          <p:cNvSpPr>
            <a:spLocks noChangeArrowheads="1"/>
          </p:cNvSpPr>
          <p:nvPr/>
        </p:nvSpPr>
        <p:spPr bwMode="auto">
          <a:xfrm>
            <a:off x="6638925" y="57308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8" name="Rectangle 72"/>
          <p:cNvSpPr>
            <a:spLocks noChangeArrowheads="1"/>
          </p:cNvSpPr>
          <p:nvPr/>
        </p:nvSpPr>
        <p:spPr bwMode="auto">
          <a:xfrm>
            <a:off x="6570663" y="5764213"/>
            <a:ext cx="717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a:t>
            </a:r>
            <a:r>
              <a:rPr lang="en-US" altLang="en-US" sz="2000"/>
              <a:t>Y</a:t>
            </a:r>
          </a:p>
        </p:txBody>
      </p:sp>
      <p:sp>
        <p:nvSpPr>
          <p:cNvPr id="24649" name="Line 73"/>
          <p:cNvSpPr>
            <a:spLocks noChangeShapeType="1"/>
          </p:cNvSpPr>
          <p:nvPr/>
        </p:nvSpPr>
        <p:spPr bwMode="auto">
          <a:xfrm>
            <a:off x="6867525" y="5029200"/>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0" name="Line 74"/>
          <p:cNvSpPr>
            <a:spLocks noChangeShapeType="1"/>
          </p:cNvSpPr>
          <p:nvPr/>
        </p:nvSpPr>
        <p:spPr bwMode="auto">
          <a:xfrm>
            <a:off x="6867525" y="6172200"/>
            <a:ext cx="0" cy="36512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1" name="Line 75"/>
          <p:cNvSpPr>
            <a:spLocks noChangeShapeType="1"/>
          </p:cNvSpPr>
          <p:nvPr/>
        </p:nvSpPr>
        <p:spPr bwMode="auto">
          <a:xfrm flipH="1">
            <a:off x="4926013" y="6553200"/>
            <a:ext cx="1981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2" name="Rectangle 76"/>
          <p:cNvSpPr>
            <a:spLocks noChangeArrowheads="1"/>
          </p:cNvSpPr>
          <p:nvPr/>
        </p:nvSpPr>
        <p:spPr bwMode="auto">
          <a:xfrm>
            <a:off x="7951788" y="460692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53" name="Rectangle 77"/>
          <p:cNvSpPr>
            <a:spLocks noChangeArrowheads="1"/>
          </p:cNvSpPr>
          <p:nvPr/>
        </p:nvSpPr>
        <p:spPr bwMode="auto">
          <a:xfrm>
            <a:off x="7878763" y="4572000"/>
            <a:ext cx="75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a:t>
            </a:r>
            <a:r>
              <a:rPr lang="en-US" altLang="en-US"/>
              <a:t> B</a:t>
            </a:r>
          </a:p>
        </p:txBody>
      </p:sp>
      <p:sp>
        <p:nvSpPr>
          <p:cNvPr id="24654" name="Rectangle 78"/>
          <p:cNvSpPr>
            <a:spLocks noChangeArrowheads="1"/>
          </p:cNvSpPr>
          <p:nvPr/>
        </p:nvSpPr>
        <p:spPr bwMode="auto">
          <a:xfrm>
            <a:off x="8008938" y="57308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55" name="Rectangle 79"/>
          <p:cNvSpPr>
            <a:spLocks noChangeArrowheads="1"/>
          </p:cNvSpPr>
          <p:nvPr/>
        </p:nvSpPr>
        <p:spPr bwMode="auto">
          <a:xfrm>
            <a:off x="7940675" y="5764213"/>
            <a:ext cx="717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a:t>
            </a:r>
            <a:r>
              <a:rPr lang="en-US" altLang="en-US" sz="2000"/>
              <a:t>Y</a:t>
            </a:r>
          </a:p>
        </p:txBody>
      </p:sp>
      <p:sp>
        <p:nvSpPr>
          <p:cNvPr id="24656" name="Line 80"/>
          <p:cNvSpPr>
            <a:spLocks noChangeShapeType="1"/>
          </p:cNvSpPr>
          <p:nvPr/>
        </p:nvSpPr>
        <p:spPr bwMode="auto">
          <a:xfrm>
            <a:off x="8237538" y="5029200"/>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7" name="Line 81"/>
          <p:cNvSpPr>
            <a:spLocks noChangeShapeType="1"/>
          </p:cNvSpPr>
          <p:nvPr/>
        </p:nvSpPr>
        <p:spPr bwMode="auto">
          <a:xfrm>
            <a:off x="8275638" y="6153150"/>
            <a:ext cx="0"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8" name="Line 82"/>
          <p:cNvSpPr>
            <a:spLocks noChangeShapeType="1"/>
          </p:cNvSpPr>
          <p:nvPr/>
        </p:nvSpPr>
        <p:spPr bwMode="auto">
          <a:xfrm flipH="1">
            <a:off x="6296025" y="6553200"/>
            <a:ext cx="1981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9" name="Line 83"/>
          <p:cNvSpPr>
            <a:spLocks noChangeShapeType="1"/>
          </p:cNvSpPr>
          <p:nvPr/>
        </p:nvSpPr>
        <p:spPr bwMode="auto">
          <a:xfrm flipH="1">
            <a:off x="3865563" y="3387725"/>
            <a:ext cx="381000" cy="12192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0" name="Line 84"/>
          <p:cNvSpPr>
            <a:spLocks noChangeShapeType="1"/>
          </p:cNvSpPr>
          <p:nvPr/>
        </p:nvSpPr>
        <p:spPr bwMode="auto">
          <a:xfrm>
            <a:off x="4267200" y="3429000"/>
            <a:ext cx="1143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1" name="Line 85"/>
          <p:cNvSpPr>
            <a:spLocks noChangeShapeType="1"/>
          </p:cNvSpPr>
          <p:nvPr/>
        </p:nvSpPr>
        <p:spPr bwMode="auto">
          <a:xfrm>
            <a:off x="4267200" y="3429000"/>
            <a:ext cx="25908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2" name="Line 86"/>
          <p:cNvSpPr>
            <a:spLocks noChangeShapeType="1"/>
          </p:cNvSpPr>
          <p:nvPr/>
        </p:nvSpPr>
        <p:spPr bwMode="auto">
          <a:xfrm>
            <a:off x="4267200" y="3429000"/>
            <a:ext cx="39624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3" name="Text Box 87"/>
          <p:cNvSpPr txBox="1">
            <a:spLocks noChangeArrowheads="1"/>
          </p:cNvSpPr>
          <p:nvPr/>
        </p:nvSpPr>
        <p:spPr bwMode="auto">
          <a:xfrm>
            <a:off x="4008438" y="3733800"/>
            <a:ext cx="41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X</a:t>
            </a:r>
          </a:p>
        </p:txBody>
      </p:sp>
      <p:sp>
        <p:nvSpPr>
          <p:cNvPr id="24664" name="Text Box 88"/>
          <p:cNvSpPr txBox="1">
            <a:spLocks noChangeArrowheads="1"/>
          </p:cNvSpPr>
          <p:nvPr/>
        </p:nvSpPr>
        <p:spPr bwMode="auto">
          <a:xfrm>
            <a:off x="4618038" y="3962400"/>
            <a:ext cx="41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X</a:t>
            </a:r>
          </a:p>
        </p:txBody>
      </p:sp>
      <p:sp>
        <p:nvSpPr>
          <p:cNvPr id="24665" name="Text Box 89"/>
          <p:cNvSpPr txBox="1">
            <a:spLocks noChangeArrowheads="1"/>
          </p:cNvSpPr>
          <p:nvPr/>
        </p:nvSpPr>
        <p:spPr bwMode="auto">
          <a:xfrm>
            <a:off x="5761038" y="4114800"/>
            <a:ext cx="41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Y</a:t>
            </a:r>
          </a:p>
        </p:txBody>
      </p:sp>
      <p:sp>
        <p:nvSpPr>
          <p:cNvPr id="24666" name="Text Box 90"/>
          <p:cNvSpPr txBox="1">
            <a:spLocks noChangeArrowheads="1"/>
          </p:cNvSpPr>
          <p:nvPr/>
        </p:nvSpPr>
        <p:spPr bwMode="auto">
          <a:xfrm>
            <a:off x="7239000" y="3983038"/>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25603" name="Rectangle 3"/>
              <p:cNvSpPr>
                <a:spLocks noGrp="1" noChangeArrowheads="1"/>
              </p:cNvSpPr>
              <p:nvPr>
                <p:ph type="body" idx="1"/>
              </p:nvPr>
            </p:nvSpPr>
            <p:spPr/>
            <p:txBody>
              <a:bodyPr/>
              <a:lstStyle/>
              <a:p>
                <a:pPr>
                  <a:lnSpc>
                    <a:spcPct val="90000"/>
                  </a:lnSpc>
                  <a:buFontTx/>
                  <a:buNone/>
                </a:pPr>
                <a:r>
                  <a:rPr lang="en-US" altLang="en-US" sz="3000" dirty="0" smtClean="0"/>
                  <a:t>	The word </a:t>
                </a:r>
                <a:r>
                  <a:rPr lang="en-US" altLang="en-US" sz="3000" dirty="0" err="1"/>
                  <a:t>aaab</a:t>
                </a:r>
                <a:r>
                  <a:rPr lang="en-US" altLang="en-US" sz="3000" dirty="0"/>
                  <a:t> can be generated as</a:t>
                </a:r>
              </a:p>
              <a:p>
                <a:pPr>
                  <a:lnSpc>
                    <a:spcPct val="90000"/>
                  </a:lnSpc>
                  <a:buFontTx/>
                  <a:buNone/>
                </a:pPr>
                <a:r>
                  <a:rPr lang="en-US" altLang="en-US" sz="3000" dirty="0"/>
                  <a:t>Working-String Generation	Production Used</a:t>
                </a:r>
              </a:p>
              <a:p>
                <a:pPr>
                  <a:lnSpc>
                    <a:spcPct val="90000"/>
                  </a:lnSpc>
                  <a:buFontTx/>
                  <a:buNone/>
                </a:pPr>
                <a:r>
                  <a:rPr lang="en-US" altLang="en-US" sz="3000" dirty="0"/>
                  <a:t>	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smtClean="0">
                    <a:sym typeface="Math1" pitchFamily="2" charset="2"/>
                  </a:rPr>
                  <a:t> </a:t>
                </a:r>
                <a:r>
                  <a:rPr lang="en-US" altLang="en-US" sz="3000" dirty="0">
                    <a:sym typeface="Math1" pitchFamily="2" charset="2"/>
                  </a:rPr>
                  <a:t>XY				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XY	step 1</a:t>
                </a:r>
              </a:p>
              <a:p>
                <a:pPr>
                  <a:lnSpc>
                    <a:spcPct val="90000"/>
                  </a:lnSpc>
                  <a:buFontTx/>
                  <a:buNone/>
                </a:pP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smtClean="0">
                    <a:sym typeface="Math1" pitchFamily="2" charset="2"/>
                  </a:rPr>
                  <a:t> </a:t>
                </a:r>
                <a:r>
                  <a:rPr lang="en-US" altLang="en-US" sz="3000" dirty="0">
                    <a:sym typeface="Math1" pitchFamily="2" charset="2"/>
                  </a:rPr>
                  <a:t>AXY			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AX	step 2</a:t>
                </a:r>
              </a:p>
              <a:p>
                <a:pPr>
                  <a:lnSpc>
                    <a:spcPct val="90000"/>
                  </a:lnSpc>
                  <a:buFontTx/>
                  <a:buNone/>
                </a:pP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aXY</a:t>
                </a:r>
                <a:r>
                  <a:rPr lang="en-US" altLang="en-US" sz="3000" dirty="0">
                    <a:sym typeface="Math1" pitchFamily="2" charset="2"/>
                  </a:rPr>
                  <a:t>				A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	step 3</a:t>
                </a:r>
              </a:p>
              <a:p>
                <a:pPr>
                  <a:lnSpc>
                    <a:spcPct val="90000"/>
                  </a:lnSpc>
                  <a:buFontTx/>
                  <a:buNone/>
                </a:pP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aaY</a:t>
                </a:r>
                <a:r>
                  <a:rPr lang="en-US" altLang="en-US" sz="3000" dirty="0">
                    <a:sym typeface="Math1" pitchFamily="2" charset="2"/>
                  </a:rPr>
                  <a:t>				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	step 4</a:t>
                </a:r>
              </a:p>
              <a:p>
                <a:pPr>
                  <a:lnSpc>
                    <a:spcPct val="90000"/>
                  </a:lnSpc>
                  <a:buFontTx/>
                  <a:buNone/>
                </a:pP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aaYB</a:t>
                </a:r>
                <a:r>
                  <a:rPr lang="en-US" altLang="en-US" sz="3000" dirty="0">
                    <a:sym typeface="Math1" pitchFamily="2" charset="2"/>
                  </a:rPr>
                  <a:t>			</a:t>
                </a:r>
                <a:r>
                  <a:rPr lang="en-US" altLang="en-US" sz="3000" dirty="0" smtClean="0">
                    <a:sym typeface="Math1" pitchFamily="2" charset="2"/>
                  </a:rPr>
                  <a:t>	Y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YB	step 5</a:t>
                </a:r>
              </a:p>
              <a:p>
                <a:pPr>
                  <a:lnSpc>
                    <a:spcPct val="90000"/>
                  </a:lnSpc>
                  <a:buFontTx/>
                  <a:buNone/>
                </a:pP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aaaB</a:t>
                </a:r>
                <a:r>
                  <a:rPr lang="en-US" altLang="en-US" sz="3000" dirty="0">
                    <a:sym typeface="Math1" pitchFamily="2" charset="2"/>
                  </a:rPr>
                  <a:t>				Y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	step 6</a:t>
                </a:r>
              </a:p>
              <a:p>
                <a:pPr>
                  <a:lnSpc>
                    <a:spcPct val="90000"/>
                  </a:lnSpc>
                  <a:buFontTx/>
                  <a:buNone/>
                </a:pP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aaab</a:t>
                </a:r>
                <a:r>
                  <a:rPr lang="en-US" altLang="en-US" sz="3000" dirty="0">
                    <a:sym typeface="Math1" pitchFamily="2" charset="2"/>
                  </a:rPr>
                  <a:t>				B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b	step 7</a:t>
                </a:r>
              </a:p>
            </p:txBody>
          </p:sp>
        </mc:Choice>
        <mc:Fallback>
          <p:sp>
            <p:nvSpPr>
              <p:cNvPr id="25603" name="Rectangle 3"/>
              <p:cNvSpPr>
                <a:spLocks noGrp="1" noRot="1" noChangeAspect="1" noMove="1" noResize="1" noEditPoints="1" noAdjustHandles="1" noChangeArrowheads="1" noChangeShapeType="1" noTextEdit="1"/>
              </p:cNvSpPr>
              <p:nvPr>
                <p:ph type="body" idx="1"/>
              </p:nvPr>
            </p:nvSpPr>
            <p:spPr>
              <a:blipFill>
                <a:blip r:embed="rId2"/>
                <a:stretch>
                  <a:fillRect l="-1882" t="-2963" b="-14667"/>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PDA corresponding to CFG</a:t>
            </a:r>
          </a:p>
        </p:txBody>
      </p:sp>
      <p:sp>
        <p:nvSpPr>
          <p:cNvPr id="7171" name="Rectangle 3"/>
          <p:cNvSpPr>
            <a:spLocks noGrp="1" noChangeArrowheads="1"/>
          </p:cNvSpPr>
          <p:nvPr>
            <p:ph type="body" idx="1"/>
          </p:nvPr>
        </p:nvSpPr>
        <p:spPr/>
        <p:txBody>
          <a:bodyPr/>
          <a:lstStyle/>
          <a:p>
            <a:pPr>
              <a:lnSpc>
                <a:spcPct val="90000"/>
              </a:lnSpc>
              <a:buFontTx/>
              <a:buNone/>
            </a:pPr>
            <a:r>
              <a:rPr lang="en-US" altLang="en-US" sz="3000"/>
              <a:t>	</a:t>
            </a:r>
            <a:r>
              <a:rPr lang="en-US" altLang="en-US" sz="3000" b="1" u="sng"/>
              <a:t>Theorem</a:t>
            </a:r>
            <a:r>
              <a:rPr lang="en-US" altLang="en-US" sz="3000"/>
              <a:t>: Corresponding to any CFG there exists a PDA accepting the language generated by the CFG.</a:t>
            </a:r>
          </a:p>
          <a:p>
            <a:pPr>
              <a:lnSpc>
                <a:spcPct val="90000"/>
              </a:lnSpc>
              <a:buFontTx/>
              <a:buNone/>
            </a:pPr>
            <a:r>
              <a:rPr lang="en-US" altLang="en-US" sz="3000"/>
              <a:t>		Since an algorithm has already been discussed to convert the CFG in CNF, so the PDA can be constructed corresponding to the CFG. As the CFG in CNF generates all the nonnull words of the corresponding CFL, so accepting the null string (if it is contained in the CFL), can be managed separately. Following is an example in this regard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52400"/>
            <a:ext cx="7772400" cy="762000"/>
          </a:xfrm>
        </p:spPr>
        <p:txBody>
          <a:bodyPr/>
          <a:lstStyle/>
          <a:p>
            <a:r>
              <a:rPr lang="en-US" altLang="en-US"/>
              <a:t>Example continued …</a:t>
            </a:r>
          </a:p>
        </p:txBody>
      </p:sp>
      <p:grpSp>
        <p:nvGrpSpPr>
          <p:cNvPr id="26627" name="Group 3"/>
          <p:cNvGrpSpPr>
            <a:grpSpLocks/>
          </p:cNvGrpSpPr>
          <p:nvPr/>
        </p:nvGrpSpPr>
        <p:grpSpPr bwMode="auto">
          <a:xfrm>
            <a:off x="1295400" y="762000"/>
            <a:ext cx="6858000" cy="5632450"/>
            <a:chOff x="960" y="768"/>
            <a:chExt cx="3888" cy="3548"/>
          </a:xfrm>
        </p:grpSpPr>
        <p:grpSp>
          <p:nvGrpSpPr>
            <p:cNvPr id="26628" name="Group 4"/>
            <p:cNvGrpSpPr>
              <a:grpSpLocks/>
            </p:cNvGrpSpPr>
            <p:nvPr/>
          </p:nvGrpSpPr>
          <p:grpSpPr bwMode="auto">
            <a:xfrm>
              <a:off x="960" y="1056"/>
              <a:ext cx="3840" cy="3260"/>
              <a:chOff x="960" y="880"/>
              <a:chExt cx="3840" cy="3260"/>
            </a:xfrm>
          </p:grpSpPr>
          <p:sp>
            <p:nvSpPr>
              <p:cNvPr id="26629" name="Rectangle 5"/>
              <p:cNvSpPr>
                <a:spLocks noChangeArrowheads="1"/>
              </p:cNvSpPr>
              <p:nvPr/>
            </p:nvSpPr>
            <p:spPr bwMode="auto">
              <a:xfrm>
                <a:off x="3840" y="381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latin typeface="Arial" panose="020B0604020202020204" pitchFamily="34" charset="0"/>
                    <a:cs typeface="Arial" panose="020B0604020202020204" pitchFamily="34" charset="0"/>
                  </a:rPr>
                  <a:t>∆</a:t>
                </a:r>
              </a:p>
            </p:txBody>
          </p:sp>
          <p:sp>
            <p:nvSpPr>
              <p:cNvPr id="26630" name="Rectangle 6"/>
              <p:cNvSpPr>
                <a:spLocks noChangeArrowheads="1"/>
              </p:cNvSpPr>
              <p:nvPr/>
            </p:nvSpPr>
            <p:spPr bwMode="auto">
              <a:xfrm>
                <a:off x="2880" y="381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latin typeface="Arial" panose="020B0604020202020204" pitchFamily="34" charset="0"/>
                    <a:cs typeface="Arial" panose="020B0604020202020204" pitchFamily="34" charset="0"/>
                  </a:rPr>
                  <a:t>(PP)     ∆</a:t>
                </a:r>
              </a:p>
            </p:txBody>
          </p:sp>
          <p:sp>
            <p:nvSpPr>
              <p:cNvPr id="26631" name="Rectangle 7"/>
              <p:cNvSpPr>
                <a:spLocks noChangeArrowheads="1"/>
              </p:cNvSpPr>
              <p:nvPr/>
            </p:nvSpPr>
            <p:spPr bwMode="auto">
              <a:xfrm>
                <a:off x="1920" y="381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t>
                </a:r>
                <a:r>
                  <a:rPr lang="en-US" altLang="en-US"/>
                  <a:t>aab</a:t>
                </a:r>
              </a:p>
            </p:txBody>
          </p:sp>
          <p:sp>
            <p:nvSpPr>
              <p:cNvPr id="26632" name="Rectangle 8"/>
              <p:cNvSpPr>
                <a:spLocks noChangeArrowheads="1"/>
              </p:cNvSpPr>
              <p:nvPr/>
            </p:nvSpPr>
            <p:spPr bwMode="auto">
              <a:xfrm>
                <a:off x="960" y="381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sz="2400"/>
                  <a:t>(RD</a:t>
                </a:r>
                <a:r>
                  <a:rPr lang="en-US" altLang="en-US" baseline="-30000"/>
                  <a:t>3</a:t>
                </a:r>
                <a:r>
                  <a:rPr lang="en-US" altLang="en-US" sz="2400"/>
                  <a:t>)</a:t>
                </a:r>
                <a:r>
                  <a:rPr lang="en-US" altLang="en-US"/>
                  <a:t>XY</a:t>
                </a:r>
              </a:p>
            </p:txBody>
          </p:sp>
          <p:sp>
            <p:nvSpPr>
              <p:cNvPr id="26633" name="Rectangle 9"/>
              <p:cNvSpPr>
                <a:spLocks noChangeArrowheads="1"/>
              </p:cNvSpPr>
              <p:nvPr/>
            </p:nvSpPr>
            <p:spPr bwMode="auto">
              <a:xfrm>
                <a:off x="3840" y="3488"/>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aaab</a:t>
                </a:r>
              </a:p>
            </p:txBody>
          </p:sp>
          <p:sp>
            <p:nvSpPr>
              <p:cNvPr id="26634" name="Rectangle 10"/>
              <p:cNvSpPr>
                <a:spLocks noChangeArrowheads="1"/>
              </p:cNvSpPr>
              <p:nvPr/>
            </p:nvSpPr>
            <p:spPr bwMode="auto">
              <a:xfrm>
                <a:off x="2880" y="3488"/>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(RD</a:t>
                </a:r>
                <a:r>
                  <a:rPr lang="en-US" altLang="en-US" baseline="-30000"/>
                  <a:t>4</a:t>
                </a:r>
                <a:r>
                  <a:rPr lang="en-US" altLang="en-US"/>
                  <a:t>)   </a:t>
                </a:r>
                <a:r>
                  <a:rPr lang="en-US" altLang="en-US">
                    <a:latin typeface="Arial" panose="020B0604020202020204" pitchFamily="34" charset="0"/>
                    <a:cs typeface="Arial" panose="020B0604020202020204" pitchFamily="34" charset="0"/>
                  </a:rPr>
                  <a:t>∆</a:t>
                </a:r>
              </a:p>
            </p:txBody>
          </p:sp>
          <p:sp>
            <p:nvSpPr>
              <p:cNvPr id="26635" name="Rectangle 11"/>
              <p:cNvSpPr>
                <a:spLocks noChangeArrowheads="1"/>
              </p:cNvSpPr>
              <p:nvPr/>
            </p:nvSpPr>
            <p:spPr bwMode="auto">
              <a:xfrm>
                <a:off x="1920" y="3488"/>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aaab</a:t>
                </a:r>
              </a:p>
            </p:txBody>
          </p:sp>
          <p:sp>
            <p:nvSpPr>
              <p:cNvPr id="26636" name="Rectangle 12"/>
              <p:cNvSpPr>
                <a:spLocks noChangeArrowheads="1"/>
              </p:cNvSpPr>
              <p:nvPr/>
            </p:nvSpPr>
            <p:spPr bwMode="auto">
              <a:xfrm>
                <a:off x="960" y="3488"/>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(PP)   XY</a:t>
                </a:r>
              </a:p>
            </p:txBody>
          </p:sp>
          <p:sp>
            <p:nvSpPr>
              <p:cNvPr id="26637" name="Rectangle 13"/>
              <p:cNvSpPr>
                <a:spLocks noChangeArrowheads="1"/>
              </p:cNvSpPr>
              <p:nvPr/>
            </p:nvSpPr>
            <p:spPr bwMode="auto">
              <a:xfrm>
                <a:off x="3840" y="3162"/>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aaa</a:t>
                </a:r>
                <a:r>
                  <a:rPr lang="en-US" altLang="en-US"/>
                  <a:t>b</a:t>
                </a:r>
              </a:p>
            </p:txBody>
          </p:sp>
          <p:sp>
            <p:nvSpPr>
              <p:cNvPr id="26638" name="Rectangle 14"/>
              <p:cNvSpPr>
                <a:spLocks noChangeArrowheads="1"/>
              </p:cNvSpPr>
              <p:nvPr/>
            </p:nvSpPr>
            <p:spPr bwMode="auto">
              <a:xfrm>
                <a:off x="2880" y="3162"/>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latin typeface="Arial" panose="020B0604020202020204" pitchFamily="34" charset="0"/>
                    <a:cs typeface="Arial" panose="020B0604020202020204" pitchFamily="34" charset="0"/>
                  </a:rPr>
                  <a:t>(PP)     ∆</a:t>
                </a:r>
              </a:p>
            </p:txBody>
          </p:sp>
          <p:sp>
            <p:nvSpPr>
              <p:cNvPr id="26639" name="Rectangle 15"/>
              <p:cNvSpPr>
                <a:spLocks noChangeArrowheads="1"/>
              </p:cNvSpPr>
              <p:nvPr/>
            </p:nvSpPr>
            <p:spPr bwMode="auto">
              <a:xfrm>
                <a:off x="1920" y="3162"/>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aaab</a:t>
                </a:r>
              </a:p>
            </p:txBody>
          </p:sp>
          <p:sp>
            <p:nvSpPr>
              <p:cNvPr id="26640" name="Rectangle 16"/>
              <p:cNvSpPr>
                <a:spLocks noChangeArrowheads="1"/>
              </p:cNvSpPr>
              <p:nvPr/>
            </p:nvSpPr>
            <p:spPr bwMode="auto">
              <a:xfrm>
                <a:off x="960" y="3162"/>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sz="2400"/>
                  <a:t>(PHA)AXY</a:t>
                </a:r>
              </a:p>
            </p:txBody>
          </p:sp>
          <p:sp>
            <p:nvSpPr>
              <p:cNvPr id="26641" name="Rectangle 17"/>
              <p:cNvSpPr>
                <a:spLocks noChangeArrowheads="1"/>
              </p:cNvSpPr>
              <p:nvPr/>
            </p:nvSpPr>
            <p:spPr bwMode="auto">
              <a:xfrm>
                <a:off x="3840" y="2836"/>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aaa</a:t>
                </a:r>
                <a:r>
                  <a:rPr lang="en-US" altLang="en-US"/>
                  <a:t>b</a:t>
                </a:r>
              </a:p>
            </p:txBody>
          </p:sp>
          <p:sp>
            <p:nvSpPr>
              <p:cNvPr id="26642" name="Rectangle 18"/>
              <p:cNvSpPr>
                <a:spLocks noChangeArrowheads="1"/>
              </p:cNvSpPr>
              <p:nvPr/>
            </p:nvSpPr>
            <p:spPr bwMode="auto">
              <a:xfrm>
                <a:off x="2880" y="2836"/>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(RD</a:t>
                </a:r>
                <a:r>
                  <a:rPr lang="en-US" altLang="en-US" baseline="-30000"/>
                  <a:t>2</a:t>
                </a:r>
                <a:r>
                  <a:rPr lang="en-US" altLang="en-US"/>
                  <a:t>)   B</a:t>
                </a:r>
              </a:p>
            </p:txBody>
          </p:sp>
          <p:sp>
            <p:nvSpPr>
              <p:cNvPr id="26643" name="Rectangle 19"/>
              <p:cNvSpPr>
                <a:spLocks noChangeArrowheads="1"/>
              </p:cNvSpPr>
              <p:nvPr/>
            </p:nvSpPr>
            <p:spPr bwMode="auto">
              <a:xfrm>
                <a:off x="1920" y="2836"/>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aaab</a:t>
                </a:r>
              </a:p>
            </p:txBody>
          </p:sp>
          <p:sp>
            <p:nvSpPr>
              <p:cNvPr id="26644" name="Rectangle 20"/>
              <p:cNvSpPr>
                <a:spLocks noChangeArrowheads="1"/>
              </p:cNvSpPr>
              <p:nvPr/>
            </p:nvSpPr>
            <p:spPr bwMode="auto">
              <a:xfrm>
                <a:off x="960" y="2836"/>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sz="2400"/>
                  <a:t>(PH X)</a:t>
                </a:r>
                <a:r>
                  <a:rPr lang="en-US" altLang="en-US"/>
                  <a:t>XY</a:t>
                </a:r>
              </a:p>
            </p:txBody>
          </p:sp>
          <p:sp>
            <p:nvSpPr>
              <p:cNvPr id="26645" name="Rectangle 21"/>
              <p:cNvSpPr>
                <a:spLocks noChangeArrowheads="1"/>
              </p:cNvSpPr>
              <p:nvPr/>
            </p:nvSpPr>
            <p:spPr bwMode="auto">
              <a:xfrm>
                <a:off x="3840" y="2510"/>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a:t>
                </a:r>
                <a:r>
                  <a:rPr lang="en-US" altLang="en-US"/>
                  <a:t>ab</a:t>
                </a:r>
              </a:p>
            </p:txBody>
          </p:sp>
          <p:sp>
            <p:nvSpPr>
              <p:cNvPr id="26646" name="Rectangle 22"/>
              <p:cNvSpPr>
                <a:spLocks noChangeArrowheads="1"/>
              </p:cNvSpPr>
              <p:nvPr/>
            </p:nvSpPr>
            <p:spPr bwMode="auto">
              <a:xfrm>
                <a:off x="2880" y="2510"/>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(PP)     B</a:t>
                </a:r>
              </a:p>
            </p:txBody>
          </p:sp>
          <p:sp>
            <p:nvSpPr>
              <p:cNvPr id="26647" name="Rectangle 23"/>
              <p:cNvSpPr>
                <a:spLocks noChangeArrowheads="1"/>
              </p:cNvSpPr>
              <p:nvPr/>
            </p:nvSpPr>
            <p:spPr bwMode="auto">
              <a:xfrm>
                <a:off x="1920" y="2510"/>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aaab</a:t>
                </a:r>
              </a:p>
            </p:txBody>
          </p:sp>
          <p:sp>
            <p:nvSpPr>
              <p:cNvPr id="26648" name="Rectangle 24"/>
              <p:cNvSpPr>
                <a:spLocks noChangeArrowheads="1"/>
              </p:cNvSpPr>
              <p:nvPr/>
            </p:nvSpPr>
            <p:spPr bwMode="auto">
              <a:xfrm>
                <a:off x="960" y="2510"/>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(PP)      Y</a:t>
                </a:r>
              </a:p>
            </p:txBody>
          </p:sp>
          <p:sp>
            <p:nvSpPr>
              <p:cNvPr id="26649" name="Rectangle 25"/>
              <p:cNvSpPr>
                <a:spLocks noChangeArrowheads="1"/>
              </p:cNvSpPr>
              <p:nvPr/>
            </p:nvSpPr>
            <p:spPr bwMode="auto">
              <a:xfrm>
                <a:off x="3840" y="218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a:t>
                </a:r>
                <a:r>
                  <a:rPr lang="en-US" altLang="en-US"/>
                  <a:t>bb</a:t>
                </a:r>
              </a:p>
            </p:txBody>
          </p:sp>
          <p:sp>
            <p:nvSpPr>
              <p:cNvPr id="26650" name="Rectangle 26"/>
              <p:cNvSpPr>
                <a:spLocks noChangeArrowheads="1"/>
              </p:cNvSpPr>
              <p:nvPr/>
            </p:nvSpPr>
            <p:spPr bwMode="auto">
              <a:xfrm>
                <a:off x="2880" y="218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sz="2400"/>
                  <a:t>(PH Y)</a:t>
                </a:r>
                <a:r>
                  <a:rPr lang="en-US" altLang="en-US"/>
                  <a:t>YB</a:t>
                </a:r>
              </a:p>
            </p:txBody>
          </p:sp>
          <p:sp>
            <p:nvSpPr>
              <p:cNvPr id="26651" name="Rectangle 27"/>
              <p:cNvSpPr>
                <a:spLocks noChangeArrowheads="1"/>
              </p:cNvSpPr>
              <p:nvPr/>
            </p:nvSpPr>
            <p:spPr bwMode="auto">
              <a:xfrm>
                <a:off x="1920" y="218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aaab</a:t>
                </a:r>
              </a:p>
            </p:txBody>
          </p:sp>
          <p:sp>
            <p:nvSpPr>
              <p:cNvPr id="26652" name="Rectangle 28"/>
              <p:cNvSpPr>
                <a:spLocks noChangeArrowheads="1"/>
              </p:cNvSpPr>
              <p:nvPr/>
            </p:nvSpPr>
            <p:spPr bwMode="auto">
              <a:xfrm>
                <a:off x="960" y="218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400"/>
                  <a:t>(PH X)</a:t>
                </a:r>
                <a:r>
                  <a:rPr lang="en-US" altLang="en-US"/>
                  <a:t> XY</a:t>
                </a:r>
              </a:p>
            </p:txBody>
          </p:sp>
          <p:sp>
            <p:nvSpPr>
              <p:cNvPr id="26653" name="Rectangle 29"/>
              <p:cNvSpPr>
                <a:spLocks noChangeArrowheads="1"/>
              </p:cNvSpPr>
              <p:nvPr/>
            </p:nvSpPr>
            <p:spPr bwMode="auto">
              <a:xfrm>
                <a:off x="3840" y="1858"/>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a:t>
                </a:r>
                <a:r>
                  <a:rPr lang="en-US" altLang="en-US"/>
                  <a:t>bb</a:t>
                </a:r>
              </a:p>
            </p:txBody>
          </p:sp>
          <p:sp>
            <p:nvSpPr>
              <p:cNvPr id="26654" name="Rectangle 30"/>
              <p:cNvSpPr>
                <a:spLocks noChangeArrowheads="1"/>
              </p:cNvSpPr>
              <p:nvPr/>
            </p:nvSpPr>
            <p:spPr bwMode="auto">
              <a:xfrm>
                <a:off x="2880" y="1858"/>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(PH B)  B</a:t>
                </a:r>
              </a:p>
            </p:txBody>
          </p:sp>
          <p:sp>
            <p:nvSpPr>
              <p:cNvPr id="26655" name="Rectangle 31"/>
              <p:cNvSpPr>
                <a:spLocks noChangeArrowheads="1"/>
              </p:cNvSpPr>
              <p:nvPr/>
            </p:nvSpPr>
            <p:spPr bwMode="auto">
              <a:xfrm>
                <a:off x="1920" y="1858"/>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aaab</a:t>
                </a:r>
              </a:p>
            </p:txBody>
          </p:sp>
          <p:sp>
            <p:nvSpPr>
              <p:cNvPr id="26656" name="Rectangle 32"/>
              <p:cNvSpPr>
                <a:spLocks noChangeArrowheads="1"/>
              </p:cNvSpPr>
              <p:nvPr/>
            </p:nvSpPr>
            <p:spPr bwMode="auto">
              <a:xfrm>
                <a:off x="960" y="1858"/>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(PH Y)  Y</a:t>
                </a:r>
              </a:p>
            </p:txBody>
          </p:sp>
          <p:sp>
            <p:nvSpPr>
              <p:cNvPr id="26657" name="Rectangle 33"/>
              <p:cNvSpPr>
                <a:spLocks noChangeArrowheads="1"/>
              </p:cNvSpPr>
              <p:nvPr/>
            </p:nvSpPr>
            <p:spPr bwMode="auto">
              <a:xfrm>
                <a:off x="3840" y="1532"/>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a:t>
                </a:r>
                <a:r>
                  <a:rPr lang="en-US" altLang="en-US"/>
                  <a:t>bb</a:t>
                </a:r>
              </a:p>
            </p:txBody>
          </p:sp>
          <p:sp>
            <p:nvSpPr>
              <p:cNvPr id="26658" name="Rectangle 34"/>
              <p:cNvSpPr>
                <a:spLocks noChangeArrowheads="1"/>
              </p:cNvSpPr>
              <p:nvPr/>
            </p:nvSpPr>
            <p:spPr bwMode="auto">
              <a:xfrm>
                <a:off x="2880" y="1532"/>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sz="2400">
                    <a:latin typeface="Arial" panose="020B0604020202020204" pitchFamily="34" charset="0"/>
                    <a:cs typeface="Arial" panose="020B0604020202020204" pitchFamily="34" charset="0"/>
                  </a:rPr>
                  <a:t>(PP)       </a:t>
                </a:r>
                <a:r>
                  <a:rPr lang="en-US" altLang="en-US">
                    <a:latin typeface="Arial" panose="020B0604020202020204" pitchFamily="34" charset="0"/>
                    <a:cs typeface="Arial" panose="020B0604020202020204" pitchFamily="34" charset="0"/>
                  </a:rPr>
                  <a:t>∆</a:t>
                </a:r>
              </a:p>
            </p:txBody>
          </p:sp>
          <p:sp>
            <p:nvSpPr>
              <p:cNvPr id="26659" name="Rectangle 35"/>
              <p:cNvSpPr>
                <a:spLocks noChangeArrowheads="1"/>
              </p:cNvSpPr>
              <p:nvPr/>
            </p:nvSpPr>
            <p:spPr bwMode="auto">
              <a:xfrm>
                <a:off x="1920" y="1532"/>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aaab</a:t>
                </a:r>
              </a:p>
            </p:txBody>
          </p:sp>
          <p:sp>
            <p:nvSpPr>
              <p:cNvPr id="26660" name="Rectangle 36"/>
              <p:cNvSpPr>
                <a:spLocks noChangeArrowheads="1"/>
              </p:cNvSpPr>
              <p:nvPr/>
            </p:nvSpPr>
            <p:spPr bwMode="auto">
              <a:xfrm>
                <a:off x="960" y="1532"/>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(PP)       </a:t>
                </a:r>
                <a:r>
                  <a:rPr lang="en-US" altLang="en-US">
                    <a:latin typeface="Arial" panose="020B0604020202020204" pitchFamily="34" charset="0"/>
                    <a:cs typeface="Arial" panose="020B0604020202020204" pitchFamily="34" charset="0"/>
                  </a:rPr>
                  <a:t>∆</a:t>
                </a:r>
              </a:p>
            </p:txBody>
          </p:sp>
          <p:sp>
            <p:nvSpPr>
              <p:cNvPr id="26661" name="Rectangle 37"/>
              <p:cNvSpPr>
                <a:spLocks noChangeArrowheads="1"/>
              </p:cNvSpPr>
              <p:nvPr/>
            </p:nvSpPr>
            <p:spPr bwMode="auto">
              <a:xfrm>
                <a:off x="3840" y="1206"/>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a:t>
                </a:r>
                <a:r>
                  <a:rPr lang="en-US" altLang="en-US"/>
                  <a:t>ab</a:t>
                </a:r>
              </a:p>
            </p:txBody>
          </p:sp>
          <p:sp>
            <p:nvSpPr>
              <p:cNvPr id="26662" name="Rectangle 38"/>
              <p:cNvSpPr>
                <a:spLocks noChangeArrowheads="1"/>
              </p:cNvSpPr>
              <p:nvPr/>
            </p:nvSpPr>
            <p:spPr bwMode="auto">
              <a:xfrm>
                <a:off x="2880" y="1206"/>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(RD</a:t>
                </a:r>
                <a:r>
                  <a:rPr lang="en-US" altLang="en-US" baseline="-30000"/>
                  <a:t>1</a:t>
                </a:r>
                <a:r>
                  <a:rPr lang="en-US" altLang="en-US"/>
                  <a:t>)   Y </a:t>
                </a:r>
              </a:p>
            </p:txBody>
          </p:sp>
          <p:sp>
            <p:nvSpPr>
              <p:cNvPr id="26663" name="Rectangle 39"/>
              <p:cNvSpPr>
                <a:spLocks noChangeArrowheads="1"/>
              </p:cNvSpPr>
              <p:nvPr/>
            </p:nvSpPr>
            <p:spPr bwMode="auto">
              <a:xfrm>
                <a:off x="1920" y="1206"/>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aaab</a:t>
                </a:r>
              </a:p>
            </p:txBody>
          </p:sp>
          <p:sp>
            <p:nvSpPr>
              <p:cNvPr id="26664" name="Rectangle 40"/>
              <p:cNvSpPr>
                <a:spLocks noChangeArrowheads="1"/>
              </p:cNvSpPr>
              <p:nvPr/>
            </p:nvSpPr>
            <p:spPr bwMode="auto">
              <a:xfrm>
                <a:off x="960" y="1206"/>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(PH S)   S</a:t>
                </a:r>
              </a:p>
            </p:txBody>
          </p:sp>
          <p:sp>
            <p:nvSpPr>
              <p:cNvPr id="26665" name="Rectangle 41"/>
              <p:cNvSpPr>
                <a:spLocks noChangeArrowheads="1"/>
              </p:cNvSpPr>
              <p:nvPr/>
            </p:nvSpPr>
            <p:spPr bwMode="auto">
              <a:xfrm>
                <a:off x="3840" y="880"/>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u="sng"/>
                  <a:t>a</a:t>
                </a:r>
                <a:r>
                  <a:rPr lang="en-US" altLang="en-US"/>
                  <a:t>aab</a:t>
                </a:r>
              </a:p>
            </p:txBody>
          </p:sp>
          <p:sp>
            <p:nvSpPr>
              <p:cNvPr id="26666" name="Rectangle 42"/>
              <p:cNvSpPr>
                <a:spLocks noChangeArrowheads="1"/>
              </p:cNvSpPr>
              <p:nvPr/>
            </p:nvSpPr>
            <p:spPr bwMode="auto">
              <a:xfrm>
                <a:off x="2880" y="880"/>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(PP)      Y</a:t>
                </a:r>
              </a:p>
            </p:txBody>
          </p:sp>
          <p:sp>
            <p:nvSpPr>
              <p:cNvPr id="26667" name="Rectangle 43"/>
              <p:cNvSpPr>
                <a:spLocks noChangeArrowheads="1"/>
              </p:cNvSpPr>
              <p:nvPr/>
            </p:nvSpPr>
            <p:spPr bwMode="auto">
              <a:xfrm>
                <a:off x="1920" y="880"/>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aaab</a:t>
                </a:r>
              </a:p>
            </p:txBody>
          </p:sp>
          <p:sp>
            <p:nvSpPr>
              <p:cNvPr id="26668" name="Rectangle 44"/>
              <p:cNvSpPr>
                <a:spLocks noChangeArrowheads="1"/>
              </p:cNvSpPr>
              <p:nvPr/>
            </p:nvSpPr>
            <p:spPr bwMode="auto">
              <a:xfrm>
                <a:off x="960" y="880"/>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r" eaLnBrk="0" hangingPunct="0">
                  <a:spcBef>
                    <a:spcPct val="50000"/>
                  </a:spcBef>
                  <a:buFontTx/>
                  <a:buNone/>
                </a:pPr>
                <a:r>
                  <a:rPr lang="en-US" altLang="en-US"/>
                  <a:t>(ST)       </a:t>
                </a:r>
                <a:r>
                  <a:rPr lang="en-US" altLang="en-US">
                    <a:latin typeface="Arial" panose="020B0604020202020204" pitchFamily="34" charset="0"/>
                    <a:cs typeface="Arial" panose="020B0604020202020204" pitchFamily="34" charset="0"/>
                  </a:rPr>
                  <a:t>∆</a:t>
                </a:r>
              </a:p>
            </p:txBody>
          </p:sp>
          <p:sp>
            <p:nvSpPr>
              <p:cNvPr id="26669" name="Line 45"/>
              <p:cNvSpPr>
                <a:spLocks noChangeShapeType="1"/>
              </p:cNvSpPr>
              <p:nvPr/>
            </p:nvSpPr>
            <p:spPr bwMode="auto">
              <a:xfrm>
                <a:off x="960" y="880"/>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0" name="Line 46"/>
              <p:cNvSpPr>
                <a:spLocks noChangeShapeType="1"/>
              </p:cNvSpPr>
              <p:nvPr/>
            </p:nvSpPr>
            <p:spPr bwMode="auto">
              <a:xfrm>
                <a:off x="960" y="1206"/>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1" name="Line 47"/>
              <p:cNvSpPr>
                <a:spLocks noChangeShapeType="1"/>
              </p:cNvSpPr>
              <p:nvPr/>
            </p:nvSpPr>
            <p:spPr bwMode="auto">
              <a:xfrm>
                <a:off x="960" y="153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2" name="Line 48"/>
              <p:cNvSpPr>
                <a:spLocks noChangeShapeType="1"/>
              </p:cNvSpPr>
              <p:nvPr/>
            </p:nvSpPr>
            <p:spPr bwMode="auto">
              <a:xfrm>
                <a:off x="960" y="1858"/>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3" name="Line 49"/>
              <p:cNvSpPr>
                <a:spLocks noChangeShapeType="1"/>
              </p:cNvSpPr>
              <p:nvPr/>
            </p:nvSpPr>
            <p:spPr bwMode="auto">
              <a:xfrm>
                <a:off x="960" y="2184"/>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4" name="Line 50"/>
              <p:cNvSpPr>
                <a:spLocks noChangeShapeType="1"/>
              </p:cNvSpPr>
              <p:nvPr/>
            </p:nvSpPr>
            <p:spPr bwMode="auto">
              <a:xfrm>
                <a:off x="960" y="2510"/>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5" name="Line 51"/>
              <p:cNvSpPr>
                <a:spLocks noChangeShapeType="1"/>
              </p:cNvSpPr>
              <p:nvPr/>
            </p:nvSpPr>
            <p:spPr bwMode="auto">
              <a:xfrm>
                <a:off x="960" y="2836"/>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6" name="Line 52"/>
              <p:cNvSpPr>
                <a:spLocks noChangeShapeType="1"/>
              </p:cNvSpPr>
              <p:nvPr/>
            </p:nvSpPr>
            <p:spPr bwMode="auto">
              <a:xfrm>
                <a:off x="960" y="3162"/>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7" name="Line 53"/>
              <p:cNvSpPr>
                <a:spLocks noChangeShapeType="1"/>
              </p:cNvSpPr>
              <p:nvPr/>
            </p:nvSpPr>
            <p:spPr bwMode="auto">
              <a:xfrm>
                <a:off x="960" y="3488"/>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8" name="Line 54"/>
              <p:cNvSpPr>
                <a:spLocks noChangeShapeType="1"/>
              </p:cNvSpPr>
              <p:nvPr/>
            </p:nvSpPr>
            <p:spPr bwMode="auto">
              <a:xfrm>
                <a:off x="960" y="3814"/>
                <a:ext cx="384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9" name="Line 55"/>
              <p:cNvSpPr>
                <a:spLocks noChangeShapeType="1"/>
              </p:cNvSpPr>
              <p:nvPr/>
            </p:nvSpPr>
            <p:spPr bwMode="auto">
              <a:xfrm>
                <a:off x="960" y="4140"/>
                <a:ext cx="3840"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0" name="Line 56"/>
              <p:cNvSpPr>
                <a:spLocks noChangeShapeType="1"/>
              </p:cNvSpPr>
              <p:nvPr/>
            </p:nvSpPr>
            <p:spPr bwMode="auto">
              <a:xfrm>
                <a:off x="960" y="880"/>
                <a:ext cx="0" cy="326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1" name="Line 57"/>
              <p:cNvSpPr>
                <a:spLocks noChangeShapeType="1"/>
              </p:cNvSpPr>
              <p:nvPr/>
            </p:nvSpPr>
            <p:spPr bwMode="auto">
              <a:xfrm>
                <a:off x="1920" y="880"/>
                <a:ext cx="0" cy="326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2" name="Line 58"/>
              <p:cNvSpPr>
                <a:spLocks noChangeShapeType="1"/>
              </p:cNvSpPr>
              <p:nvPr/>
            </p:nvSpPr>
            <p:spPr bwMode="auto">
              <a:xfrm>
                <a:off x="2880" y="880"/>
                <a:ext cx="0" cy="3260"/>
              </a:xfrm>
              <a:prstGeom prst="line">
                <a:avLst/>
              </a:prstGeom>
              <a:noFill/>
              <a:ln w="666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3" name="Line 59"/>
              <p:cNvSpPr>
                <a:spLocks noChangeShapeType="1"/>
              </p:cNvSpPr>
              <p:nvPr/>
            </p:nvSpPr>
            <p:spPr bwMode="auto">
              <a:xfrm>
                <a:off x="3840" y="880"/>
                <a:ext cx="0" cy="326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4" name="Line 60"/>
              <p:cNvSpPr>
                <a:spLocks noChangeShapeType="1"/>
              </p:cNvSpPr>
              <p:nvPr/>
            </p:nvSpPr>
            <p:spPr bwMode="auto">
              <a:xfrm>
                <a:off x="4800" y="880"/>
                <a:ext cx="0" cy="326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85" name="Text Box 61"/>
            <p:cNvSpPr txBox="1">
              <a:spLocks noChangeArrowheads="1"/>
            </p:cNvSpPr>
            <p:nvPr/>
          </p:nvSpPr>
          <p:spPr bwMode="auto">
            <a:xfrm>
              <a:off x="960" y="768"/>
              <a:ext cx="19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STACK	TAPE</a:t>
              </a:r>
            </a:p>
          </p:txBody>
        </p:sp>
        <p:sp>
          <p:nvSpPr>
            <p:cNvPr id="26686" name="Text Box 62"/>
            <p:cNvSpPr txBox="1">
              <a:spLocks noChangeArrowheads="1"/>
            </p:cNvSpPr>
            <p:nvPr/>
          </p:nvSpPr>
          <p:spPr bwMode="auto">
            <a:xfrm>
              <a:off x="2880" y="768"/>
              <a:ext cx="19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STACK	TAPE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Summing Up</a:t>
            </a:r>
          </a:p>
        </p:txBody>
      </p:sp>
      <p:sp>
        <p:nvSpPr>
          <p:cNvPr id="28675" name="Rectangle 3"/>
          <p:cNvSpPr>
            <a:spLocks noGrp="1" noChangeArrowheads="1"/>
          </p:cNvSpPr>
          <p:nvPr>
            <p:ph type="body" idx="1"/>
          </p:nvPr>
        </p:nvSpPr>
        <p:spPr/>
        <p:txBody>
          <a:bodyPr/>
          <a:lstStyle/>
          <a:p>
            <a:pPr>
              <a:buFontTx/>
              <a:buNone/>
            </a:pPr>
            <a:r>
              <a:rPr lang="en-US" altLang="en-US"/>
              <a:t>	PDA corresponding to CFG, Examples of PDA corresponding to CFG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Example</a:t>
            </a:r>
          </a:p>
        </p:txBody>
      </p:sp>
      <mc:AlternateContent xmlns:mc="http://schemas.openxmlformats.org/markup-compatibility/2006">
        <mc:Choice xmlns:a14="http://schemas.microsoft.com/office/drawing/2010/main" Requires="a14">
          <p:sp>
            <p:nvSpPr>
              <p:cNvPr id="9219" name="Rectangle 3"/>
              <p:cNvSpPr>
                <a:spLocks noGrp="1" noChangeArrowheads="1"/>
              </p:cNvSpPr>
              <p:nvPr>
                <p:ph type="body" idx="1"/>
              </p:nvPr>
            </p:nvSpPr>
            <p:spPr/>
            <p:txBody>
              <a:bodyPr/>
              <a:lstStyle/>
              <a:p>
                <a:pPr>
                  <a:buFontTx/>
                  <a:buNone/>
                </a:pPr>
                <a:r>
                  <a:rPr lang="en-US" altLang="en-US" dirty="0" smtClean="0"/>
                  <a:t>	Consider the following CFG which is in CNF and does not generate the null string</a:t>
                </a:r>
              </a:p>
              <a:p>
                <a:pPr>
                  <a:buFontTx/>
                  <a:buNone/>
                </a:pPr>
                <a:r>
                  <a:rPr lang="en-US" altLang="en-US" dirty="0"/>
                  <a:t>	 </a:t>
                </a:r>
                <a:r>
                  <a:rPr lang="en-US" altLang="en-US" sz="3000" dirty="0">
                    <a:sym typeface="Math1" pitchFamily="2" charset="2"/>
                  </a:rPr>
                  <a:t>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SB|AB</a:t>
                </a:r>
              </a:p>
              <a:p>
                <a:pPr>
                  <a:buFontTx/>
                  <a:buNone/>
                </a:pPr>
                <a:r>
                  <a:rPr lang="en-US" altLang="en-US" sz="3000" dirty="0">
                    <a:sym typeface="Math1" pitchFamily="2" charset="2"/>
                  </a:rPr>
                  <a:t>	</a:t>
                </a:r>
                <a:r>
                  <a:rPr lang="en-US" altLang="en-US" dirty="0"/>
                  <a:t> </a:t>
                </a:r>
                <a:r>
                  <a:rPr lang="en-US" altLang="en-US" sz="3000" dirty="0">
                    <a:sym typeface="Math1" pitchFamily="2" charset="2"/>
                  </a:rPr>
                  <a:t>A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CC</a:t>
                </a:r>
              </a:p>
              <a:p>
                <a:pPr>
                  <a:buFontTx/>
                  <a:buNone/>
                </a:pPr>
                <a:r>
                  <a:rPr lang="en-US" altLang="en-US" sz="3000" dirty="0">
                    <a:sym typeface="Math1" pitchFamily="2" charset="2"/>
                  </a:rPr>
                  <a:t>	</a:t>
                </a:r>
                <a:r>
                  <a:rPr lang="en-US" altLang="en-US" dirty="0"/>
                  <a:t> </a:t>
                </a:r>
                <a:r>
                  <a:rPr lang="en-US" altLang="en-US" sz="3000" dirty="0">
                    <a:sym typeface="Math1" pitchFamily="2" charset="2"/>
                  </a:rPr>
                  <a:t>B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b</a:t>
                </a:r>
              </a:p>
              <a:p>
                <a:pPr>
                  <a:buFontTx/>
                  <a:buNone/>
                </a:pPr>
                <a:r>
                  <a:rPr lang="en-US" altLang="en-US" sz="3000" dirty="0">
                    <a:sym typeface="Math1" pitchFamily="2" charset="2"/>
                  </a:rPr>
                  <a:t>	</a:t>
                </a:r>
                <a:r>
                  <a:rPr lang="en-US" altLang="en-US" dirty="0"/>
                  <a:t> </a:t>
                </a:r>
                <a:r>
                  <a:rPr lang="en-US" altLang="en-US" sz="3000" dirty="0">
                    <a:sym typeface="Math1" pitchFamily="2" charset="2"/>
                  </a:rPr>
                  <a:t>C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a:t>
                </a:r>
              </a:p>
              <a:p>
                <a:pPr>
                  <a:buFontTx/>
                  <a:buNone/>
                </a:pPr>
                <a:r>
                  <a:rPr lang="en-US" altLang="en-US" sz="3000" dirty="0">
                    <a:sym typeface="Math1" pitchFamily="2" charset="2"/>
                  </a:rPr>
                  <a:t>	The corresponding PDA will be</a:t>
                </a:r>
              </a:p>
            </p:txBody>
          </p:sp>
        </mc:Choice>
        <mc:Fallback>
          <p:sp>
            <p:nvSpPr>
              <p:cNvPr id="9219" name="Rectangle 3"/>
              <p:cNvSpPr>
                <a:spLocks noGrp="1" noRot="1" noChangeAspect="1" noMove="1" noResize="1" noEditPoints="1" noAdjustHandles="1" noChangeArrowheads="1" noChangeShapeType="1" noTextEdit="1"/>
              </p:cNvSpPr>
              <p:nvPr>
                <p:ph type="body" idx="1"/>
              </p:nvPr>
            </p:nvSpPr>
            <p:spPr>
              <a:blipFill>
                <a:blip r:embed="rId2"/>
                <a:stretch>
                  <a:fillRect t="-2074" b="-741"/>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19100" y="2741613"/>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407988" y="2755900"/>
            <a:ext cx="674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a:t>
            </a:r>
            <a:r>
              <a:rPr lang="en-US" altLang="en-US" sz="2000"/>
              <a:t>S</a:t>
            </a:r>
          </a:p>
        </p:txBody>
      </p:sp>
      <p:sp>
        <p:nvSpPr>
          <p:cNvPr id="10244" name="Line 4"/>
          <p:cNvSpPr>
            <a:spLocks noChangeShapeType="1"/>
          </p:cNvSpPr>
          <p:nvPr/>
        </p:nvSpPr>
        <p:spPr bwMode="auto">
          <a:xfrm rot="-10800000">
            <a:off x="2741613" y="234950"/>
            <a:ext cx="0" cy="622300"/>
          </a:xfrm>
          <a:prstGeom prst="line">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5" name="Group 5"/>
          <p:cNvGrpSpPr>
            <a:grpSpLocks/>
          </p:cNvGrpSpPr>
          <p:nvPr/>
        </p:nvGrpSpPr>
        <p:grpSpPr bwMode="auto">
          <a:xfrm>
            <a:off x="7315200" y="1638300"/>
            <a:ext cx="1227138" cy="396875"/>
            <a:chOff x="1920" y="3503"/>
            <a:chExt cx="1296" cy="365"/>
          </a:xfrm>
        </p:grpSpPr>
        <p:sp>
          <p:nvSpPr>
            <p:cNvPr id="10246" name="Text Box 6"/>
            <p:cNvSpPr txBox="1">
              <a:spLocks noChangeArrowheads="1"/>
            </p:cNvSpPr>
            <p:nvPr/>
          </p:nvSpPr>
          <p:spPr bwMode="auto">
            <a:xfrm>
              <a:off x="2160" y="3503"/>
              <a:ext cx="8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AT</a:t>
              </a:r>
            </a:p>
          </p:txBody>
        </p:sp>
        <p:sp>
          <p:nvSpPr>
            <p:cNvPr id="10247"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48" name="Line 8"/>
          <p:cNvSpPr>
            <a:spLocks noChangeShapeType="1"/>
          </p:cNvSpPr>
          <p:nvPr/>
        </p:nvSpPr>
        <p:spPr bwMode="auto">
          <a:xfrm rot="-10800000">
            <a:off x="1751013" y="246063"/>
            <a:ext cx="1587" cy="28019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9" name="Group 9"/>
          <p:cNvGrpSpPr>
            <a:grpSpLocks/>
          </p:cNvGrpSpPr>
          <p:nvPr/>
        </p:nvGrpSpPr>
        <p:grpSpPr bwMode="auto">
          <a:xfrm>
            <a:off x="76200" y="2039938"/>
            <a:ext cx="1230313" cy="396875"/>
            <a:chOff x="1920" y="3504"/>
            <a:chExt cx="1296" cy="365"/>
          </a:xfrm>
        </p:grpSpPr>
        <p:sp>
          <p:nvSpPr>
            <p:cNvPr id="10250" name="Text Box 10"/>
            <p:cNvSpPr txBox="1">
              <a:spLocks noChangeArrowheads="1"/>
            </p:cNvSpPr>
            <p:nvPr/>
          </p:nvSpPr>
          <p:spPr bwMode="auto">
            <a:xfrm>
              <a:off x="2158" y="3504"/>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ST</a:t>
              </a:r>
            </a:p>
          </p:txBody>
        </p:sp>
        <p:sp>
          <p:nvSpPr>
            <p:cNvPr id="10251" name="AutoShape 11"/>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52" name="AutoShape 12"/>
          <p:cNvSpPr>
            <a:spLocks noChangeArrowheads="1"/>
          </p:cNvSpPr>
          <p:nvPr/>
        </p:nvSpPr>
        <p:spPr bwMode="auto">
          <a:xfrm>
            <a:off x="2286000" y="866775"/>
            <a:ext cx="876300" cy="709613"/>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Rectangle 13"/>
          <p:cNvSpPr>
            <a:spLocks noChangeArrowheads="1"/>
          </p:cNvSpPr>
          <p:nvPr/>
        </p:nvSpPr>
        <p:spPr bwMode="auto">
          <a:xfrm>
            <a:off x="2436813" y="992188"/>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RD</a:t>
            </a:r>
            <a:r>
              <a:rPr lang="en-US" altLang="en-US" sz="1800" baseline="-25000"/>
              <a:t>1</a:t>
            </a:r>
          </a:p>
        </p:txBody>
      </p:sp>
      <p:sp>
        <p:nvSpPr>
          <p:cNvPr id="10254" name="Text Box 14"/>
          <p:cNvSpPr txBox="1">
            <a:spLocks noChangeArrowheads="1"/>
          </p:cNvSpPr>
          <p:nvPr/>
        </p:nvSpPr>
        <p:spPr bwMode="auto">
          <a:xfrm>
            <a:off x="2362200" y="457200"/>
            <a:ext cx="407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0255" name="AutoShape 15"/>
          <p:cNvSpPr>
            <a:spLocks noChangeArrowheads="1"/>
          </p:cNvSpPr>
          <p:nvPr/>
        </p:nvSpPr>
        <p:spPr bwMode="auto">
          <a:xfrm>
            <a:off x="3765550" y="1250950"/>
            <a:ext cx="957263" cy="73183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6" name="Rectangle 16"/>
          <p:cNvSpPr>
            <a:spLocks noChangeArrowheads="1"/>
          </p:cNvSpPr>
          <p:nvPr/>
        </p:nvSpPr>
        <p:spPr bwMode="auto">
          <a:xfrm>
            <a:off x="3960813" y="1468438"/>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RD</a:t>
            </a:r>
            <a:r>
              <a:rPr lang="en-US" altLang="en-US" sz="1800" baseline="-25000"/>
              <a:t>2</a:t>
            </a:r>
          </a:p>
        </p:txBody>
      </p:sp>
      <p:sp>
        <p:nvSpPr>
          <p:cNvPr id="10257" name="Line 17"/>
          <p:cNvSpPr>
            <a:spLocks noChangeShapeType="1"/>
          </p:cNvSpPr>
          <p:nvPr/>
        </p:nvSpPr>
        <p:spPr bwMode="auto">
          <a:xfrm>
            <a:off x="720725" y="2347913"/>
            <a:ext cx="0" cy="384175"/>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8" name="Text Box 18"/>
          <p:cNvSpPr txBox="1">
            <a:spLocks noChangeArrowheads="1"/>
          </p:cNvSpPr>
          <p:nvPr/>
        </p:nvSpPr>
        <p:spPr bwMode="auto">
          <a:xfrm>
            <a:off x="4191000" y="38862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S</a:t>
            </a:r>
          </a:p>
        </p:txBody>
      </p:sp>
      <p:sp>
        <p:nvSpPr>
          <p:cNvPr id="10259" name="AutoShape 19"/>
          <p:cNvSpPr>
            <a:spLocks noChangeArrowheads="1"/>
          </p:cNvSpPr>
          <p:nvPr/>
        </p:nvSpPr>
        <p:spPr bwMode="auto">
          <a:xfrm>
            <a:off x="3771900" y="2714625"/>
            <a:ext cx="957263" cy="73183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0" name="Rectangle 20"/>
          <p:cNvSpPr>
            <a:spLocks noChangeArrowheads="1"/>
          </p:cNvSpPr>
          <p:nvPr/>
        </p:nvSpPr>
        <p:spPr bwMode="auto">
          <a:xfrm>
            <a:off x="4049713" y="2847975"/>
            <a:ext cx="522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PP</a:t>
            </a:r>
          </a:p>
        </p:txBody>
      </p:sp>
      <p:sp>
        <p:nvSpPr>
          <p:cNvPr id="10261" name="Line 21"/>
          <p:cNvSpPr>
            <a:spLocks noChangeShapeType="1"/>
          </p:cNvSpPr>
          <p:nvPr/>
        </p:nvSpPr>
        <p:spPr bwMode="auto">
          <a:xfrm rot="-10800000">
            <a:off x="7923213" y="1981200"/>
            <a:ext cx="0" cy="66675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2" name="Line 22"/>
          <p:cNvSpPr>
            <a:spLocks noChangeShapeType="1"/>
          </p:cNvSpPr>
          <p:nvPr/>
        </p:nvSpPr>
        <p:spPr bwMode="auto">
          <a:xfrm>
            <a:off x="2743200" y="1552575"/>
            <a:ext cx="1447800" cy="11430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3" name="Line 23"/>
          <p:cNvSpPr>
            <a:spLocks noChangeShapeType="1"/>
          </p:cNvSpPr>
          <p:nvPr/>
        </p:nvSpPr>
        <p:spPr bwMode="auto">
          <a:xfrm rot="5400000">
            <a:off x="2417763" y="1703388"/>
            <a:ext cx="0" cy="27432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4" name="Text Box 24"/>
          <p:cNvSpPr txBox="1">
            <a:spLocks noChangeArrowheads="1"/>
          </p:cNvSpPr>
          <p:nvPr/>
        </p:nvSpPr>
        <p:spPr bwMode="auto">
          <a:xfrm>
            <a:off x="7596188" y="2133600"/>
            <a:ext cx="41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10265" name="Line 25"/>
          <p:cNvSpPr>
            <a:spLocks noChangeShapeType="1"/>
          </p:cNvSpPr>
          <p:nvPr/>
        </p:nvSpPr>
        <p:spPr bwMode="auto">
          <a:xfrm rot="-10800000">
            <a:off x="4224338" y="239713"/>
            <a:ext cx="0" cy="1004887"/>
          </a:xfrm>
          <a:prstGeom prst="line">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6" name="Text Box 26"/>
          <p:cNvSpPr txBox="1">
            <a:spLocks noChangeArrowheads="1"/>
          </p:cNvSpPr>
          <p:nvPr/>
        </p:nvSpPr>
        <p:spPr bwMode="auto">
          <a:xfrm>
            <a:off x="4171950" y="226695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0267" name="Text Box 27"/>
          <p:cNvSpPr txBox="1">
            <a:spLocks noChangeArrowheads="1"/>
          </p:cNvSpPr>
          <p:nvPr/>
        </p:nvSpPr>
        <p:spPr bwMode="auto">
          <a:xfrm>
            <a:off x="5791200" y="26670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10268" name="Text Box 28"/>
          <p:cNvSpPr txBox="1">
            <a:spLocks noChangeArrowheads="1"/>
          </p:cNvSpPr>
          <p:nvPr/>
        </p:nvSpPr>
        <p:spPr bwMode="auto">
          <a:xfrm>
            <a:off x="3429000" y="33528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S</a:t>
            </a:r>
          </a:p>
        </p:txBody>
      </p:sp>
      <p:sp>
        <p:nvSpPr>
          <p:cNvPr id="10269" name="AutoShape 29"/>
          <p:cNvSpPr>
            <a:spLocks noChangeArrowheads="1"/>
          </p:cNvSpPr>
          <p:nvPr/>
        </p:nvSpPr>
        <p:spPr bwMode="auto">
          <a:xfrm>
            <a:off x="7466013" y="2668588"/>
            <a:ext cx="954087" cy="731837"/>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0" name="Rectangle 30"/>
          <p:cNvSpPr>
            <a:spLocks noChangeArrowheads="1"/>
          </p:cNvSpPr>
          <p:nvPr/>
        </p:nvSpPr>
        <p:spPr bwMode="auto">
          <a:xfrm>
            <a:off x="7624763" y="2836863"/>
            <a:ext cx="68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RD</a:t>
            </a:r>
            <a:r>
              <a:rPr lang="en-US" altLang="en-US" sz="1800" baseline="-25000"/>
              <a:t>3</a:t>
            </a:r>
          </a:p>
        </p:txBody>
      </p:sp>
      <p:sp>
        <p:nvSpPr>
          <p:cNvPr id="10271" name="Rectangle 31"/>
          <p:cNvSpPr>
            <a:spLocks noChangeArrowheads="1"/>
          </p:cNvSpPr>
          <p:nvPr/>
        </p:nvSpPr>
        <p:spPr bwMode="auto">
          <a:xfrm>
            <a:off x="2076450" y="468312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2" name="Rectangle 32"/>
          <p:cNvSpPr>
            <a:spLocks noChangeArrowheads="1"/>
          </p:cNvSpPr>
          <p:nvPr/>
        </p:nvSpPr>
        <p:spPr bwMode="auto">
          <a:xfrm>
            <a:off x="2057400" y="4721225"/>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B</a:t>
            </a:r>
          </a:p>
        </p:txBody>
      </p:sp>
      <p:sp>
        <p:nvSpPr>
          <p:cNvPr id="10273" name="Rectangle 33"/>
          <p:cNvSpPr>
            <a:spLocks noChangeArrowheads="1"/>
          </p:cNvSpPr>
          <p:nvPr/>
        </p:nvSpPr>
        <p:spPr bwMode="auto">
          <a:xfrm>
            <a:off x="2076450" y="56927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4" name="Rectangle 34"/>
          <p:cNvSpPr>
            <a:spLocks noChangeArrowheads="1"/>
          </p:cNvSpPr>
          <p:nvPr/>
        </p:nvSpPr>
        <p:spPr bwMode="auto">
          <a:xfrm>
            <a:off x="2071688" y="5730875"/>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S</a:t>
            </a:r>
          </a:p>
        </p:txBody>
      </p:sp>
      <p:sp>
        <p:nvSpPr>
          <p:cNvPr id="10275" name="Rectangle 35"/>
          <p:cNvSpPr>
            <a:spLocks noChangeArrowheads="1"/>
          </p:cNvSpPr>
          <p:nvPr/>
        </p:nvSpPr>
        <p:spPr bwMode="auto">
          <a:xfrm>
            <a:off x="5734050" y="460692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6" name="Rectangle 36"/>
          <p:cNvSpPr>
            <a:spLocks noChangeArrowheads="1"/>
          </p:cNvSpPr>
          <p:nvPr/>
        </p:nvSpPr>
        <p:spPr bwMode="auto">
          <a:xfrm>
            <a:off x="5716588" y="4645025"/>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C</a:t>
            </a:r>
            <a:endParaRPr lang="en-US" altLang="en-US"/>
          </a:p>
        </p:txBody>
      </p:sp>
      <p:sp>
        <p:nvSpPr>
          <p:cNvPr id="10277" name="Rectangle 37"/>
          <p:cNvSpPr>
            <a:spLocks noChangeArrowheads="1"/>
          </p:cNvSpPr>
          <p:nvPr/>
        </p:nvSpPr>
        <p:spPr bwMode="auto">
          <a:xfrm>
            <a:off x="5772150" y="57689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8" name="Rectangle 38"/>
          <p:cNvSpPr>
            <a:spLocks noChangeArrowheads="1"/>
          </p:cNvSpPr>
          <p:nvPr/>
        </p:nvSpPr>
        <p:spPr bwMode="auto">
          <a:xfrm>
            <a:off x="5697538" y="5826125"/>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C</a:t>
            </a:r>
            <a:endParaRPr lang="en-US" altLang="en-US" sz="2000"/>
          </a:p>
        </p:txBody>
      </p:sp>
      <p:sp>
        <p:nvSpPr>
          <p:cNvPr id="10279" name="Line 39"/>
          <p:cNvSpPr>
            <a:spLocks noChangeShapeType="1"/>
          </p:cNvSpPr>
          <p:nvPr/>
        </p:nvSpPr>
        <p:spPr bwMode="auto">
          <a:xfrm>
            <a:off x="4229100" y="2016125"/>
            <a:ext cx="0" cy="67945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0" name="Line 40"/>
          <p:cNvSpPr>
            <a:spLocks noChangeShapeType="1"/>
          </p:cNvSpPr>
          <p:nvPr/>
        </p:nvSpPr>
        <p:spPr bwMode="auto">
          <a:xfrm rot="5400000">
            <a:off x="6113463" y="1693863"/>
            <a:ext cx="0" cy="27432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 name="Line 41"/>
          <p:cNvSpPr>
            <a:spLocks noChangeShapeType="1"/>
          </p:cNvSpPr>
          <p:nvPr/>
        </p:nvSpPr>
        <p:spPr bwMode="auto">
          <a:xfrm>
            <a:off x="2362200" y="5105400"/>
            <a:ext cx="0" cy="557213"/>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2" name="Line 42"/>
          <p:cNvSpPr>
            <a:spLocks noChangeShapeType="1"/>
          </p:cNvSpPr>
          <p:nvPr/>
        </p:nvSpPr>
        <p:spPr bwMode="auto">
          <a:xfrm>
            <a:off x="6019800" y="5029200"/>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3" name="Line 43"/>
          <p:cNvSpPr>
            <a:spLocks noChangeShapeType="1"/>
          </p:cNvSpPr>
          <p:nvPr/>
        </p:nvSpPr>
        <p:spPr bwMode="auto">
          <a:xfrm rot="5400000">
            <a:off x="3787776" y="4310062"/>
            <a:ext cx="0" cy="4479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4" name="Line 44"/>
          <p:cNvSpPr>
            <a:spLocks noChangeShapeType="1"/>
          </p:cNvSpPr>
          <p:nvPr/>
        </p:nvSpPr>
        <p:spPr bwMode="auto">
          <a:xfrm rot="-10800000">
            <a:off x="1524000" y="3067050"/>
            <a:ext cx="0" cy="3486150"/>
          </a:xfrm>
          <a:prstGeom prst="line">
            <a:avLst/>
          </a:prstGeom>
          <a:noFill/>
          <a:ln w="9525">
            <a:solidFill>
              <a:schemeClr val="tx1"/>
            </a:solidFill>
            <a:round/>
            <a:headEnd type="none"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5" name="Line 45"/>
          <p:cNvSpPr>
            <a:spLocks noChangeShapeType="1"/>
          </p:cNvSpPr>
          <p:nvPr/>
        </p:nvSpPr>
        <p:spPr bwMode="auto">
          <a:xfrm>
            <a:off x="2362200" y="6096000"/>
            <a:ext cx="0" cy="457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6" name="Line 46"/>
          <p:cNvSpPr>
            <a:spLocks noChangeShapeType="1"/>
          </p:cNvSpPr>
          <p:nvPr/>
        </p:nvSpPr>
        <p:spPr bwMode="auto">
          <a:xfrm>
            <a:off x="6019800" y="6172200"/>
            <a:ext cx="0"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7" name="Text Box 47"/>
          <p:cNvSpPr txBox="1">
            <a:spLocks noChangeArrowheads="1"/>
          </p:cNvSpPr>
          <p:nvPr/>
        </p:nvSpPr>
        <p:spPr bwMode="auto">
          <a:xfrm>
            <a:off x="3352800" y="2209800"/>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C</a:t>
            </a:r>
          </a:p>
        </p:txBody>
      </p:sp>
      <p:sp>
        <p:nvSpPr>
          <p:cNvPr id="10288" name="Text Box 48"/>
          <p:cNvSpPr txBox="1">
            <a:spLocks noChangeArrowheads="1"/>
          </p:cNvSpPr>
          <p:nvPr/>
        </p:nvSpPr>
        <p:spPr bwMode="auto">
          <a:xfrm>
            <a:off x="3859213" y="457200"/>
            <a:ext cx="40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0289" name="Rectangle 49"/>
          <p:cNvSpPr>
            <a:spLocks noChangeArrowheads="1"/>
          </p:cNvSpPr>
          <p:nvPr/>
        </p:nvSpPr>
        <p:spPr bwMode="auto">
          <a:xfrm>
            <a:off x="3903663" y="46132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0" name="Rectangle 50"/>
          <p:cNvSpPr>
            <a:spLocks noChangeArrowheads="1"/>
          </p:cNvSpPr>
          <p:nvPr/>
        </p:nvSpPr>
        <p:spPr bwMode="auto">
          <a:xfrm>
            <a:off x="3886200" y="4651375"/>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B</a:t>
            </a:r>
            <a:endParaRPr lang="en-US" altLang="en-US"/>
          </a:p>
        </p:txBody>
      </p:sp>
      <p:sp>
        <p:nvSpPr>
          <p:cNvPr id="10291" name="Rectangle 51"/>
          <p:cNvSpPr>
            <a:spLocks noChangeArrowheads="1"/>
          </p:cNvSpPr>
          <p:nvPr/>
        </p:nvSpPr>
        <p:spPr bwMode="auto">
          <a:xfrm>
            <a:off x="3960813" y="5756275"/>
            <a:ext cx="590550" cy="384175"/>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2" name="Rectangle 52"/>
          <p:cNvSpPr>
            <a:spLocks noChangeArrowheads="1"/>
          </p:cNvSpPr>
          <p:nvPr/>
        </p:nvSpPr>
        <p:spPr bwMode="auto">
          <a:xfrm>
            <a:off x="3879850" y="5813425"/>
            <a:ext cx="69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PH A</a:t>
            </a:r>
            <a:endParaRPr lang="en-US" altLang="en-US" sz="2000"/>
          </a:p>
        </p:txBody>
      </p:sp>
      <p:sp>
        <p:nvSpPr>
          <p:cNvPr id="10293" name="Line 53"/>
          <p:cNvSpPr>
            <a:spLocks noChangeShapeType="1"/>
          </p:cNvSpPr>
          <p:nvPr/>
        </p:nvSpPr>
        <p:spPr bwMode="auto">
          <a:xfrm>
            <a:off x="4189413" y="5035550"/>
            <a:ext cx="0" cy="685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4" name="Line 54"/>
          <p:cNvSpPr>
            <a:spLocks noChangeShapeType="1"/>
          </p:cNvSpPr>
          <p:nvPr/>
        </p:nvSpPr>
        <p:spPr bwMode="auto">
          <a:xfrm>
            <a:off x="4189413" y="6178550"/>
            <a:ext cx="0" cy="36512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5" name="Line 55"/>
          <p:cNvSpPr>
            <a:spLocks noChangeShapeType="1"/>
          </p:cNvSpPr>
          <p:nvPr/>
        </p:nvSpPr>
        <p:spPr bwMode="auto">
          <a:xfrm flipH="1">
            <a:off x="2384425" y="3386138"/>
            <a:ext cx="1905000" cy="1295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6" name="Line 56"/>
          <p:cNvSpPr>
            <a:spLocks noChangeShapeType="1"/>
          </p:cNvSpPr>
          <p:nvPr/>
        </p:nvSpPr>
        <p:spPr bwMode="auto">
          <a:xfrm>
            <a:off x="4246563" y="3387725"/>
            <a:ext cx="0" cy="12192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7" name="Line 57"/>
          <p:cNvSpPr>
            <a:spLocks noChangeShapeType="1"/>
          </p:cNvSpPr>
          <p:nvPr/>
        </p:nvSpPr>
        <p:spPr bwMode="auto">
          <a:xfrm>
            <a:off x="4267200" y="3429000"/>
            <a:ext cx="17526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8" name="Line 58"/>
          <p:cNvSpPr>
            <a:spLocks noChangeShapeType="1"/>
          </p:cNvSpPr>
          <p:nvPr/>
        </p:nvSpPr>
        <p:spPr bwMode="auto">
          <a:xfrm flipH="1">
            <a:off x="1733550" y="228600"/>
            <a:ext cx="2514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9" name="Text Box 59"/>
          <p:cNvSpPr txBox="1">
            <a:spLocks noChangeArrowheads="1"/>
          </p:cNvSpPr>
          <p:nvPr/>
        </p:nvSpPr>
        <p:spPr bwMode="auto">
          <a:xfrm>
            <a:off x="4999038" y="3575050"/>
            <a:ext cx="41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11267" name="Rectangle 3"/>
              <p:cNvSpPr>
                <a:spLocks noGrp="1" noChangeArrowheads="1"/>
              </p:cNvSpPr>
              <p:nvPr>
                <p:ph type="body" idx="1"/>
              </p:nvPr>
            </p:nvSpPr>
            <p:spPr/>
            <p:txBody>
              <a:bodyPr/>
              <a:lstStyle/>
              <a:p>
                <a:pPr>
                  <a:buFontTx/>
                  <a:buNone/>
                </a:pPr>
                <a:r>
                  <a:rPr lang="en-US" altLang="en-US" sz="2800" dirty="0" smtClean="0"/>
                  <a:t>	Here the STACK alphabet </a:t>
                </a:r>
                <a:r>
                  <a:rPr lang="el-GR" dirty="0" smtClean="0"/>
                  <a:t>Γ</a:t>
                </a:r>
                <a:r>
                  <a:rPr lang="en-US" dirty="0" smtClean="0"/>
                  <a:t> </a:t>
                </a:r>
                <a:r>
                  <a:rPr lang="en-US" altLang="en-US" sz="3000" dirty="0" smtClean="0">
                    <a:sym typeface="Math1" pitchFamily="2" charset="2"/>
                  </a:rPr>
                  <a:t>= </a:t>
                </a:r>
                <a:r>
                  <a:rPr lang="en-US" altLang="en-US" sz="3000" dirty="0">
                    <a:sym typeface="Math1" pitchFamily="2" charset="2"/>
                  </a:rPr>
                  <a:t>{S, A, B, C}, where the TAPE alphabet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Σ</m:t>
                    </m:r>
                  </m:oMath>
                </a14:m>
                <a:r>
                  <a:rPr lang="en-US" altLang="en-US" sz="3000" dirty="0">
                    <a:sym typeface="Math1" pitchFamily="2" charset="2"/>
                  </a:rPr>
                  <a:t>={a, b}</a:t>
                </a:r>
              </a:p>
              <a:p>
                <a:pPr>
                  <a:buFontTx/>
                  <a:buNone/>
                </a:pPr>
                <a:r>
                  <a:rPr lang="en-US" altLang="en-US" sz="2800" b="1" dirty="0"/>
                  <a:t>	</a:t>
                </a:r>
                <a:r>
                  <a:rPr lang="en-US" altLang="en-US" sz="2800" b="1" u="sng" dirty="0"/>
                  <a:t>Note</a:t>
                </a:r>
                <a:r>
                  <a:rPr lang="en-US" altLang="en-US" sz="2800" dirty="0"/>
                  <a:t>: It may be noted that when the POP state is entered either a nonterminal is replaced by two </a:t>
                </a:r>
                <a:r>
                  <a:rPr lang="en-US" altLang="en-US" sz="2800" dirty="0" err="1"/>
                  <a:t>nonterminals</a:t>
                </a:r>
                <a:r>
                  <a:rPr lang="en-US" altLang="en-US" sz="2800" dirty="0"/>
                  <a:t> at the top of the STACK accommodating a production, or a nonterminal is popped out from the top of the stack and a READ state is entered to read a specified letter from the TAPE or else the machine crashes.</a:t>
                </a:r>
              </a:p>
            </p:txBody>
          </p:sp>
        </mc:Choice>
        <mc:Fallback>
          <p:sp>
            <p:nvSpPr>
              <p:cNvPr id="11267" name="Rectangle 3"/>
              <p:cNvSpPr>
                <a:spLocks noGrp="1" noRot="1" noChangeAspect="1" noMove="1" noResize="1" noEditPoints="1" noAdjustHandles="1" noChangeArrowheads="1" noChangeShapeType="1" noTextEdit="1"/>
              </p:cNvSpPr>
              <p:nvPr>
                <p:ph type="body" idx="1"/>
              </p:nvPr>
            </p:nvSpPr>
            <p:spPr>
              <a:blipFill>
                <a:blip r:embed="rId2"/>
                <a:stretch>
                  <a:fillRect t="-2074" r="-392"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Example continued …</a:t>
            </a:r>
          </a:p>
        </p:txBody>
      </p:sp>
      <p:sp>
        <p:nvSpPr>
          <p:cNvPr id="12291" name="Rectangle 3"/>
          <p:cNvSpPr>
            <a:spLocks noGrp="1" noChangeArrowheads="1"/>
          </p:cNvSpPr>
          <p:nvPr>
            <p:ph type="body" idx="1"/>
          </p:nvPr>
        </p:nvSpPr>
        <p:spPr/>
        <p:txBody>
          <a:bodyPr/>
          <a:lstStyle/>
          <a:p>
            <a:pPr>
              <a:buFontTx/>
              <a:buNone/>
            </a:pPr>
            <a:r>
              <a:rPr lang="en-US" altLang="en-US"/>
              <a:t>	 The choice of path taken at POP state to accommodate the word belonging to the CFL can be determined by the left most derivation of the word. Consider the word aab with its left most derivation, as follows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13315" name="Rectangle 3"/>
              <p:cNvSpPr>
                <a:spLocks noGrp="1" noChangeArrowheads="1"/>
              </p:cNvSpPr>
              <p:nvPr>
                <p:ph type="body" idx="1"/>
              </p:nvPr>
            </p:nvSpPr>
            <p:spPr/>
            <p:txBody>
              <a:bodyPr/>
              <a:lstStyle/>
              <a:p>
                <a:pPr>
                  <a:buFontTx/>
                  <a:buNone/>
                </a:pPr>
                <a:r>
                  <a:rPr lang="en-US" altLang="en-US" dirty="0" smtClean="0"/>
                  <a:t>	</a:t>
                </a:r>
                <a:r>
                  <a:rPr lang="en-US" altLang="en-US" sz="2800" dirty="0"/>
                  <a:t>Working-String Generation	Production Used</a:t>
                </a:r>
              </a:p>
              <a:p>
                <a:pPr>
                  <a:buFontTx/>
                  <a:buNone/>
                </a:pPr>
                <a:r>
                  <a:rPr lang="en-US" altLang="en-US" dirty="0"/>
                  <a:t>	S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AB				S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AB	step 1</a:t>
                </a:r>
              </a:p>
              <a:p>
                <a:pPr>
                  <a:buFontTx/>
                  <a:buNone/>
                </a:pPr>
                <a:r>
                  <a:rPr lang="en-US" altLang="en-US" dirty="0"/>
                  <a:t>	 </a:t>
                </a:r>
                <a:r>
                  <a:rPr lang="en-US" altLang="en-US" dirty="0"/>
                  <a:t> </a:t>
                </a:r>
                <a:r>
                  <a:rPr lang="en-US" altLang="en-US" dirty="0" smtClean="0"/>
                  <a:t>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CCB			A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CC	step 2</a:t>
                </a:r>
              </a:p>
              <a:p>
                <a:pPr>
                  <a:buFontTx/>
                  <a:buNone/>
                </a:pPr>
                <a:r>
                  <a:rPr lang="en-US" altLang="en-US" dirty="0" smtClean="0"/>
                  <a:t>      </a:t>
                </a:r>
                <a14:m>
                  <m:oMath xmlns:m="http://schemas.openxmlformats.org/officeDocument/2006/math">
                    <m:r>
                      <a:rPr lang="en-US" altLang="en-US" b="0" i="1" dirty="0" smtClean="0">
                        <a:latin typeface="Cambria Math" panose="02040503050406030204" pitchFamily="18" charset="0"/>
                        <a:sym typeface="Math1" pitchFamily="2" charset="2"/>
                      </a:rPr>
                      <m:t>⇒ </m:t>
                    </m:r>
                  </m:oMath>
                </a14:m>
                <a:r>
                  <a:rPr lang="en-US" altLang="en-US" dirty="0" err="1" smtClean="0">
                    <a:sym typeface="Math1" pitchFamily="2" charset="2"/>
                  </a:rPr>
                  <a:t>aCB</a:t>
                </a:r>
                <a:r>
                  <a:rPr lang="en-US" altLang="en-US" dirty="0">
                    <a:sym typeface="Math1" pitchFamily="2" charset="2"/>
                  </a:rPr>
                  <a:t>			</a:t>
                </a:r>
                <a:r>
                  <a:rPr lang="en-US" altLang="en-US" dirty="0" smtClean="0">
                    <a:sym typeface="Math1" pitchFamily="2" charset="2"/>
                  </a:rPr>
                  <a:t>	C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a	step 3</a:t>
                </a:r>
              </a:p>
              <a:p>
                <a:pPr>
                  <a:buFontTx/>
                  <a:buNone/>
                </a:pPr>
                <a:r>
                  <a:rPr lang="en-US" altLang="en-US" dirty="0"/>
                  <a:t>	 </a:t>
                </a:r>
                <a14:m>
                  <m:oMath xmlns:m="http://schemas.openxmlformats.org/officeDocument/2006/math">
                    <m:r>
                      <a:rPr lang="en-US" altLang="en-US" b="0" i="0" dirty="0" smtClean="0">
                        <a:latin typeface="Cambria Math" panose="02040503050406030204" pitchFamily="18" charset="0"/>
                        <a:sym typeface="Math1" pitchFamily="2" charset="2"/>
                      </a:rPr>
                      <m:t>  </m:t>
                    </m:r>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a:t>
                </a:r>
                <a:r>
                  <a:rPr lang="en-US" altLang="en-US" dirty="0" err="1">
                    <a:sym typeface="Math1" pitchFamily="2" charset="2"/>
                  </a:rPr>
                  <a:t>aaB</a:t>
                </a:r>
                <a:r>
                  <a:rPr lang="en-US" altLang="en-US" dirty="0">
                    <a:sym typeface="Math1" pitchFamily="2" charset="2"/>
                  </a:rPr>
                  <a:t>				C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a	step 4</a:t>
                </a:r>
              </a:p>
              <a:p>
                <a:pPr>
                  <a:buFontTx/>
                  <a:buNone/>
                </a:pPr>
                <a:r>
                  <a:rPr lang="en-US" altLang="en-US" dirty="0"/>
                  <a:t>	 </a:t>
                </a:r>
                <a14:m>
                  <m:oMath xmlns:m="http://schemas.openxmlformats.org/officeDocument/2006/math">
                    <m:r>
                      <a:rPr lang="en-US" altLang="en-US" b="0" i="0" dirty="0" smtClean="0">
                        <a:latin typeface="Cambria Math" panose="02040503050406030204" pitchFamily="18" charset="0"/>
                        <a:sym typeface="Math1" pitchFamily="2" charset="2"/>
                      </a:rPr>
                      <m:t>  </m:t>
                    </m:r>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a:t>
                </a:r>
                <a:r>
                  <a:rPr lang="en-US" altLang="en-US" dirty="0" err="1">
                    <a:sym typeface="Math1" pitchFamily="2" charset="2"/>
                  </a:rPr>
                  <a:t>aab</a:t>
                </a:r>
                <a:r>
                  <a:rPr lang="en-US" altLang="en-US" dirty="0">
                    <a:sym typeface="Math1" pitchFamily="2" charset="2"/>
                  </a:rPr>
                  <a:t>				B </a:t>
                </a:r>
                <a14:m>
                  <m:oMath xmlns:m="http://schemas.openxmlformats.org/officeDocument/2006/math">
                    <m:r>
                      <a:rPr lang="en-US" altLang="en-US" b="0" i="1" dirty="0" smtClean="0">
                        <a:latin typeface="Cambria Math" panose="02040503050406030204" pitchFamily="18" charset="0"/>
                        <a:sym typeface="Math1" pitchFamily="2" charset="2"/>
                      </a:rPr>
                      <m:t>→</m:t>
                    </m:r>
                  </m:oMath>
                </a14:m>
                <a:r>
                  <a:rPr lang="en-US" altLang="en-US" dirty="0">
                    <a:sym typeface="Math1" pitchFamily="2" charset="2"/>
                  </a:rPr>
                  <a:t> b	step 5</a:t>
                </a:r>
              </a:p>
              <a:p>
                <a:pPr>
                  <a:buFontTx/>
                  <a:buNone/>
                </a:pPr>
                <a:endParaRPr lang="en-US" altLang="en-US" dirty="0">
                  <a:sym typeface="Math1" pitchFamily="2" charset="2"/>
                </a:endParaRPr>
              </a:p>
            </p:txBody>
          </p:sp>
        </mc:Choice>
        <mc:Fallback>
          <p:sp>
            <p:nvSpPr>
              <p:cNvPr id="13315" name="Rectangle 3"/>
              <p:cNvSpPr>
                <a:spLocks noGrp="1" noRot="1" noChangeAspect="1" noMove="1" noResize="1" noEditPoints="1" noAdjustHandles="1" noChangeArrowheads="1" noChangeShapeType="1" noTextEdit="1"/>
              </p:cNvSpPr>
              <p:nvPr>
                <p:ph type="body" idx="1"/>
              </p:nvPr>
            </p:nvSpPr>
            <p:spPr>
              <a:blipFill>
                <a:blip r:embed="rId2"/>
                <a:stretch>
                  <a:fillRect t="-296"/>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Example continued …</a:t>
            </a:r>
          </a:p>
        </p:txBody>
      </p:sp>
      <p:sp>
        <p:nvSpPr>
          <p:cNvPr id="14339" name="Rectangle 3"/>
          <p:cNvSpPr>
            <a:spLocks noGrp="1" noChangeArrowheads="1"/>
          </p:cNvSpPr>
          <p:nvPr>
            <p:ph type="body" idx="1"/>
          </p:nvPr>
        </p:nvSpPr>
        <p:spPr>
          <a:xfrm>
            <a:off x="361950" y="1866900"/>
            <a:ext cx="7772400" cy="4114800"/>
          </a:xfrm>
        </p:spPr>
        <p:txBody>
          <a:bodyPr/>
          <a:lstStyle/>
          <a:p>
            <a:pPr>
              <a:buFontTx/>
              <a:buNone/>
            </a:pPr>
            <a:r>
              <a:rPr lang="en-US" altLang="en-US"/>
              <a:t>	First of all the START state is entered</a:t>
            </a:r>
          </a:p>
          <a:p>
            <a:pPr>
              <a:buFontTx/>
              <a:buNone/>
            </a:pPr>
            <a:endParaRPr lang="en-US" altLang="en-US"/>
          </a:p>
          <a:p>
            <a:pPr>
              <a:buFontTx/>
              <a:buNone/>
            </a:pPr>
            <a:endParaRPr lang="en-US" altLang="en-US"/>
          </a:p>
          <a:p>
            <a:pPr>
              <a:buFontTx/>
              <a:buNone/>
            </a:pPr>
            <a:endParaRPr lang="en-US" altLang="en-US"/>
          </a:p>
          <a:p>
            <a:pPr>
              <a:buFontTx/>
              <a:buNone/>
            </a:pPr>
            <a:r>
              <a:rPr lang="en-US" altLang="en-US"/>
              <a:t>	The PUSH S state is entered </a:t>
            </a:r>
          </a:p>
        </p:txBody>
      </p:sp>
      <p:grpSp>
        <p:nvGrpSpPr>
          <p:cNvPr id="14370" name="Group 34"/>
          <p:cNvGrpSpPr>
            <a:grpSpLocks/>
          </p:cNvGrpSpPr>
          <p:nvPr/>
        </p:nvGrpSpPr>
        <p:grpSpPr bwMode="auto">
          <a:xfrm>
            <a:off x="762000" y="2768600"/>
            <a:ext cx="7162800" cy="1346200"/>
            <a:chOff x="480" y="1744"/>
            <a:chExt cx="4512" cy="848"/>
          </a:xfrm>
        </p:grpSpPr>
        <p:sp>
          <p:nvSpPr>
            <p:cNvPr id="14341" name="Rectangle 5"/>
            <p:cNvSpPr>
              <a:spLocks noChangeArrowheads="1"/>
            </p:cNvSpPr>
            <p:nvPr/>
          </p:nvSpPr>
          <p:spPr bwMode="auto">
            <a:xfrm>
              <a:off x="2736" y="2168"/>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latin typeface="Arial" panose="020B0604020202020204" pitchFamily="34" charset="0"/>
                  <a:cs typeface="Arial" panose="020B0604020202020204" pitchFamily="34" charset="0"/>
                </a:rPr>
                <a:t>aab∆…</a:t>
              </a:r>
            </a:p>
          </p:txBody>
        </p:sp>
        <p:sp>
          <p:nvSpPr>
            <p:cNvPr id="14342" name="Rectangle 6"/>
            <p:cNvSpPr>
              <a:spLocks noChangeArrowheads="1"/>
            </p:cNvSpPr>
            <p:nvPr/>
          </p:nvSpPr>
          <p:spPr bwMode="auto">
            <a:xfrm>
              <a:off x="480" y="2168"/>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eaLnBrk="0" hangingPunct="0">
                <a:spcBef>
                  <a:spcPct val="50000"/>
                </a:spcBef>
                <a:buFontTx/>
                <a:buNone/>
              </a:pPr>
              <a:r>
                <a:rPr lang="en-US" altLang="en-US">
                  <a:latin typeface="Arial" panose="020B0604020202020204" pitchFamily="34" charset="0"/>
                  <a:cs typeface="Arial" panose="020B0604020202020204" pitchFamily="34" charset="0"/>
                </a:rPr>
                <a:t>∆…</a:t>
              </a:r>
              <a:endParaRPr lang="en-US" altLang="en-US" sz="3200"/>
            </a:p>
          </p:txBody>
        </p:sp>
        <p:sp>
          <p:nvSpPr>
            <p:cNvPr id="14343" name="Rectangle 7"/>
            <p:cNvSpPr>
              <a:spLocks noChangeArrowheads="1"/>
            </p:cNvSpPr>
            <p:nvPr/>
          </p:nvSpPr>
          <p:spPr bwMode="auto">
            <a:xfrm>
              <a:off x="2736" y="1744"/>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14344" name="Rectangle 8"/>
            <p:cNvSpPr>
              <a:spLocks noChangeArrowheads="1"/>
            </p:cNvSpPr>
            <p:nvPr/>
          </p:nvSpPr>
          <p:spPr bwMode="auto">
            <a:xfrm>
              <a:off x="480" y="1744"/>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STACK</a:t>
              </a:r>
            </a:p>
          </p:txBody>
        </p:sp>
        <p:sp>
          <p:nvSpPr>
            <p:cNvPr id="14345" name="Line 9"/>
            <p:cNvSpPr>
              <a:spLocks noChangeShapeType="1"/>
            </p:cNvSpPr>
            <p:nvPr/>
          </p:nvSpPr>
          <p:spPr bwMode="auto">
            <a:xfrm>
              <a:off x="480" y="1744"/>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0"/>
            <p:cNvSpPr>
              <a:spLocks noChangeShapeType="1"/>
            </p:cNvSpPr>
            <p:nvPr/>
          </p:nvSpPr>
          <p:spPr bwMode="auto">
            <a:xfrm>
              <a:off x="480" y="2168"/>
              <a:ext cx="451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Line 11"/>
            <p:cNvSpPr>
              <a:spLocks noChangeShapeType="1"/>
            </p:cNvSpPr>
            <p:nvPr/>
          </p:nvSpPr>
          <p:spPr bwMode="auto">
            <a:xfrm>
              <a:off x="480" y="2592"/>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12"/>
            <p:cNvSpPr>
              <a:spLocks noChangeShapeType="1"/>
            </p:cNvSpPr>
            <p:nvPr/>
          </p:nvSpPr>
          <p:spPr bwMode="auto">
            <a:xfrm>
              <a:off x="480" y="1744"/>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13"/>
            <p:cNvSpPr>
              <a:spLocks noChangeShapeType="1"/>
            </p:cNvSpPr>
            <p:nvPr/>
          </p:nvSpPr>
          <p:spPr bwMode="auto">
            <a:xfrm>
              <a:off x="2736" y="1744"/>
              <a:ext cx="0" cy="848"/>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Line 14"/>
            <p:cNvSpPr>
              <a:spLocks noChangeShapeType="1"/>
            </p:cNvSpPr>
            <p:nvPr/>
          </p:nvSpPr>
          <p:spPr bwMode="auto">
            <a:xfrm>
              <a:off x="4992" y="1744"/>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5"/>
            <p:cNvSpPr>
              <a:spLocks noChangeShapeType="1"/>
            </p:cNvSpPr>
            <p:nvPr/>
          </p:nvSpPr>
          <p:spPr bwMode="auto">
            <a:xfrm>
              <a:off x="2736" y="1744"/>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6"/>
            <p:cNvSpPr>
              <a:spLocks noChangeShapeType="1"/>
            </p:cNvSpPr>
            <p:nvPr/>
          </p:nvSpPr>
          <p:spPr bwMode="auto">
            <a:xfrm>
              <a:off x="480" y="2168"/>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p:cNvSpPr>
              <a:spLocks noChangeShapeType="1"/>
            </p:cNvSpPr>
            <p:nvPr/>
          </p:nvSpPr>
          <p:spPr bwMode="auto">
            <a:xfrm>
              <a:off x="4992" y="2168"/>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8"/>
            <p:cNvSpPr>
              <a:spLocks noChangeShapeType="1"/>
            </p:cNvSpPr>
            <p:nvPr/>
          </p:nvSpPr>
          <p:spPr bwMode="auto">
            <a:xfrm>
              <a:off x="2736" y="2592"/>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72" name="Group 36"/>
          <p:cNvGrpSpPr>
            <a:grpSpLocks/>
          </p:cNvGrpSpPr>
          <p:nvPr/>
        </p:nvGrpSpPr>
        <p:grpSpPr bwMode="auto">
          <a:xfrm>
            <a:off x="762000" y="5054600"/>
            <a:ext cx="7162800" cy="1346200"/>
            <a:chOff x="480" y="3184"/>
            <a:chExt cx="4512" cy="848"/>
          </a:xfrm>
        </p:grpSpPr>
        <p:sp>
          <p:nvSpPr>
            <p:cNvPr id="14356" name="Rectangle 20"/>
            <p:cNvSpPr>
              <a:spLocks noChangeArrowheads="1"/>
            </p:cNvSpPr>
            <p:nvPr/>
          </p:nvSpPr>
          <p:spPr bwMode="auto">
            <a:xfrm>
              <a:off x="2736" y="3608"/>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latin typeface="Arial" panose="020B0604020202020204" pitchFamily="34" charset="0"/>
                  <a:cs typeface="Arial" panose="020B0604020202020204" pitchFamily="34" charset="0"/>
                </a:rPr>
                <a:t>aab∆…</a:t>
              </a:r>
            </a:p>
          </p:txBody>
        </p:sp>
        <p:sp>
          <p:nvSpPr>
            <p:cNvPr id="14357" name="Rectangle 21"/>
            <p:cNvSpPr>
              <a:spLocks noChangeArrowheads="1"/>
            </p:cNvSpPr>
            <p:nvPr/>
          </p:nvSpPr>
          <p:spPr bwMode="auto">
            <a:xfrm>
              <a:off x="480" y="3608"/>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eaLnBrk="0" hangingPunct="0">
                <a:spcBef>
                  <a:spcPct val="50000"/>
                </a:spcBef>
                <a:buFontTx/>
                <a:buNone/>
              </a:pPr>
              <a:r>
                <a:rPr lang="en-US" altLang="en-US">
                  <a:latin typeface="Arial" panose="020B0604020202020204" pitchFamily="34" charset="0"/>
                  <a:cs typeface="Arial" panose="020B0604020202020204" pitchFamily="34" charset="0"/>
                </a:rPr>
                <a:t>S</a:t>
              </a:r>
              <a:endParaRPr lang="en-US" altLang="en-US" sz="3200"/>
            </a:p>
          </p:txBody>
        </p:sp>
        <p:sp>
          <p:nvSpPr>
            <p:cNvPr id="14358" name="Rectangle 22"/>
            <p:cNvSpPr>
              <a:spLocks noChangeArrowheads="1"/>
            </p:cNvSpPr>
            <p:nvPr/>
          </p:nvSpPr>
          <p:spPr bwMode="auto">
            <a:xfrm>
              <a:off x="2736" y="3184"/>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14359" name="Rectangle 23"/>
            <p:cNvSpPr>
              <a:spLocks noChangeArrowheads="1"/>
            </p:cNvSpPr>
            <p:nvPr/>
          </p:nvSpPr>
          <p:spPr bwMode="auto">
            <a:xfrm>
              <a:off x="480" y="3184"/>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STACK</a:t>
              </a:r>
            </a:p>
          </p:txBody>
        </p:sp>
        <p:sp>
          <p:nvSpPr>
            <p:cNvPr id="14360" name="Line 24"/>
            <p:cNvSpPr>
              <a:spLocks noChangeShapeType="1"/>
            </p:cNvSpPr>
            <p:nvPr/>
          </p:nvSpPr>
          <p:spPr bwMode="auto">
            <a:xfrm>
              <a:off x="480" y="3184"/>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Line 25"/>
            <p:cNvSpPr>
              <a:spLocks noChangeShapeType="1"/>
            </p:cNvSpPr>
            <p:nvPr/>
          </p:nvSpPr>
          <p:spPr bwMode="auto">
            <a:xfrm>
              <a:off x="480" y="3608"/>
              <a:ext cx="451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2" name="Line 26"/>
            <p:cNvSpPr>
              <a:spLocks noChangeShapeType="1"/>
            </p:cNvSpPr>
            <p:nvPr/>
          </p:nvSpPr>
          <p:spPr bwMode="auto">
            <a:xfrm>
              <a:off x="480" y="4032"/>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3" name="Line 27"/>
            <p:cNvSpPr>
              <a:spLocks noChangeShapeType="1"/>
            </p:cNvSpPr>
            <p:nvPr/>
          </p:nvSpPr>
          <p:spPr bwMode="auto">
            <a:xfrm>
              <a:off x="480" y="3184"/>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4" name="Line 28"/>
            <p:cNvSpPr>
              <a:spLocks noChangeShapeType="1"/>
            </p:cNvSpPr>
            <p:nvPr/>
          </p:nvSpPr>
          <p:spPr bwMode="auto">
            <a:xfrm>
              <a:off x="2736" y="3184"/>
              <a:ext cx="0" cy="848"/>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5" name="Line 29"/>
            <p:cNvSpPr>
              <a:spLocks noChangeShapeType="1"/>
            </p:cNvSpPr>
            <p:nvPr/>
          </p:nvSpPr>
          <p:spPr bwMode="auto">
            <a:xfrm>
              <a:off x="4992" y="3184"/>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6" name="Line 30"/>
            <p:cNvSpPr>
              <a:spLocks noChangeShapeType="1"/>
            </p:cNvSpPr>
            <p:nvPr/>
          </p:nvSpPr>
          <p:spPr bwMode="auto">
            <a:xfrm>
              <a:off x="2736" y="3184"/>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7" name="Line 31"/>
            <p:cNvSpPr>
              <a:spLocks noChangeShapeType="1"/>
            </p:cNvSpPr>
            <p:nvPr/>
          </p:nvSpPr>
          <p:spPr bwMode="auto">
            <a:xfrm>
              <a:off x="480" y="3608"/>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8" name="Line 32"/>
            <p:cNvSpPr>
              <a:spLocks noChangeShapeType="1"/>
            </p:cNvSpPr>
            <p:nvPr/>
          </p:nvSpPr>
          <p:spPr bwMode="auto">
            <a:xfrm>
              <a:off x="4992" y="3608"/>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9" name="Line 33"/>
            <p:cNvSpPr>
              <a:spLocks noChangeShapeType="1"/>
            </p:cNvSpPr>
            <p:nvPr/>
          </p:nvSpPr>
          <p:spPr bwMode="auto">
            <a:xfrm>
              <a:off x="2736" y="4032"/>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15363" name="Rectangle 3"/>
              <p:cNvSpPr>
                <a:spLocks noGrp="1" noChangeArrowheads="1"/>
              </p:cNvSpPr>
              <p:nvPr>
                <p:ph type="body" idx="1"/>
              </p:nvPr>
            </p:nvSpPr>
            <p:spPr/>
            <p:txBody>
              <a:bodyPr/>
              <a:lstStyle/>
              <a:p>
                <a:pPr>
                  <a:lnSpc>
                    <a:spcPct val="90000"/>
                  </a:lnSpc>
                  <a:buFontTx/>
                  <a:buNone/>
                </a:pPr>
                <a:r>
                  <a:rPr lang="en-US" altLang="en-US" sz="2800" dirty="0" smtClean="0"/>
                  <a:t>	The POP state is entered and to accommodate the production </a:t>
                </a:r>
                <a:r>
                  <a:rPr lang="en-US" altLang="en-US" sz="2800" dirty="0">
                    <a:sym typeface="Math1" pitchFamily="2" charset="2"/>
                  </a:rPr>
                  <a:t>S </a:t>
                </a:r>
                <a14:m>
                  <m:oMath xmlns:m="http://schemas.openxmlformats.org/officeDocument/2006/math">
                    <m:r>
                      <a:rPr lang="en-US" altLang="en-US" sz="2800" b="0" i="1" dirty="0" smtClean="0">
                        <a:latin typeface="Cambria Math" panose="02040503050406030204" pitchFamily="18" charset="0"/>
                        <a:sym typeface="Math1" pitchFamily="2" charset="2"/>
                      </a:rPr>
                      <m:t>→</m:t>
                    </m:r>
                  </m:oMath>
                </a14:m>
                <a:r>
                  <a:rPr lang="en-US" altLang="en-US" sz="2800" dirty="0">
                    <a:sym typeface="Math1" pitchFamily="2" charset="2"/>
                  </a:rPr>
                  <a:t> AB, PUSH B and PUSH A states are entered. </a:t>
                </a:r>
              </a:p>
              <a:p>
                <a:pPr>
                  <a:lnSpc>
                    <a:spcPct val="90000"/>
                  </a:lnSpc>
                  <a:buFontTx/>
                  <a:buNone/>
                </a:pPr>
                <a:endParaRPr lang="en-US" altLang="en-US" sz="2800" dirty="0">
                  <a:sym typeface="Math1" pitchFamily="2" charset="2"/>
                </a:endParaRPr>
              </a:p>
              <a:p>
                <a:pPr>
                  <a:lnSpc>
                    <a:spcPct val="90000"/>
                  </a:lnSpc>
                  <a:buFontTx/>
                  <a:buNone/>
                </a:pPr>
                <a:endParaRPr lang="en-US" altLang="en-US" sz="2800" dirty="0">
                  <a:sym typeface="Math1" pitchFamily="2" charset="2"/>
                </a:endParaRPr>
              </a:p>
              <a:p>
                <a:pPr>
                  <a:lnSpc>
                    <a:spcPct val="90000"/>
                  </a:lnSpc>
                  <a:buFontTx/>
                  <a:buNone/>
                </a:pPr>
                <a:endParaRPr lang="en-US" altLang="en-US" sz="2800" dirty="0">
                  <a:sym typeface="Math1" pitchFamily="2" charset="2"/>
                </a:endParaRPr>
              </a:p>
              <a:p>
                <a:pPr>
                  <a:lnSpc>
                    <a:spcPct val="90000"/>
                  </a:lnSpc>
                  <a:buFontTx/>
                  <a:buNone/>
                </a:pPr>
                <a:endParaRPr lang="en-US" altLang="en-US" sz="2800" dirty="0">
                  <a:sym typeface="Math1" pitchFamily="2" charset="2"/>
                </a:endParaRPr>
              </a:p>
              <a:p>
                <a:pPr>
                  <a:lnSpc>
                    <a:spcPct val="90000"/>
                  </a:lnSpc>
                  <a:buFontTx/>
                  <a:buNone/>
                </a:pPr>
                <a:r>
                  <a:rPr lang="en-US" altLang="en-US" sz="2800" dirty="0">
                    <a:sym typeface="Math1" pitchFamily="2" charset="2"/>
                  </a:rPr>
                  <a:t>	Then the POP state is entered and to accommodate the production A </a:t>
                </a:r>
                <a14:m>
                  <m:oMath xmlns:m="http://schemas.openxmlformats.org/officeDocument/2006/math">
                    <m:r>
                      <a:rPr lang="en-US" altLang="en-US" sz="2800" b="0" i="1" dirty="0" smtClean="0">
                        <a:latin typeface="Cambria Math" panose="02040503050406030204" pitchFamily="18" charset="0"/>
                        <a:sym typeface="Math1" pitchFamily="2" charset="2"/>
                      </a:rPr>
                      <m:t>→</m:t>
                    </m:r>
                  </m:oMath>
                </a14:m>
                <a:r>
                  <a:rPr lang="en-US" altLang="en-US" sz="2800" dirty="0">
                    <a:sym typeface="Math1" pitchFamily="2" charset="2"/>
                  </a:rPr>
                  <a:t> CC, PUSH C, PUSH C states are entered</a:t>
                </a:r>
              </a:p>
            </p:txBody>
          </p:sp>
        </mc:Choice>
        <mc:Fallback>
          <p:sp>
            <p:nvSpPr>
              <p:cNvPr id="15363" name="Rectangle 3"/>
              <p:cNvSpPr>
                <a:spLocks noGrp="1" noRot="1" noChangeAspect="1" noMove="1" noResize="1" noEditPoints="1" noAdjustHandles="1" noChangeArrowheads="1" noChangeShapeType="1" noTextEdit="1"/>
              </p:cNvSpPr>
              <p:nvPr>
                <p:ph type="body" idx="1"/>
              </p:nvPr>
            </p:nvSpPr>
            <p:spPr>
              <a:blipFill>
                <a:blip r:embed="rId2"/>
                <a:stretch>
                  <a:fillRect t="-2519" r="-2196" b="-10074"/>
                </a:stretch>
              </a:blipFill>
            </p:spPr>
            <p:txBody>
              <a:bodyPr/>
              <a:lstStyle/>
              <a:p>
                <a:r>
                  <a:rPr lang="en-US">
                    <a:noFill/>
                  </a:rPr>
                  <a:t> </a:t>
                </a:r>
              </a:p>
            </p:txBody>
          </p:sp>
        </mc:Fallback>
      </mc:AlternateContent>
      <p:grpSp>
        <p:nvGrpSpPr>
          <p:cNvPr id="15379" name="Group 19"/>
          <p:cNvGrpSpPr>
            <a:grpSpLocks/>
          </p:cNvGrpSpPr>
          <p:nvPr/>
        </p:nvGrpSpPr>
        <p:grpSpPr bwMode="auto">
          <a:xfrm>
            <a:off x="990600" y="3505200"/>
            <a:ext cx="7162800" cy="1346200"/>
            <a:chOff x="624" y="2208"/>
            <a:chExt cx="4512" cy="848"/>
          </a:xfrm>
        </p:grpSpPr>
        <p:sp>
          <p:nvSpPr>
            <p:cNvPr id="15365" name="Rectangle 5"/>
            <p:cNvSpPr>
              <a:spLocks noChangeArrowheads="1"/>
            </p:cNvSpPr>
            <p:nvPr/>
          </p:nvSpPr>
          <p:spPr bwMode="auto">
            <a:xfrm>
              <a:off x="2880" y="2632"/>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latin typeface="Arial" panose="020B0604020202020204" pitchFamily="34" charset="0"/>
                  <a:cs typeface="Arial" panose="020B0604020202020204" pitchFamily="34" charset="0"/>
                </a:rPr>
                <a:t>aab∆…</a:t>
              </a:r>
            </a:p>
          </p:txBody>
        </p:sp>
        <p:sp>
          <p:nvSpPr>
            <p:cNvPr id="15366" name="Rectangle 6"/>
            <p:cNvSpPr>
              <a:spLocks noChangeArrowheads="1"/>
            </p:cNvSpPr>
            <p:nvPr/>
          </p:nvSpPr>
          <p:spPr bwMode="auto">
            <a:xfrm>
              <a:off x="624" y="2632"/>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eaLnBrk="0" hangingPunct="0">
                <a:spcBef>
                  <a:spcPct val="50000"/>
                </a:spcBef>
                <a:buFontTx/>
                <a:buNone/>
              </a:pPr>
              <a:r>
                <a:rPr lang="en-US" altLang="en-US">
                  <a:latin typeface="Arial" panose="020B0604020202020204" pitchFamily="34" charset="0"/>
                  <a:cs typeface="Arial" panose="020B0604020202020204" pitchFamily="34" charset="0"/>
                </a:rPr>
                <a:t>AB</a:t>
              </a:r>
              <a:endParaRPr lang="en-US" altLang="en-US" sz="3200"/>
            </a:p>
          </p:txBody>
        </p:sp>
        <p:sp>
          <p:nvSpPr>
            <p:cNvPr id="15367" name="Rectangle 7"/>
            <p:cNvSpPr>
              <a:spLocks noChangeArrowheads="1"/>
            </p:cNvSpPr>
            <p:nvPr/>
          </p:nvSpPr>
          <p:spPr bwMode="auto">
            <a:xfrm>
              <a:off x="2880" y="2208"/>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TAPE</a:t>
              </a:r>
            </a:p>
          </p:txBody>
        </p:sp>
        <p:sp>
          <p:nvSpPr>
            <p:cNvPr id="15368" name="Rectangle 8"/>
            <p:cNvSpPr>
              <a:spLocks noChangeArrowheads="1"/>
            </p:cNvSpPr>
            <p:nvPr/>
          </p:nvSpPr>
          <p:spPr bwMode="auto">
            <a:xfrm>
              <a:off x="624" y="2208"/>
              <a:ext cx="2256"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STACK</a:t>
              </a:r>
            </a:p>
          </p:txBody>
        </p:sp>
        <p:sp>
          <p:nvSpPr>
            <p:cNvPr id="15369" name="Line 9"/>
            <p:cNvSpPr>
              <a:spLocks noChangeShapeType="1"/>
            </p:cNvSpPr>
            <p:nvPr/>
          </p:nvSpPr>
          <p:spPr bwMode="auto">
            <a:xfrm>
              <a:off x="624" y="2208"/>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0"/>
            <p:cNvSpPr>
              <a:spLocks noChangeShapeType="1"/>
            </p:cNvSpPr>
            <p:nvPr/>
          </p:nvSpPr>
          <p:spPr bwMode="auto">
            <a:xfrm>
              <a:off x="624" y="2632"/>
              <a:ext cx="451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p:cNvSpPr>
              <a:spLocks noChangeShapeType="1"/>
            </p:cNvSpPr>
            <p:nvPr/>
          </p:nvSpPr>
          <p:spPr bwMode="auto">
            <a:xfrm>
              <a:off x="624" y="3056"/>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Line 12"/>
            <p:cNvSpPr>
              <a:spLocks noChangeShapeType="1"/>
            </p:cNvSpPr>
            <p:nvPr/>
          </p:nvSpPr>
          <p:spPr bwMode="auto">
            <a:xfrm>
              <a:off x="624" y="2208"/>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Line 13"/>
            <p:cNvSpPr>
              <a:spLocks noChangeShapeType="1"/>
            </p:cNvSpPr>
            <p:nvPr/>
          </p:nvSpPr>
          <p:spPr bwMode="auto">
            <a:xfrm>
              <a:off x="2880" y="2208"/>
              <a:ext cx="0" cy="848"/>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4"/>
            <p:cNvSpPr>
              <a:spLocks noChangeShapeType="1"/>
            </p:cNvSpPr>
            <p:nvPr/>
          </p:nvSpPr>
          <p:spPr bwMode="auto">
            <a:xfrm>
              <a:off x="5136" y="2208"/>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Line 15"/>
            <p:cNvSpPr>
              <a:spLocks noChangeShapeType="1"/>
            </p:cNvSpPr>
            <p:nvPr/>
          </p:nvSpPr>
          <p:spPr bwMode="auto">
            <a:xfrm>
              <a:off x="2880" y="2208"/>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16"/>
            <p:cNvSpPr>
              <a:spLocks noChangeShapeType="1"/>
            </p:cNvSpPr>
            <p:nvPr/>
          </p:nvSpPr>
          <p:spPr bwMode="auto">
            <a:xfrm>
              <a:off x="624" y="2632"/>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17"/>
            <p:cNvSpPr>
              <a:spLocks noChangeShapeType="1"/>
            </p:cNvSpPr>
            <p:nvPr/>
          </p:nvSpPr>
          <p:spPr bwMode="auto">
            <a:xfrm>
              <a:off x="5136" y="2632"/>
              <a:ext cx="0" cy="424"/>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Line 18"/>
            <p:cNvSpPr>
              <a:spLocks noChangeShapeType="1"/>
            </p:cNvSpPr>
            <p:nvPr/>
          </p:nvSpPr>
          <p:spPr bwMode="auto">
            <a:xfrm>
              <a:off x="2880" y="3056"/>
              <a:ext cx="2256"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348</Words>
  <Application>Microsoft Office PowerPoint</Application>
  <PresentationFormat>On-screen Show (4:3)</PresentationFormat>
  <Paragraphs>270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Times New Roman</vt:lpstr>
      <vt:lpstr>Math1</vt:lpstr>
      <vt:lpstr>Arial</vt:lpstr>
      <vt:lpstr>Default Design</vt:lpstr>
      <vt:lpstr>Recap lecture 38</vt:lpstr>
      <vt:lpstr>PDA corresponding to CFG</vt:lpstr>
      <vt:lpstr>Example</vt:lpstr>
      <vt:lpstr>PowerPoint Presentation</vt:lpstr>
      <vt:lpstr>Example continued …</vt:lpstr>
      <vt:lpstr>Example continued …</vt:lpstr>
      <vt:lpstr>Example continued …</vt:lpstr>
      <vt:lpstr>Example continued …</vt:lpstr>
      <vt:lpstr>Example continued …</vt:lpstr>
      <vt:lpstr>Example continued …</vt:lpstr>
      <vt:lpstr>Example continued …</vt:lpstr>
      <vt:lpstr>Example continued …</vt:lpstr>
      <vt:lpstr>Example continued …</vt:lpstr>
      <vt:lpstr>Example continued …</vt:lpstr>
      <vt:lpstr>Example continued …</vt:lpstr>
      <vt:lpstr>Example</vt:lpstr>
      <vt:lpstr>Example continued …</vt:lpstr>
      <vt:lpstr>PowerPoint Presentation</vt:lpstr>
      <vt:lpstr>Example continued …</vt:lpstr>
      <vt:lpstr>Example continued …</vt:lpstr>
      <vt:lpstr>Summing Up</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Vitual University</dc:creator>
  <cp:lastModifiedBy>Bamboat</cp:lastModifiedBy>
  <cp:revision>11</cp:revision>
  <dcterms:created xsi:type="dcterms:W3CDTF">2003-06-30T17:17:16Z</dcterms:created>
  <dcterms:modified xsi:type="dcterms:W3CDTF">2023-12-26T09:33:05Z</dcterms:modified>
</cp:coreProperties>
</file>