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3" r:id="rId3"/>
    <p:sldId id="284" r:id="rId4"/>
    <p:sldId id="289" r:id="rId5"/>
    <p:sldId id="291" r:id="rId6"/>
    <p:sldId id="292" r:id="rId7"/>
    <p:sldId id="285" r:id="rId8"/>
    <p:sldId id="293" r:id="rId9"/>
    <p:sldId id="294" r:id="rId10"/>
    <p:sldId id="295" r:id="rId11"/>
    <p:sldId id="296" r:id="rId12"/>
    <p:sldId id="286" r:id="rId13"/>
    <p:sldId id="298" r:id="rId14"/>
    <p:sldId id="299" r:id="rId15"/>
    <p:sldId id="301" r:id="rId16"/>
    <p:sldId id="287" r:id="rId17"/>
    <p:sldId id="302" r:id="rId18"/>
    <p:sldId id="304" r:id="rId19"/>
    <p:sldId id="257"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BB93"/>
    <a:srgbClr val="756271"/>
    <a:srgbClr val="F2B973"/>
    <a:srgbClr val="EF5B43"/>
    <a:srgbClr val="858976"/>
    <a:srgbClr val="EBE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75862" autoAdjust="0"/>
  </p:normalViewPr>
  <p:slideViewPr>
    <p:cSldViewPr snapToGrid="0">
      <p:cViewPr varScale="1">
        <p:scale>
          <a:sx n="59" d="100"/>
          <a:sy n="59" d="100"/>
        </p:scale>
        <p:origin x="11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EC95207-2905-4C76-99C8-EBCC5A929AC2}" type="datetimeFigureOut">
              <a:rPr lang="zh-CN" altLang="en-US" smtClean="0"/>
              <a:pPr/>
              <a:t>2019/9/20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FF16FC0-CA49-47D6-AC8D-5A2A6DC11E89}" type="slidenum">
              <a:rPr lang="zh-CN" altLang="en-US" smtClean="0"/>
              <a:pPr/>
              <a:t>‹#›</a:t>
            </a:fld>
            <a:endParaRPr lang="zh-CN" altLang="en-US" dirty="0"/>
          </a:p>
        </p:txBody>
      </p:sp>
    </p:spTree>
    <p:extLst>
      <p:ext uri="{BB962C8B-B14F-4D97-AF65-F5344CB8AC3E}">
        <p14:creationId xmlns:p14="http://schemas.microsoft.com/office/powerpoint/2010/main" val="418543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effectLst/>
              </a:rPr>
              <a:t>身处信息化高速发展的时代，我们都享受到数据爆炸、万物互联所带来的便利。同时，自棱镜计划被斯诺登披露、到一系列安全事件频发，“网络信息安全”也逐渐走入我们的视野，并日益彰显着其重要性，也成为数字化社会发展的重要底层架构和基石。我国积极倡导网络安全的重要性，习总书记更是一阵见血地指出了“没有网络安全就没有国家安全”，积极推进网络安全在全国范围内的普及教育。与此同时，高校层面也需要有针对性的加强网络安全教育，并积极探索开展思政教育的方式，将安全意识普及给即将步入社会的大学生们。</a:t>
            </a:r>
            <a:endParaRPr lang="zh-CN" altLang="en-US" dirty="0">
              <a:effectLst/>
            </a:endParaRPr>
          </a:p>
        </p:txBody>
      </p:sp>
      <p:sp>
        <p:nvSpPr>
          <p:cNvPr id="4" name="灯片编号占位符 3"/>
          <p:cNvSpPr>
            <a:spLocks noGrp="1"/>
          </p:cNvSpPr>
          <p:nvPr>
            <p:ph type="sldNum" sz="quarter" idx="10"/>
          </p:nvPr>
        </p:nvSpPr>
        <p:spPr/>
        <p:txBody>
          <a:bodyPr/>
          <a:lstStyle/>
          <a:p>
            <a:fld id="{FFF16FC0-CA49-47D6-AC8D-5A2A6DC11E89}" type="slidenum">
              <a:rPr lang="zh-CN" altLang="en-US" smtClean="0"/>
              <a:t>1</a:t>
            </a:fld>
            <a:endParaRPr lang="zh-CN" altLang="en-US"/>
          </a:p>
        </p:txBody>
      </p:sp>
    </p:spTree>
    <p:extLst>
      <p:ext uri="{BB962C8B-B14F-4D97-AF65-F5344CB8AC3E}">
        <p14:creationId xmlns:p14="http://schemas.microsoft.com/office/powerpoint/2010/main" val="140208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网络信息纷繁复杂，欺诈、谣言时有发生。那么，普通网民对于什么样的信息发布者，什么样的信息发布渠道更加信任呢？本次调研也对这个问题展开了研究。我们请网民对信息发布者和信息发布渠道的信任度进行打分，</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1-5</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分，</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分最不可信，</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5</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分为最可信。</a:t>
            </a:r>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下表给出了网民对信息发布者可信度打分的结果。从平均分来看，网民最信任的信息发布者是：媒体发布，平均得分为</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3.8</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，其次是自媒体、行业专家、资深人士，得分是</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3.1</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a:t>
            </a:r>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10</a:t>
            </a:fld>
            <a:endParaRPr lang="zh-CN" altLang="en-US" dirty="0"/>
          </a:p>
        </p:txBody>
      </p:sp>
    </p:spTree>
    <p:extLst>
      <p:ext uri="{BB962C8B-B14F-4D97-AF65-F5344CB8AC3E}">
        <p14:creationId xmlns:p14="http://schemas.microsoft.com/office/powerpoint/2010/main" val="4087190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此项调研是让网民对自己的网络安全防范能力进行打分。结果显示，网民对自己网络安全防范能力总体来说是比较自信的，</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43.7%</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的网民给自己打了</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分，</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14.4%</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的网民给自己打了</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5</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分。</a:t>
            </a:r>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11</a:t>
            </a:fld>
            <a:endParaRPr lang="zh-CN" altLang="en-US" dirty="0"/>
          </a:p>
        </p:txBody>
      </p:sp>
    </p:spTree>
    <p:extLst>
      <p:ext uri="{BB962C8B-B14F-4D97-AF65-F5344CB8AC3E}">
        <p14:creationId xmlns:p14="http://schemas.microsoft.com/office/powerpoint/2010/main" val="221339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12</a:t>
            </a:fld>
            <a:endParaRPr lang="zh-CN" altLang="en-US"/>
          </a:p>
        </p:txBody>
      </p:sp>
    </p:spTree>
    <p:extLst>
      <p:ext uri="{BB962C8B-B14F-4D97-AF65-F5344CB8AC3E}">
        <p14:creationId xmlns:p14="http://schemas.microsoft.com/office/powerpoint/2010/main" val="2912463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8C7671F-7871-4E46-98C8-FEE2BB8D59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网络安全信息的使用上，教育者失去了传统安全教育中对教育信息和资源的支配权和先导权，而是与受教育者同样的共享网络资源，很难再通过过滤和灌输的形式把教育内容强加给受教育者。在网络平台上是教育者与受教育者的平等互动、自由选择，教育者的所有教育行为都是只是给学生提供选择和引导。</a:t>
            </a:r>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16</a:t>
            </a:fld>
            <a:endParaRPr lang="zh-CN" altLang="en-US"/>
          </a:p>
        </p:txBody>
      </p:sp>
    </p:spTree>
    <p:extLst>
      <p:ext uri="{BB962C8B-B14F-4D97-AF65-F5344CB8AC3E}">
        <p14:creationId xmlns:p14="http://schemas.microsoft.com/office/powerpoint/2010/main" val="2577072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4C31EC0-00B5-4F04-80CC-A6E970462C9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要坚持网络安全教育、技术、产业融合发展。</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网络安全教育往往仅涉及计算机的安全使用这些基本问题</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对学生如何保护个人隐私、提高大学生网络心理健康教育基本缺失。让同学们提高自身抵制不良信息和思想的能力。</a:t>
            </a:r>
            <a:endParaRPr lang="zh-CN" altLang="en-US" dirty="0"/>
          </a:p>
        </p:txBody>
      </p:sp>
    </p:spTree>
    <p:extLst>
      <p:ext uri="{BB962C8B-B14F-4D97-AF65-F5344CB8AC3E}">
        <p14:creationId xmlns:p14="http://schemas.microsoft.com/office/powerpoint/2010/main" val="378057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2D4980A-7729-4CC4-B40C-5110CDE52D51}"/>
              </a:ext>
            </a:extLst>
          </p:cNvPr>
          <p:cNvSpPr>
            <a:spLocks noGrp="1"/>
          </p:cNvSpPr>
          <p:nvPr>
            <p:ph type="body" idx="1"/>
          </p:nvPr>
        </p:nvSpPr>
        <p:spPr/>
        <p:txBody>
          <a:bodyPr/>
          <a:lstStyle/>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 在高校的网络安全教育中，应把网络安全教育纳入到高校的考核评价制度。安全教育在以讲座、宣传栏、宣传片的形式开展之后，其工作效果如何还需要一个合理的课程考核制度来对其工作效果进行评价。通过对网络安全教育工作的考核来对高校的网络安全教育工作方面存在的问题以及导致这些问题存在的原因进行分析，针对高校的实际情况，合理的对高校的网络安全教育工作进行调整。高校网络安全教育考核体系内容应该包括对网络安全意识、网络安全知识、网络安全能力和思想政治素质四个方面的考核。网络安全教育的考核评价，不仅是考核学生的知识储备和掌握知识的准确度，还要求对大学生思考、分析、解决实际问题的能力评价。安全与不安全总是相对的，网络安全是一个系统的工程，不能仅仅依靠防火墙、杀毒软件等单个的系统，或某个人、某一部门的努力就能解决，而需要仔细考虑系统的安全需求，并将各种安全技术结合在一起，同时还应通过考核来对网络安全教育工作进行评价和完善，进而构成一个全面完整的体系。</a:t>
            </a:r>
            <a:endParaRPr lang="zh-CN" altLang="en-US" dirty="0"/>
          </a:p>
        </p:txBody>
      </p:sp>
    </p:spTree>
    <p:extLst>
      <p:ext uri="{BB962C8B-B14F-4D97-AF65-F5344CB8AC3E}">
        <p14:creationId xmlns:p14="http://schemas.microsoft.com/office/powerpoint/2010/main" val="1464615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19</a:t>
            </a:fld>
            <a:endParaRPr lang="zh-CN" altLang="en-US"/>
          </a:p>
        </p:txBody>
      </p:sp>
    </p:spTree>
    <p:extLst>
      <p:ext uri="{BB962C8B-B14F-4D97-AF65-F5344CB8AC3E}">
        <p14:creationId xmlns:p14="http://schemas.microsoft.com/office/powerpoint/2010/main" val="318666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F16FC0-CA49-47D6-AC8D-5A2A6DC11E89}" type="slidenum">
              <a:rPr lang="zh-CN" altLang="en-US" smtClean="0"/>
              <a:t>2</a:t>
            </a:fld>
            <a:endParaRPr lang="zh-CN" altLang="en-US"/>
          </a:p>
        </p:txBody>
      </p:sp>
    </p:spTree>
    <p:extLst>
      <p:ext uri="{BB962C8B-B14F-4D97-AF65-F5344CB8AC3E}">
        <p14:creationId xmlns:p14="http://schemas.microsoft.com/office/powerpoint/2010/main" val="167225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网络安全很重要，但它却面临着十分严峻的局势。</a:t>
            </a:r>
          </a:p>
        </p:txBody>
      </p:sp>
      <p:sp>
        <p:nvSpPr>
          <p:cNvPr id="4" name="灯片编号占位符 3"/>
          <p:cNvSpPr>
            <a:spLocks noGrp="1"/>
          </p:cNvSpPr>
          <p:nvPr>
            <p:ph type="sldNum" sz="quarter" idx="10"/>
          </p:nvPr>
        </p:nvSpPr>
        <p:spPr/>
        <p:txBody>
          <a:bodyPr/>
          <a:lstStyle/>
          <a:p>
            <a:fld id="{FFF16FC0-CA49-47D6-AC8D-5A2A6DC11E89}" type="slidenum">
              <a:rPr lang="zh-CN" altLang="en-US" smtClean="0"/>
              <a:t>3</a:t>
            </a:fld>
            <a:endParaRPr lang="zh-CN" altLang="en-US"/>
          </a:p>
        </p:txBody>
      </p:sp>
    </p:spTree>
    <p:extLst>
      <p:ext uri="{BB962C8B-B14F-4D97-AF65-F5344CB8AC3E}">
        <p14:creationId xmlns:p14="http://schemas.microsoft.com/office/powerpoint/2010/main" val="26543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首先是数据安全面临巨大挑战。</a:t>
            </a:r>
            <a:endParaRPr lang="en-US" altLang="zh-CN" dirty="0"/>
          </a:p>
          <a:p>
            <a:r>
              <a:rPr lang="zh-CN" altLang="en-US" dirty="0"/>
              <a:t>无论是最开始揭开网络安全问题的棱镜门，还是我们日常生活中经历的个人隐私信息泄露事件频发，都是很严重的数据安全问题。甚至是最近的网络安全宣传周给出忠告：不要使用剪刀手拍照，因为拍照时如果镜头距离够近，“剪刀手”照片通过照片放大和人工智能技术，就能将人物的指纹信息还原出来。基本上</a:t>
            </a:r>
            <a:r>
              <a:rPr lang="en-US" altLang="zh-CN" dirty="0"/>
              <a:t>1.5</a:t>
            </a:r>
            <a:r>
              <a:rPr lang="zh-CN" altLang="en-US" dirty="0"/>
              <a:t>米内拍摄的‘剪刀手’照片就能</a:t>
            </a:r>
            <a:r>
              <a:rPr lang="en-US" altLang="zh-CN" dirty="0"/>
              <a:t>100%</a:t>
            </a:r>
            <a:r>
              <a:rPr lang="zh-CN" altLang="en-US" dirty="0"/>
              <a:t>还原出被摄者的指纹，在</a:t>
            </a:r>
            <a:r>
              <a:rPr lang="en-US" altLang="zh-CN" dirty="0"/>
              <a:t>1.5</a:t>
            </a:r>
            <a:r>
              <a:rPr lang="zh-CN" altLang="en-US" dirty="0"/>
              <a:t>米</a:t>
            </a:r>
            <a:r>
              <a:rPr lang="en-US" altLang="zh-CN" dirty="0"/>
              <a:t>-3</a:t>
            </a:r>
            <a:r>
              <a:rPr lang="zh-CN" altLang="en-US" dirty="0"/>
              <a:t>米的距离内拍摄的照片能还原出</a:t>
            </a:r>
            <a:r>
              <a:rPr lang="en-US" altLang="zh-CN" dirty="0"/>
              <a:t>50%</a:t>
            </a:r>
            <a:r>
              <a:rPr lang="zh-CN" altLang="en-US" dirty="0"/>
              <a:t>的指纹，只有超过</a:t>
            </a:r>
            <a:r>
              <a:rPr lang="en-US" altLang="zh-CN" dirty="0"/>
              <a:t>3</a:t>
            </a:r>
            <a:r>
              <a:rPr lang="zh-CN" altLang="en-US" dirty="0"/>
              <a:t>米拍摄的照片才难以提取其中的指纹。同时各大</a:t>
            </a:r>
            <a:r>
              <a:rPr lang="en-US" altLang="zh-CN" dirty="0"/>
              <a:t>app</a:t>
            </a:r>
            <a:r>
              <a:rPr lang="zh-CN" altLang="en-US" dirty="0"/>
              <a:t>也在悄然收集着我们的数据，我们在享受大数据带来的便利的同时，已经逐渐丧失了隐私，活成了透明人。</a:t>
            </a:r>
            <a:endParaRPr lang="en-US" altLang="zh-CN" dirty="0"/>
          </a:p>
          <a:p>
            <a:endParaRPr lang="en-US" altLang="zh-CN" dirty="0"/>
          </a:p>
          <a:p>
            <a:r>
              <a:rPr lang="zh-CN" altLang="en-US" dirty="0"/>
              <a:t>网络空间已然成为恐怖组织蛊惑人心、招兵买马、密谋策动的重要平台，网络恐怖主义甚嚣尘上，严重危及国家与社会安全。 </a:t>
            </a:r>
            <a:endParaRPr lang="en-US" altLang="zh-CN" dirty="0"/>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联合国“反恐执行工作组”（</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CTITE</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将其界定为四类行为：“第一类是利用互联网通过远程改变计算机系统上的信息或者干扰计算机系统之间的数据通信以实施恐怖袭击；第二类是为恐怖活动目的将互联网作为其信息资源进行使用；第三类是将使用互联网作为散布与恐怖活动目的有关信息的手段；第四类是为支持用于追求或支持恐怖活动目的的联络和组织网络而使用互联网。”</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网络恐怖主义作为恐怖主义犯罪的表现形式之一，网络恐怖主义的最终目标仍是希望借助网络空间，更为便利、有效地对现实世界制造危害与社会恐慌，壮大恐怖势力。</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在全球万物互联的大背景下，与传统恐怖手段相比，网络恐怖主义将暴力破坏和思想渗透深度融入互联互通的网络空间，导致个体式恐怖主义突飞猛进，游击战、快闪战层出不穷、此起彼伏，令人难寻其踪，使恐怖主义危害更重，防范更难。</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还有更多更多</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t>
            </a:r>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a:t>
            </a:fld>
            <a:endParaRPr lang="zh-CN" altLang="en-US" dirty="0"/>
          </a:p>
        </p:txBody>
      </p:sp>
    </p:spTree>
    <p:extLst>
      <p:ext uri="{BB962C8B-B14F-4D97-AF65-F5344CB8AC3E}">
        <p14:creationId xmlns:p14="http://schemas.microsoft.com/office/powerpoint/2010/main" val="154434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网络空间已日益成为继陆、海、空、天之后的第五大主权领域空间，成为各国争夺的重要战略空间。网络安全已扩展到国家安全、社会安全、基础设施安全甚至物理空间安全及人身安全层面。目前</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各国均在采取多种措施增强网络防御和对抗能力。目前多国已经成立了超过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支网络战部队，他们都使用军事级的技术，是国家级的黑客力量，国家级的对手开始入场。</a:t>
            </a:r>
          </a:p>
          <a:p>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5</a:t>
            </a:fld>
            <a:endParaRPr lang="zh-CN" altLang="en-US" dirty="0"/>
          </a:p>
        </p:txBody>
      </p:sp>
    </p:spTree>
    <p:extLst>
      <p:ext uri="{BB962C8B-B14F-4D97-AF65-F5344CB8AC3E}">
        <p14:creationId xmlns:p14="http://schemas.microsoft.com/office/powerpoint/2010/main" val="40879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我国已经采取了很多措施来保障网络安全。</a:t>
            </a:r>
            <a:r>
              <a:rPr lang="en-US" altLang="zh-CN" dirty="0">
                <a:effectLst/>
              </a:rPr>
              <a:t>《</a:t>
            </a:r>
            <a:r>
              <a:rPr lang="zh-CN" altLang="en-US" dirty="0">
                <a:effectLst/>
              </a:rPr>
              <a:t>中华人民共和国网络安全法</a:t>
            </a:r>
            <a:r>
              <a:rPr lang="en-US" altLang="zh-CN" dirty="0">
                <a:effectLst/>
              </a:rPr>
              <a:t>》</a:t>
            </a:r>
            <a:r>
              <a:rPr lang="zh-CN" altLang="en-US" dirty="0">
                <a:effectLst/>
              </a:rPr>
              <a:t>是我国第一部真正意义上的网络安全相关法律，提纲挈领的定义了国家、地区、企业和公民的网络安全责任、义务和权利。网安法的战略意义在于，它不仅明确了网络安全等级保护制度的法律地位，肯定了其重要性，更明确了不同层级的网络安全监测预警和应急处置的制度和机制。作为补充，国家陆续发布了一系列行业规范和国家标准，为网安法的执行提供了依据。</a:t>
            </a:r>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6</a:t>
            </a:fld>
            <a:endParaRPr lang="zh-CN" altLang="en-US" dirty="0"/>
          </a:p>
        </p:txBody>
      </p:sp>
    </p:spTree>
    <p:extLst>
      <p:ext uri="{BB962C8B-B14F-4D97-AF65-F5344CB8AC3E}">
        <p14:creationId xmlns:p14="http://schemas.microsoft.com/office/powerpoint/2010/main" val="3104684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要坚持网络安全教育、技术、产业融合发展。</a:t>
            </a:r>
            <a:endParaRPr lang="zh-CN" altLang="en-US" dirty="0"/>
          </a:p>
        </p:txBody>
      </p:sp>
      <p:sp>
        <p:nvSpPr>
          <p:cNvPr id="4" name="灯片编号占位符 3"/>
          <p:cNvSpPr>
            <a:spLocks noGrp="1"/>
          </p:cNvSpPr>
          <p:nvPr>
            <p:ph type="sldNum" sz="quarter" idx="10"/>
          </p:nvPr>
        </p:nvSpPr>
        <p:spPr/>
        <p:txBody>
          <a:bodyPr/>
          <a:lstStyle/>
          <a:p>
            <a:fld id="{FFF16FC0-CA49-47D6-AC8D-5A2A6DC11E89}" type="slidenum">
              <a:rPr lang="zh-CN" altLang="en-US" smtClean="0"/>
              <a:t>7</a:t>
            </a:fld>
            <a:endParaRPr lang="zh-CN" altLang="en-US"/>
          </a:p>
        </p:txBody>
      </p:sp>
    </p:spTree>
    <p:extLst>
      <p:ext uri="{BB962C8B-B14F-4D97-AF65-F5344CB8AC3E}">
        <p14:creationId xmlns:p14="http://schemas.microsoft.com/office/powerpoint/2010/main" val="4171054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国家网络安全宣传周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9</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月</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16</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日正式开幕，主题是“国家网络安全工作要坚持网络安全为人民、网络安全靠人民”。</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pPr algn="l"/>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网络安全为人民”，意味着依然要继续加强个人信息安全保障，强化数据安全，维护公民在网络空间的合法权益。这些年来，移动应用程序超范围收集、滥用乃至泄露个人隐私数据的现象被屡屡曝光，大规模的数据泄露事件也时有发生，增强广大人民群众在网络空间的安全感，增强数据安全管理是必不可少的重要举措。</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pPr algn="l"/>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网络安全靠人民”，就是要发挥广大人民群众在网络安全中的主体作用，同时也要提升他们的网络安全意识和风险防范能力。首先，需要开展全社会范围内的宣传教育活动，以及常规性的网络安全知识培训。其次，要特别注重提升重点人群的网络安全素养。一方面，要从娃娃抓起，从日常抓起，提升中小学生的网络安全意识，他们是“数字时代的原住民”，只有从小学安全、懂安全，才能更好地遨游网络，从互联网汲取营养。另一方面，则要注重对包括广大农村网民群体、老年人群体的科普教育，对于他们来说，安全感是勇于尝鲜“触网”的基础，只有他们能够“放心上网”，互联网的便利才能覆盖到更多普通人。</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pPr algn="l"/>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要坚持网络安全教育、技术、产业融合发展，坚持促进发展和依法管理相统一。</a:t>
            </a:r>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8</a:t>
            </a:fld>
            <a:endParaRPr lang="zh-CN" altLang="en-US" dirty="0"/>
          </a:p>
        </p:txBody>
      </p:sp>
    </p:spTree>
    <p:extLst>
      <p:ext uri="{BB962C8B-B14F-4D97-AF65-F5344CB8AC3E}">
        <p14:creationId xmlns:p14="http://schemas.microsoft.com/office/powerpoint/2010/main" val="241875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对于自身所处的网络环境，中国网民的安全感还是相对比较高的，约九成的网民认为当前的网络环境是安全的。其中，</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6.9%</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的网民认为非常安全；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49.1%</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的网民认为当前的网络环境比较安全；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32.8%</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的网民认为一般安全。与之相反的是，</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2.0%</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的网民认为非常危险；</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9.2%</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的网民认为当前的网络环境比较危险。</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9</a:t>
            </a:fld>
            <a:endParaRPr lang="zh-CN" altLang="en-US" dirty="0"/>
          </a:p>
        </p:txBody>
      </p:sp>
    </p:spTree>
    <p:extLst>
      <p:ext uri="{BB962C8B-B14F-4D97-AF65-F5344CB8AC3E}">
        <p14:creationId xmlns:p14="http://schemas.microsoft.com/office/powerpoint/2010/main" val="254636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42801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59094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9625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34741227"/>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66959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17031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92478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75105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5510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1430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6881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677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476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B8F712C-13B4-48BC-9639-10A619B18608}" type="datetimeFigureOut">
              <a:rPr lang="zh-CN" altLang="en-US" smtClean="0"/>
              <a:pPr/>
              <a:t>2019/9/20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81689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 y="0"/>
            <a:ext cx="1162754" cy="68580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1160944" y="0"/>
            <a:ext cx="1162754" cy="68580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任意多边形 5"/>
          <p:cNvSpPr/>
          <p:nvPr/>
        </p:nvSpPr>
        <p:spPr>
          <a:xfrm>
            <a:off x="2320537" y="0"/>
            <a:ext cx="1162754" cy="68580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6"/>
          <p:cNvSpPr/>
          <p:nvPr/>
        </p:nvSpPr>
        <p:spPr>
          <a:xfrm>
            <a:off x="3474560" y="0"/>
            <a:ext cx="1162754"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4985184" y="3428999"/>
            <a:ext cx="6826860" cy="132574"/>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174817" y="2145091"/>
            <a:ext cx="2567818" cy="2567818"/>
            <a:chOff x="2174817" y="2145091"/>
            <a:chExt cx="2567818" cy="2567818"/>
          </a:xfrm>
        </p:grpSpPr>
        <p:sp>
          <p:nvSpPr>
            <p:cNvPr id="8" name="椭圆 7"/>
            <p:cNvSpPr/>
            <p:nvPr/>
          </p:nvSpPr>
          <p:spPr>
            <a:xfrm>
              <a:off x="2174817" y="2145091"/>
              <a:ext cx="2567818" cy="2567818"/>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5" name="Group 4"/>
            <p:cNvGrpSpPr>
              <a:grpSpLocks noChangeAspect="1"/>
            </p:cNvGrpSpPr>
            <p:nvPr/>
          </p:nvGrpSpPr>
          <p:grpSpPr bwMode="auto">
            <a:xfrm rot="19764056">
              <a:off x="2800743" y="2711502"/>
              <a:ext cx="1540774" cy="1434995"/>
              <a:chOff x="1164" y="687"/>
              <a:chExt cx="3219" cy="2998"/>
            </a:xfrm>
            <a:solidFill>
              <a:srgbClr val="858976"/>
            </a:solidFill>
            <a:effectLst/>
          </p:grpSpPr>
          <p:sp>
            <p:nvSpPr>
              <p:cNvPr id="26"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27"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grpSp>
      <p:sp>
        <p:nvSpPr>
          <p:cNvPr id="28" name="文本框 27"/>
          <p:cNvSpPr txBox="1"/>
          <p:nvPr/>
        </p:nvSpPr>
        <p:spPr>
          <a:xfrm>
            <a:off x="4888355" y="1542102"/>
            <a:ext cx="7109639" cy="1754326"/>
          </a:xfrm>
          <a:prstGeom prst="rect">
            <a:avLst/>
          </a:prstGeom>
          <a:noFill/>
          <a:effectLst/>
        </p:spPr>
        <p:txBody>
          <a:bodyPr wrap="none" rtlCol="0">
            <a:spAutoFit/>
          </a:bodyPr>
          <a:lstStyle/>
          <a:p>
            <a:r>
              <a:rPr lang="zh-CN" altLang="en-US" sz="5400" dirty="0">
                <a:solidFill>
                  <a:srgbClr val="858976"/>
                </a:solidFill>
                <a:latin typeface="微软雅黑" panose="020B0503020204020204" pitchFamily="34" charset="-122"/>
                <a:ea typeface="微软雅黑" panose="020B0503020204020204" pitchFamily="34" charset="-122"/>
              </a:rPr>
              <a:t>网络安全思政教育</a:t>
            </a:r>
            <a:endParaRPr lang="en-US" altLang="zh-CN" sz="5400" dirty="0">
              <a:solidFill>
                <a:srgbClr val="858976"/>
              </a:solidFill>
              <a:latin typeface="微软雅黑" panose="020B0503020204020204" pitchFamily="34" charset="-122"/>
              <a:ea typeface="微软雅黑" panose="020B0503020204020204" pitchFamily="34" charset="-122"/>
            </a:endParaRPr>
          </a:p>
          <a:p>
            <a:r>
              <a:rPr lang="zh-CN" altLang="en-US" sz="5400" dirty="0">
                <a:solidFill>
                  <a:srgbClr val="858976"/>
                </a:solidFill>
                <a:latin typeface="微软雅黑" panose="020B0503020204020204" pitchFamily="34" charset="-122"/>
                <a:ea typeface="微软雅黑" panose="020B0503020204020204" pitchFamily="34" charset="-122"/>
              </a:rPr>
              <a:t>在高校开展的方式探究</a:t>
            </a:r>
          </a:p>
        </p:txBody>
      </p:sp>
      <p:sp>
        <p:nvSpPr>
          <p:cNvPr id="29" name="文本框 28"/>
          <p:cNvSpPr txBox="1"/>
          <p:nvPr/>
        </p:nvSpPr>
        <p:spPr>
          <a:xfrm>
            <a:off x="4961730" y="3910179"/>
            <a:ext cx="5057795" cy="961289"/>
          </a:xfrm>
          <a:prstGeom prst="rect">
            <a:avLst/>
          </a:prstGeom>
          <a:noFill/>
          <a:effectLst/>
        </p:spPr>
        <p:txBody>
          <a:bodyPr wrap="none" rtlCol="0">
            <a:spAutoFit/>
          </a:bodyPr>
          <a:lstStyle/>
          <a:p>
            <a:pPr>
              <a:lnSpc>
                <a:spcPct val="150000"/>
              </a:lnSpc>
            </a:pPr>
            <a:r>
              <a:rPr lang="zh-CN" altLang="en-US" sz="2000" dirty="0">
                <a:solidFill>
                  <a:srgbClr val="858976"/>
                </a:solidFill>
                <a:latin typeface="微软雅黑" panose="020B0503020204020204" pitchFamily="34" charset="-122"/>
                <a:ea typeface="微软雅黑" panose="020B0503020204020204" pitchFamily="34" charset="-122"/>
              </a:rPr>
              <a:t>第二组：刘小涵、张雨泉、陈黎煊、戴志鹏</a:t>
            </a:r>
            <a:endParaRPr lang="en-US" altLang="zh-CN" sz="2000" dirty="0">
              <a:solidFill>
                <a:srgbClr val="858976"/>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858976"/>
                </a:solidFill>
                <a:latin typeface="微软雅黑" panose="020B0503020204020204" pitchFamily="34" charset="-122"/>
                <a:ea typeface="微软雅黑" panose="020B0503020204020204" pitchFamily="34" charset="-122"/>
              </a:rPr>
              <a:t>答辩人：刘小涵</a:t>
            </a:r>
          </a:p>
        </p:txBody>
      </p:sp>
    </p:spTree>
    <p:extLst>
      <p:ext uri="{BB962C8B-B14F-4D97-AF65-F5344CB8AC3E}">
        <p14:creationId xmlns:p14="http://schemas.microsoft.com/office/powerpoint/2010/main" val="4192633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heel(1)">
                                      <p:cBhvr>
                                        <p:cTn id="7" dur="1250"/>
                                        <p:tgtEl>
                                          <p:spTgt spid="46"/>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75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16" presetClass="entr" presetSubtype="37"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500"/>
                                        <p:tgtEl>
                                          <p:spTgt spid="20"/>
                                        </p:tgtEl>
                                      </p:cBhvr>
                                    </p:animEffect>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900" decel="100000" fill="hold"/>
                                        <p:tgtEl>
                                          <p:spTgt spid="2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6" presetClass="entr" presetSubtype="16"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circle(in)">
                                      <p:cBhvr>
                                        <p:cTn id="35"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596942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2.2 </a:t>
            </a:r>
            <a:r>
              <a:rPr lang="zh-CN" altLang="en-US" b="0" dirty="0">
                <a:solidFill>
                  <a:srgbClr val="756271"/>
                </a:solidFill>
              </a:rPr>
              <a:t>民众网络安全意识淡薄</a:t>
            </a: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4098" name="Picture 2" descr="https://www.aqniu.com/wp-content/uploads/2017/10/%E8%A1%A81%E4%BF%A1%E6%81%AF%E5%8F%91%E5%B8%83%E8%80%85%E5%8F%AF%E9%9D%A0%E6%80%A7%E5%88%86%E6%9E%90.jpg">
            <a:extLst>
              <a:ext uri="{FF2B5EF4-FFF2-40B4-BE49-F238E27FC236}">
                <a16:creationId xmlns:a16="http://schemas.microsoft.com/office/drawing/2014/main" id="{201F16C0-F295-4636-B6DF-4A69E8EB9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46" y="1286758"/>
            <a:ext cx="10498107" cy="21422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aqniu.com/wp-content/uploads/2017/10/%E8%A1%A82%E4%BF%A1%E6%81%AF%E5%8F%91%E5%B8%83%E6%B8%A0%E9%81%93%E7%9A%84%E5%8F%AF%E9%9D%A0%E6%80%A7%E5%88%86%E6%9E%90.jpg">
            <a:extLst>
              <a:ext uri="{FF2B5EF4-FFF2-40B4-BE49-F238E27FC236}">
                <a16:creationId xmlns:a16="http://schemas.microsoft.com/office/drawing/2014/main" id="{C54CC864-1975-4FF0-AF5E-AE8FDF1531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092" y="3868245"/>
            <a:ext cx="10498107" cy="257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893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596942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2.2 </a:t>
            </a:r>
            <a:r>
              <a:rPr lang="zh-CN" altLang="en-US" b="0" dirty="0">
                <a:solidFill>
                  <a:srgbClr val="756271"/>
                </a:solidFill>
              </a:rPr>
              <a:t>民众网络安全意识淡薄</a:t>
            </a: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5122" name="Picture 2" descr="https://www.aqniu.com/wp-content/uploads/2017/10/%E5%9B%BE%E7%89%87-2-3.jpg">
            <a:extLst>
              <a:ext uri="{FF2B5EF4-FFF2-40B4-BE49-F238E27FC236}">
                <a16:creationId xmlns:a16="http://schemas.microsoft.com/office/drawing/2014/main" id="{77E01AE3-0CF0-4C22-B019-C4E32B065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52" y="1213620"/>
            <a:ext cx="10537025" cy="564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01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F2B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F2B97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269889" y="3008303"/>
            <a:ext cx="6417141" cy="923330"/>
          </a:xfrm>
          <a:prstGeom prst="rect">
            <a:avLst/>
          </a:prstGeom>
          <a:noFill/>
        </p:spPr>
        <p:txBody>
          <a:bodyPr wrap="none" rtlCol="0">
            <a:spAutoFit/>
          </a:bodyPr>
          <a:lstStyle/>
          <a:p>
            <a:r>
              <a:rPr lang="zh-CN" altLang="en-US" sz="5400" b="1" dirty="0">
                <a:solidFill>
                  <a:srgbClr val="F2B973"/>
                </a:solidFill>
                <a:latin typeface="微软雅黑" panose="020B0503020204020204" pitchFamily="34" charset="-122"/>
                <a:ea typeface="微软雅黑" panose="020B0503020204020204" pitchFamily="34" charset="-122"/>
              </a:rPr>
              <a:t>网络安全教育不成熟</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6932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596942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网络安全教育没有普及</a:t>
            </a: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6" name="Picture 2" descr="https://www.aqniu.com/wp-content/uploads/2017/10/%E5%9B%BE%E7%89%87-5-2.jpg">
            <a:extLst>
              <a:ext uri="{FF2B5EF4-FFF2-40B4-BE49-F238E27FC236}">
                <a16:creationId xmlns:a16="http://schemas.microsoft.com/office/drawing/2014/main" id="{43AE09FB-2D7C-4C67-9410-D937C1B6E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297" y="1151741"/>
            <a:ext cx="10107764" cy="541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014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596942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网络安全教育没有普及</a:t>
            </a: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8194" name="Picture 2" descr="https://www.aqniu.com/wp-content/uploads/2017/10/%E5%9B%BE%E7%89%87-6-2.jpg">
            <a:extLst>
              <a:ext uri="{FF2B5EF4-FFF2-40B4-BE49-F238E27FC236}">
                <a16:creationId xmlns:a16="http://schemas.microsoft.com/office/drawing/2014/main" id="{356B45C7-029D-4CC5-BA5E-BBD8F91B6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895" y="1094404"/>
            <a:ext cx="9981935" cy="534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73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596942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高校网络安全教育流于形式</a:t>
            </a: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5" name="矩形 14">
            <a:extLst>
              <a:ext uri="{FF2B5EF4-FFF2-40B4-BE49-F238E27FC236}">
                <a16:creationId xmlns:a16="http://schemas.microsoft.com/office/drawing/2014/main" id="{1A2A6D3E-486B-473E-96E2-6D8935D23C69}"/>
              </a:ext>
            </a:extLst>
          </p:cNvPr>
          <p:cNvSpPr/>
          <p:nvPr/>
        </p:nvSpPr>
        <p:spPr bwMode="auto">
          <a:xfrm>
            <a:off x="939982" y="1978696"/>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A6B4F40B-726E-43EF-B907-D9C66E2BC1E6}"/>
              </a:ext>
            </a:extLst>
          </p:cNvPr>
          <p:cNvSpPr/>
          <p:nvPr/>
        </p:nvSpPr>
        <p:spPr bwMode="auto">
          <a:xfrm>
            <a:off x="6257940" y="1978696"/>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5FD54BA5-313B-49F0-9F96-4782193ADAA0}"/>
              </a:ext>
            </a:extLst>
          </p:cNvPr>
          <p:cNvGrpSpPr/>
          <p:nvPr/>
        </p:nvGrpSpPr>
        <p:grpSpPr>
          <a:xfrm>
            <a:off x="1245265" y="1827568"/>
            <a:ext cx="4200402" cy="879213"/>
            <a:chOff x="1245265" y="1827568"/>
            <a:chExt cx="4200402" cy="879213"/>
          </a:xfrm>
        </p:grpSpPr>
        <p:sp>
          <p:nvSpPr>
            <p:cNvPr id="18" name="Freeform 6">
              <a:extLst>
                <a:ext uri="{FF2B5EF4-FFF2-40B4-BE49-F238E27FC236}">
                  <a16:creationId xmlns:a16="http://schemas.microsoft.com/office/drawing/2014/main" id="{E177FDB6-75B7-49BF-8A8C-7202A90881F0}"/>
                </a:ext>
              </a:extLst>
            </p:cNvPr>
            <p:cNvSpPr/>
            <p:nvPr/>
          </p:nvSpPr>
          <p:spPr bwMode="auto">
            <a:xfrm>
              <a:off x="1245265" y="1827568"/>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9" name="Freeform 7">
              <a:extLst>
                <a:ext uri="{FF2B5EF4-FFF2-40B4-BE49-F238E27FC236}">
                  <a16:creationId xmlns:a16="http://schemas.microsoft.com/office/drawing/2014/main" id="{0CF73AF5-29D8-43C8-B4BD-E8002F0F0481}"/>
                </a:ext>
              </a:extLst>
            </p:cNvPr>
            <p:cNvSpPr/>
            <p:nvPr/>
          </p:nvSpPr>
          <p:spPr bwMode="auto">
            <a:xfrm>
              <a:off x="1525808" y="1827568"/>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EF5B43"/>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6A9855C-5E7E-409B-B18C-8D97E5EF9939}"/>
                </a:ext>
              </a:extLst>
            </p:cNvPr>
            <p:cNvSpPr/>
            <p:nvPr/>
          </p:nvSpPr>
          <p:spPr>
            <a:xfrm>
              <a:off x="2313756" y="2013792"/>
              <a:ext cx="2031325" cy="461665"/>
            </a:xfrm>
            <a:prstGeom prst="rect">
              <a:avLst/>
            </a:prstGeom>
          </p:spPr>
          <p:txBody>
            <a:bodyPr wrap="none">
              <a:spAutoFit/>
            </a:bodyPr>
            <a:lstStyle/>
            <a:p>
              <a:pPr algn="ctr"/>
              <a:r>
                <a:rPr lang="zh-CN" altLang="en-US" sz="2400" b="1" dirty="0">
                  <a:solidFill>
                    <a:schemeClr val="bg2"/>
                  </a:solidFill>
                  <a:latin typeface="微软雅黑" panose="020B0503020204020204" pitchFamily="34" charset="-122"/>
                  <a:ea typeface="微软雅黑" panose="020B0503020204020204" pitchFamily="34" charset="-122"/>
                </a:rPr>
                <a:t>传统安全教育</a:t>
              </a:r>
            </a:p>
          </p:txBody>
        </p:sp>
      </p:grpSp>
      <p:grpSp>
        <p:nvGrpSpPr>
          <p:cNvPr id="21" name="组合 20">
            <a:extLst>
              <a:ext uri="{FF2B5EF4-FFF2-40B4-BE49-F238E27FC236}">
                <a16:creationId xmlns:a16="http://schemas.microsoft.com/office/drawing/2014/main" id="{5127639D-7960-49BB-86C8-72B5C3A99091}"/>
              </a:ext>
            </a:extLst>
          </p:cNvPr>
          <p:cNvGrpSpPr/>
          <p:nvPr/>
        </p:nvGrpSpPr>
        <p:grpSpPr>
          <a:xfrm>
            <a:off x="6647444" y="1827568"/>
            <a:ext cx="4200402" cy="879213"/>
            <a:chOff x="6647444" y="1827568"/>
            <a:chExt cx="4200402" cy="879213"/>
          </a:xfrm>
        </p:grpSpPr>
        <p:sp>
          <p:nvSpPr>
            <p:cNvPr id="22" name="Freeform 6">
              <a:extLst>
                <a:ext uri="{FF2B5EF4-FFF2-40B4-BE49-F238E27FC236}">
                  <a16:creationId xmlns:a16="http://schemas.microsoft.com/office/drawing/2014/main" id="{6C5DE174-8C52-4061-97FF-06EBA6EBBE4A}"/>
                </a:ext>
              </a:extLst>
            </p:cNvPr>
            <p:cNvSpPr/>
            <p:nvPr/>
          </p:nvSpPr>
          <p:spPr bwMode="auto">
            <a:xfrm>
              <a:off x="6647444" y="1827568"/>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3" name="Freeform 7">
              <a:extLst>
                <a:ext uri="{FF2B5EF4-FFF2-40B4-BE49-F238E27FC236}">
                  <a16:creationId xmlns:a16="http://schemas.microsoft.com/office/drawing/2014/main" id="{43B5E091-5EBA-409B-AC9E-9B983C6AD9D4}"/>
                </a:ext>
              </a:extLst>
            </p:cNvPr>
            <p:cNvSpPr/>
            <p:nvPr/>
          </p:nvSpPr>
          <p:spPr bwMode="auto">
            <a:xfrm>
              <a:off x="6927987" y="1827568"/>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5ABB93"/>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F2ACF67E-9952-484C-8BE4-6F9F88E524F5}"/>
                </a:ext>
              </a:extLst>
            </p:cNvPr>
            <p:cNvSpPr/>
            <p:nvPr/>
          </p:nvSpPr>
          <p:spPr>
            <a:xfrm>
              <a:off x="7560160" y="2008468"/>
              <a:ext cx="2467788" cy="461665"/>
            </a:xfrm>
            <a:prstGeom prst="rect">
              <a:avLst/>
            </a:prstGeom>
          </p:spPr>
          <p:txBody>
            <a:bodyPr wrap="square">
              <a:spAutoFit/>
            </a:bodyPr>
            <a:lstStyle/>
            <a:p>
              <a:pPr algn="ctr"/>
              <a:r>
                <a:rPr lang="zh-CN" altLang="en-US" sz="2400" b="1" dirty="0">
                  <a:solidFill>
                    <a:schemeClr val="bg2"/>
                  </a:solidFill>
                  <a:latin typeface="微软雅黑" panose="020B0503020204020204" pitchFamily="34" charset="-122"/>
                  <a:ea typeface="微软雅黑" panose="020B0503020204020204" pitchFamily="34" charset="-122"/>
                </a:rPr>
                <a:t>网络安全教育</a:t>
              </a:r>
            </a:p>
          </p:txBody>
        </p:sp>
      </p:grpSp>
      <p:sp>
        <p:nvSpPr>
          <p:cNvPr id="25" name="TextBox 10">
            <a:extLst>
              <a:ext uri="{FF2B5EF4-FFF2-40B4-BE49-F238E27FC236}">
                <a16:creationId xmlns:a16="http://schemas.microsoft.com/office/drawing/2014/main" id="{6E075F69-691E-4AA9-886A-B821711E723E}"/>
              </a:ext>
            </a:extLst>
          </p:cNvPr>
          <p:cNvSpPr txBox="1"/>
          <p:nvPr/>
        </p:nvSpPr>
        <p:spPr>
          <a:xfrm>
            <a:off x="1423967" y="2898399"/>
            <a:ext cx="4179684" cy="2585323"/>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由于信息的不对等，高校处于教育主体地位，采用过滤、灌输的方式进行教育。</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教育者往往具有权威性，使人信服。</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往往以讲座的形式开展。</a:t>
            </a:r>
          </a:p>
        </p:txBody>
      </p:sp>
      <p:sp>
        <p:nvSpPr>
          <p:cNvPr id="26" name="TextBox 15">
            <a:extLst>
              <a:ext uri="{FF2B5EF4-FFF2-40B4-BE49-F238E27FC236}">
                <a16:creationId xmlns:a16="http://schemas.microsoft.com/office/drawing/2014/main" id="{5C9778DB-2617-4552-935F-88E60320DF3C}"/>
              </a:ext>
            </a:extLst>
          </p:cNvPr>
          <p:cNvSpPr txBox="1"/>
          <p:nvPr/>
        </p:nvSpPr>
        <p:spPr>
          <a:xfrm>
            <a:off x="6800955" y="2898399"/>
            <a:ext cx="4179684" cy="2585323"/>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网络资源的开放性，使教育者在网络安全教育中的主体地位受到了削弱。要采用选择、引导的方式进行教育。</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教育者受固有思维模式影响，接受新鲜事物的敏锐性可能落后于学生，权威性受到挑战。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需要学生参与其中的教育方式。</a:t>
            </a:r>
          </a:p>
        </p:txBody>
      </p:sp>
    </p:spTree>
    <p:extLst>
      <p:ext uri="{BB962C8B-B14F-4D97-AF65-F5344CB8AC3E}">
        <p14:creationId xmlns:p14="http://schemas.microsoft.com/office/powerpoint/2010/main" val="538350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outVertical)">
                                      <p:cBhvr>
                                        <p:cTn id="19" dur="500"/>
                                        <p:tgtEl>
                                          <p:spTgt spid="2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7562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756271"/>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346833" y="3003525"/>
            <a:ext cx="6340197" cy="830997"/>
          </a:xfrm>
          <a:prstGeom prst="rect">
            <a:avLst/>
          </a:prstGeom>
          <a:noFill/>
        </p:spPr>
        <p:txBody>
          <a:bodyPr wrap="none" rtlCol="0">
            <a:spAutoFit/>
          </a:bodyPr>
          <a:lstStyle/>
          <a:p>
            <a:r>
              <a:rPr lang="zh-CN" altLang="en-US" sz="4800" b="1" dirty="0">
                <a:solidFill>
                  <a:srgbClr val="756271"/>
                </a:solidFill>
                <a:latin typeface="微软雅黑" panose="020B0503020204020204" pitchFamily="34" charset="-122"/>
                <a:ea typeface="微软雅黑" panose="020B0503020204020204" pitchFamily="34" charset="-122"/>
              </a:rPr>
              <a:t>加强网络安全思政教育</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29901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596942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4.1 </a:t>
            </a:r>
            <a:r>
              <a:rPr lang="zh-CN" altLang="en-US" b="0" dirty="0">
                <a:solidFill>
                  <a:srgbClr val="756271"/>
                </a:solidFill>
              </a:rPr>
              <a:t>丰富高校网络安全教育形式</a:t>
            </a: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15" name="直接连接符 14">
            <a:extLst>
              <a:ext uri="{FF2B5EF4-FFF2-40B4-BE49-F238E27FC236}">
                <a16:creationId xmlns:a16="http://schemas.microsoft.com/office/drawing/2014/main" id="{626096EF-A881-403D-8607-5B4F00B24A20}"/>
              </a:ext>
            </a:extLst>
          </p:cNvPr>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E78DDA8-C85A-4F85-9480-87EB9CDE3ACC}"/>
              </a:ext>
            </a:extLst>
          </p:cNvPr>
          <p:cNvSpPr/>
          <p:nvPr/>
        </p:nvSpPr>
        <p:spPr>
          <a:xfrm>
            <a:off x="279257" y="3576683"/>
            <a:ext cx="3001361" cy="1322926"/>
          </a:xfrm>
          <a:prstGeom prst="rect">
            <a:avLst/>
          </a:prstGeom>
        </p:spPr>
        <p:txBody>
          <a:bodyPr wrap="square">
            <a:spAutoFit/>
          </a:bodyPr>
          <a:lstStyle/>
          <a:p>
            <a:pPr algn="r"/>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开展讲座、知识竞赛等，不局限于计算机的安全使用，还要进行网络心理健康教育</a:t>
            </a:r>
          </a:p>
        </p:txBody>
      </p:sp>
      <p:sp>
        <p:nvSpPr>
          <p:cNvPr id="20" name="矩形 19">
            <a:extLst>
              <a:ext uri="{FF2B5EF4-FFF2-40B4-BE49-F238E27FC236}">
                <a16:creationId xmlns:a16="http://schemas.microsoft.com/office/drawing/2014/main" id="{3F5154C8-19AC-459A-B621-8B33FD3D6BBC}"/>
              </a:ext>
            </a:extLst>
          </p:cNvPr>
          <p:cNvSpPr/>
          <p:nvPr/>
        </p:nvSpPr>
        <p:spPr>
          <a:xfrm>
            <a:off x="1452403" y="1555625"/>
            <a:ext cx="2753128" cy="707630"/>
          </a:xfrm>
          <a:prstGeom prst="rect">
            <a:avLst/>
          </a:prstGeom>
        </p:spPr>
        <p:txBody>
          <a:bodyPr wrap="square">
            <a:spAutoFit/>
          </a:bodyPr>
          <a:lstStyle/>
          <a:p>
            <a:pPr algn="r"/>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举办网络安全竞赛，提高大学生的技术热情</a:t>
            </a:r>
          </a:p>
        </p:txBody>
      </p:sp>
      <p:sp>
        <p:nvSpPr>
          <p:cNvPr id="23" name="矩形 22">
            <a:extLst>
              <a:ext uri="{FF2B5EF4-FFF2-40B4-BE49-F238E27FC236}">
                <a16:creationId xmlns:a16="http://schemas.microsoft.com/office/drawing/2014/main" id="{6019B4B7-C8FE-4231-B344-57CFF1F9C56C}"/>
              </a:ext>
            </a:extLst>
          </p:cNvPr>
          <p:cNvSpPr/>
          <p:nvPr/>
        </p:nvSpPr>
        <p:spPr>
          <a:xfrm>
            <a:off x="8079150" y="1586539"/>
            <a:ext cx="2485435" cy="1015278"/>
          </a:xfrm>
          <a:prstGeom prst="rect">
            <a:avLst/>
          </a:prstGeom>
        </p:spPr>
        <p:txBody>
          <a:bodyPr wrap="square">
            <a:spAutoFit/>
          </a:bodyPr>
          <a:lstStyle/>
          <a:p>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开设面向全校的通识选修课程，形成专门化、制度化</a:t>
            </a:r>
          </a:p>
        </p:txBody>
      </p:sp>
      <p:sp>
        <p:nvSpPr>
          <p:cNvPr id="26" name="矩形 25">
            <a:extLst>
              <a:ext uri="{FF2B5EF4-FFF2-40B4-BE49-F238E27FC236}">
                <a16:creationId xmlns:a16="http://schemas.microsoft.com/office/drawing/2014/main" id="{2698BF6B-E92E-491C-8DE1-34A95EA70130}"/>
              </a:ext>
            </a:extLst>
          </p:cNvPr>
          <p:cNvSpPr/>
          <p:nvPr/>
        </p:nvSpPr>
        <p:spPr>
          <a:xfrm>
            <a:off x="8937978" y="3681082"/>
            <a:ext cx="2214435" cy="707630"/>
          </a:xfrm>
          <a:prstGeom prst="rect">
            <a:avLst/>
          </a:prstGeom>
        </p:spPr>
        <p:txBody>
          <a:bodyPr wrap="square">
            <a:spAutoFit/>
          </a:bodyPr>
          <a:lstStyle/>
          <a:p>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建立大学生网络安全监管机制</a:t>
            </a:r>
          </a:p>
        </p:txBody>
      </p:sp>
      <p:grpSp>
        <p:nvGrpSpPr>
          <p:cNvPr id="28" name="组合 27">
            <a:extLst>
              <a:ext uri="{FF2B5EF4-FFF2-40B4-BE49-F238E27FC236}">
                <a16:creationId xmlns:a16="http://schemas.microsoft.com/office/drawing/2014/main" id="{CC1CEFC3-5CAA-4A2A-8734-735356E630F8}"/>
              </a:ext>
            </a:extLst>
          </p:cNvPr>
          <p:cNvGrpSpPr/>
          <p:nvPr/>
        </p:nvGrpSpPr>
        <p:grpSpPr>
          <a:xfrm>
            <a:off x="4688809" y="2953712"/>
            <a:ext cx="2795552" cy="3537557"/>
            <a:chOff x="4688809" y="2953712"/>
            <a:chExt cx="2795552" cy="3537557"/>
          </a:xfrm>
        </p:grpSpPr>
        <p:sp>
          <p:nvSpPr>
            <p:cNvPr id="29" name="Freeform 6">
              <a:extLst>
                <a:ext uri="{FF2B5EF4-FFF2-40B4-BE49-F238E27FC236}">
                  <a16:creationId xmlns:a16="http://schemas.microsoft.com/office/drawing/2014/main" id="{53D80FCA-4871-4547-827A-132CA0499FB9}"/>
                </a:ext>
              </a:extLst>
            </p:cNvPr>
            <p:cNvSpPr>
              <a:spLocks noEditPoints="1"/>
            </p:cNvSpPr>
            <p:nvPr/>
          </p:nvSpPr>
          <p:spPr bwMode="auto">
            <a:xfrm>
              <a:off x="4688809" y="2953712"/>
              <a:ext cx="2795552" cy="2795552"/>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noFill/>
            <a:ln>
              <a:solidFill>
                <a:srgbClr val="5ABB9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0" name="Freeform 7">
              <a:extLst>
                <a:ext uri="{FF2B5EF4-FFF2-40B4-BE49-F238E27FC236}">
                  <a16:creationId xmlns:a16="http://schemas.microsoft.com/office/drawing/2014/main" id="{DC84D234-2A56-418A-8521-003645C35503}"/>
                </a:ext>
              </a:extLst>
            </p:cNvPr>
            <p:cNvSpPr>
              <a:spLocks noEditPoints="1"/>
            </p:cNvSpPr>
            <p:nvPr/>
          </p:nvSpPr>
          <p:spPr bwMode="auto">
            <a:xfrm>
              <a:off x="5607291" y="5412354"/>
              <a:ext cx="994687" cy="1078915"/>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5ABB9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1" name="Freeform 18">
              <a:extLst>
                <a:ext uri="{FF2B5EF4-FFF2-40B4-BE49-F238E27FC236}">
                  <a16:creationId xmlns:a16="http://schemas.microsoft.com/office/drawing/2014/main" id="{ABBA5179-8A7E-4600-ABC9-9A25B04F3055}"/>
                </a:ext>
              </a:extLst>
            </p:cNvPr>
            <p:cNvSpPr/>
            <p:nvPr/>
          </p:nvSpPr>
          <p:spPr bwMode="auto">
            <a:xfrm>
              <a:off x="5057807" y="3310677"/>
              <a:ext cx="2069591" cy="2041515"/>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5ABB9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C71B0C9-23CD-4F0B-8D62-3014796D3721}"/>
                </a:ext>
              </a:extLst>
            </p:cNvPr>
            <p:cNvSpPr/>
            <p:nvPr/>
          </p:nvSpPr>
          <p:spPr>
            <a:xfrm>
              <a:off x="5221053" y="4036676"/>
              <a:ext cx="1731214" cy="582595"/>
            </a:xfrm>
            <a:prstGeom prst="rect">
              <a:avLst/>
            </a:prstGeom>
            <a:noFill/>
          </p:spPr>
          <p:txBody>
            <a:bodyPr wrap="square" rtlCol="0">
              <a:spAutoFit/>
            </a:bodyPr>
            <a:lstStyle/>
            <a:p>
              <a:pPr algn="ctr">
                <a:lnSpc>
                  <a:spcPct val="150000"/>
                </a:lnSpc>
              </a:pPr>
              <a:r>
                <a:rPr lang="zh-CN" altLang="en-US" sz="2399" b="1" dirty="0">
                  <a:solidFill>
                    <a:schemeClr val="bg2"/>
                  </a:solidFill>
                  <a:latin typeface="微软雅黑" panose="020B0503020204020204" pitchFamily="34" charset="-122"/>
                  <a:ea typeface="微软雅黑" panose="020B0503020204020204" pitchFamily="34" charset="-122"/>
                </a:rPr>
                <a:t>四个创新点</a:t>
              </a:r>
            </a:p>
          </p:txBody>
        </p:sp>
      </p:grpSp>
      <p:grpSp>
        <p:nvGrpSpPr>
          <p:cNvPr id="33" name="组合 32">
            <a:extLst>
              <a:ext uri="{FF2B5EF4-FFF2-40B4-BE49-F238E27FC236}">
                <a16:creationId xmlns:a16="http://schemas.microsoft.com/office/drawing/2014/main" id="{C4E6AEE4-D677-4964-A226-1E1AD6039175}"/>
              </a:ext>
            </a:extLst>
          </p:cNvPr>
          <p:cNvGrpSpPr/>
          <p:nvPr/>
        </p:nvGrpSpPr>
        <p:grpSpPr>
          <a:xfrm>
            <a:off x="3397321" y="3775933"/>
            <a:ext cx="1263413" cy="1263413"/>
            <a:chOff x="3397321" y="3775933"/>
            <a:chExt cx="1263413" cy="1263413"/>
          </a:xfrm>
        </p:grpSpPr>
        <p:grpSp>
          <p:nvGrpSpPr>
            <p:cNvPr id="34" name="组合 33">
              <a:extLst>
                <a:ext uri="{FF2B5EF4-FFF2-40B4-BE49-F238E27FC236}">
                  <a16:creationId xmlns:a16="http://schemas.microsoft.com/office/drawing/2014/main" id="{42495AEC-14C6-484A-BF26-99FAEFDDB597}"/>
                </a:ext>
              </a:extLst>
            </p:cNvPr>
            <p:cNvGrpSpPr/>
            <p:nvPr/>
          </p:nvGrpSpPr>
          <p:grpSpPr>
            <a:xfrm>
              <a:off x="3397321" y="3775933"/>
              <a:ext cx="1263413" cy="1263413"/>
              <a:chOff x="3602100" y="4141250"/>
              <a:chExt cx="1264071" cy="1264071"/>
            </a:xfrm>
          </p:grpSpPr>
          <p:sp>
            <p:nvSpPr>
              <p:cNvPr id="36" name="Freeform 8">
                <a:extLst>
                  <a:ext uri="{FF2B5EF4-FFF2-40B4-BE49-F238E27FC236}">
                    <a16:creationId xmlns:a16="http://schemas.microsoft.com/office/drawing/2014/main" id="{13C5B2D9-C0F9-49C1-9D98-A6C70158C504}"/>
                  </a:ext>
                </a:extLst>
              </p:cNvPr>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F2B97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7" name="Freeform 9">
                <a:extLst>
                  <a:ext uri="{FF2B5EF4-FFF2-40B4-BE49-F238E27FC236}">
                    <a16:creationId xmlns:a16="http://schemas.microsoft.com/office/drawing/2014/main" id="{64844CD1-8F33-4168-858A-783832122890}"/>
                  </a:ext>
                </a:extLst>
              </p:cNvPr>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F2B97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35" name="文本框 34">
              <a:extLst>
                <a:ext uri="{FF2B5EF4-FFF2-40B4-BE49-F238E27FC236}">
                  <a16:creationId xmlns:a16="http://schemas.microsoft.com/office/drawing/2014/main" id="{D6D0D009-D308-4473-9436-2260E60AE75B}"/>
                </a:ext>
              </a:extLst>
            </p:cNvPr>
            <p:cNvSpPr txBox="1"/>
            <p:nvPr/>
          </p:nvSpPr>
          <p:spPr>
            <a:xfrm>
              <a:off x="3651749" y="4055407"/>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01</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07574B81-DC4B-4D89-AFCE-0133C5F7C0B8}"/>
              </a:ext>
            </a:extLst>
          </p:cNvPr>
          <p:cNvGrpSpPr/>
          <p:nvPr/>
        </p:nvGrpSpPr>
        <p:grpSpPr>
          <a:xfrm>
            <a:off x="4379506" y="1927971"/>
            <a:ext cx="1263413" cy="1263413"/>
            <a:chOff x="4379506" y="1927971"/>
            <a:chExt cx="1263413" cy="1263413"/>
          </a:xfrm>
        </p:grpSpPr>
        <p:grpSp>
          <p:nvGrpSpPr>
            <p:cNvPr id="39" name="组合 38">
              <a:extLst>
                <a:ext uri="{FF2B5EF4-FFF2-40B4-BE49-F238E27FC236}">
                  <a16:creationId xmlns:a16="http://schemas.microsoft.com/office/drawing/2014/main" id="{EE3C8B7E-234D-46D8-BB4A-A1E8A00BA74C}"/>
                </a:ext>
              </a:extLst>
            </p:cNvPr>
            <p:cNvGrpSpPr/>
            <p:nvPr/>
          </p:nvGrpSpPr>
          <p:grpSpPr>
            <a:xfrm>
              <a:off x="4379506" y="1927971"/>
              <a:ext cx="1263413" cy="1263413"/>
              <a:chOff x="4637435" y="2231854"/>
              <a:chExt cx="1264071" cy="1264071"/>
            </a:xfrm>
          </p:grpSpPr>
          <p:sp>
            <p:nvSpPr>
              <p:cNvPr id="42" name="Freeform 10">
                <a:extLst>
                  <a:ext uri="{FF2B5EF4-FFF2-40B4-BE49-F238E27FC236}">
                    <a16:creationId xmlns:a16="http://schemas.microsoft.com/office/drawing/2014/main" id="{55FA69F6-F2BF-46C1-9EA2-6E7DFD4B7B65}"/>
                  </a:ext>
                </a:extLst>
              </p:cNvPr>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rgbClr val="756271"/>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43" name="Freeform 11">
                <a:extLst>
                  <a:ext uri="{FF2B5EF4-FFF2-40B4-BE49-F238E27FC236}">
                    <a16:creationId xmlns:a16="http://schemas.microsoft.com/office/drawing/2014/main" id="{FCDCAA96-F13B-4CEA-BEA8-40CE185AB5FC}"/>
                  </a:ext>
                </a:extLst>
              </p:cNvPr>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756271"/>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40" name="文本框 39">
              <a:extLst>
                <a:ext uri="{FF2B5EF4-FFF2-40B4-BE49-F238E27FC236}">
                  <a16:creationId xmlns:a16="http://schemas.microsoft.com/office/drawing/2014/main" id="{D3C37212-F859-4E93-9BEF-874C75698853}"/>
                </a:ext>
              </a:extLst>
            </p:cNvPr>
            <p:cNvSpPr txBox="1"/>
            <p:nvPr/>
          </p:nvSpPr>
          <p:spPr>
            <a:xfrm>
              <a:off x="4641955" y="2220055"/>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02</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581B16CA-EB79-4A05-AB94-BE6DF48FF1D0}"/>
              </a:ext>
            </a:extLst>
          </p:cNvPr>
          <p:cNvGrpSpPr/>
          <p:nvPr/>
        </p:nvGrpSpPr>
        <p:grpSpPr>
          <a:xfrm>
            <a:off x="6588006" y="1969373"/>
            <a:ext cx="1263413" cy="1263413"/>
            <a:chOff x="6588006" y="1969373"/>
            <a:chExt cx="1263413" cy="1263413"/>
          </a:xfrm>
        </p:grpSpPr>
        <p:grpSp>
          <p:nvGrpSpPr>
            <p:cNvPr id="45" name="组合 44">
              <a:extLst>
                <a:ext uri="{FF2B5EF4-FFF2-40B4-BE49-F238E27FC236}">
                  <a16:creationId xmlns:a16="http://schemas.microsoft.com/office/drawing/2014/main" id="{FD7B4BAE-E1F4-4788-A47E-259563FE5C05}"/>
                </a:ext>
              </a:extLst>
            </p:cNvPr>
            <p:cNvGrpSpPr/>
            <p:nvPr/>
          </p:nvGrpSpPr>
          <p:grpSpPr>
            <a:xfrm>
              <a:off x="6588006" y="1969373"/>
              <a:ext cx="1263413" cy="1263413"/>
              <a:chOff x="6847086" y="2273277"/>
              <a:chExt cx="1264071" cy="1264071"/>
            </a:xfrm>
          </p:grpSpPr>
          <p:sp>
            <p:nvSpPr>
              <p:cNvPr id="47" name="Freeform 14">
                <a:extLst>
                  <a:ext uri="{FF2B5EF4-FFF2-40B4-BE49-F238E27FC236}">
                    <a16:creationId xmlns:a16="http://schemas.microsoft.com/office/drawing/2014/main" id="{03A2E379-AE58-4A9C-8897-62FEE5F6118F}"/>
                  </a:ext>
                </a:extLst>
              </p:cNvPr>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rgbClr val="EF5B4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48" name="Freeform 15">
                <a:extLst>
                  <a:ext uri="{FF2B5EF4-FFF2-40B4-BE49-F238E27FC236}">
                    <a16:creationId xmlns:a16="http://schemas.microsoft.com/office/drawing/2014/main" id="{CAEC30DD-E9BC-487D-947C-A4A43E0827B2}"/>
                  </a:ext>
                </a:extLst>
              </p:cNvPr>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EF5B4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46" name="文本框 45">
              <a:extLst>
                <a:ext uri="{FF2B5EF4-FFF2-40B4-BE49-F238E27FC236}">
                  <a16:creationId xmlns:a16="http://schemas.microsoft.com/office/drawing/2014/main" id="{F916C5D3-E661-49F2-87B7-72455ABF5A30}"/>
                </a:ext>
              </a:extLst>
            </p:cNvPr>
            <p:cNvSpPr txBox="1"/>
            <p:nvPr/>
          </p:nvSpPr>
          <p:spPr>
            <a:xfrm>
              <a:off x="6852744" y="2277597"/>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03</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grpSp>
        <p:nvGrpSpPr>
          <p:cNvPr id="49" name="组合 48">
            <a:extLst>
              <a:ext uri="{FF2B5EF4-FFF2-40B4-BE49-F238E27FC236}">
                <a16:creationId xmlns:a16="http://schemas.microsoft.com/office/drawing/2014/main" id="{2B9FF604-3BC0-4F7F-8B8C-3BCBEA267F73}"/>
              </a:ext>
            </a:extLst>
          </p:cNvPr>
          <p:cNvGrpSpPr/>
          <p:nvPr/>
        </p:nvGrpSpPr>
        <p:grpSpPr>
          <a:xfrm>
            <a:off x="7568590" y="3775933"/>
            <a:ext cx="1263413" cy="1263413"/>
            <a:chOff x="7568590" y="3775933"/>
            <a:chExt cx="1263413" cy="1263413"/>
          </a:xfrm>
        </p:grpSpPr>
        <p:grpSp>
          <p:nvGrpSpPr>
            <p:cNvPr id="50" name="组合 49">
              <a:extLst>
                <a:ext uri="{FF2B5EF4-FFF2-40B4-BE49-F238E27FC236}">
                  <a16:creationId xmlns:a16="http://schemas.microsoft.com/office/drawing/2014/main" id="{8F15A866-AEB6-4406-BC38-81955E1FAB33}"/>
                </a:ext>
              </a:extLst>
            </p:cNvPr>
            <p:cNvGrpSpPr/>
            <p:nvPr/>
          </p:nvGrpSpPr>
          <p:grpSpPr>
            <a:xfrm>
              <a:off x="7568590" y="3775933"/>
              <a:ext cx="1263413" cy="1263413"/>
              <a:chOff x="7775541" y="4141250"/>
              <a:chExt cx="1264071" cy="1264071"/>
            </a:xfrm>
          </p:grpSpPr>
          <p:sp>
            <p:nvSpPr>
              <p:cNvPr id="52" name="Freeform 16">
                <a:extLst>
                  <a:ext uri="{FF2B5EF4-FFF2-40B4-BE49-F238E27FC236}">
                    <a16:creationId xmlns:a16="http://schemas.microsoft.com/office/drawing/2014/main" id="{5AC7BFB3-4185-4F1B-95B9-8A159EE8A0F9}"/>
                  </a:ext>
                </a:extLst>
              </p:cNvPr>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858976"/>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53" name="Freeform 17">
                <a:extLst>
                  <a:ext uri="{FF2B5EF4-FFF2-40B4-BE49-F238E27FC236}">
                    <a16:creationId xmlns:a16="http://schemas.microsoft.com/office/drawing/2014/main" id="{93785D62-4C50-4846-8071-EBCD7AEF23DE}"/>
                  </a:ext>
                </a:extLst>
              </p:cNvPr>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858976"/>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51" name="文本框 50">
              <a:extLst>
                <a:ext uri="{FF2B5EF4-FFF2-40B4-BE49-F238E27FC236}">
                  <a16:creationId xmlns:a16="http://schemas.microsoft.com/office/drawing/2014/main" id="{0918D2C7-3024-4CDE-A466-4F776C754711}"/>
                </a:ext>
              </a:extLst>
            </p:cNvPr>
            <p:cNvSpPr txBox="1"/>
            <p:nvPr/>
          </p:nvSpPr>
          <p:spPr>
            <a:xfrm>
              <a:off x="7831039" y="4095795"/>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04</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86859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ppt_w</p:attrName>
                                        </p:attrNameLst>
                                      </p:cBhvr>
                                      <p:tavLst>
                                        <p:tav tm="0">
                                          <p:val>
                                            <p:fltVal val="0"/>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animEffect transition="in" filter="fade">
                                      <p:cBhvr>
                                        <p:cTn id="16" dur="500"/>
                                        <p:tgtEl>
                                          <p:spTgt spid="33"/>
                                        </p:tgtEl>
                                      </p:cBhvr>
                                    </p:animEffect>
                                  </p:childTnLst>
                                </p:cTn>
                              </p:par>
                              <p:par>
                                <p:cTn id="17" presetID="53" presetClass="entr" presetSubtype="16" fill="hold"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par>
                                <p:cTn id="22" presetID="53" presetClass="entr" presetSubtype="16" fill="hold" nodeType="withEffect">
                                  <p:stCondLst>
                                    <p:cond delay="500"/>
                                  </p:stCondLst>
                                  <p:childTnLst>
                                    <p:set>
                                      <p:cBhvr>
                                        <p:cTn id="23" dur="1" fill="hold">
                                          <p:stCondLst>
                                            <p:cond delay="0"/>
                                          </p:stCondLst>
                                        </p:cTn>
                                        <p:tgtEl>
                                          <p:spTgt spid="44"/>
                                        </p:tgtEl>
                                        <p:attrNameLst>
                                          <p:attrName>style.visibility</p:attrName>
                                        </p:attrNameLst>
                                      </p:cBhvr>
                                      <p:to>
                                        <p:strVal val="visible"/>
                                      </p:to>
                                    </p:set>
                                    <p:anim calcmode="lin" valueType="num">
                                      <p:cBhvr>
                                        <p:cTn id="24" dur="500" fill="hold"/>
                                        <p:tgtEl>
                                          <p:spTgt spid="44"/>
                                        </p:tgtEl>
                                        <p:attrNameLst>
                                          <p:attrName>ppt_w</p:attrName>
                                        </p:attrNameLst>
                                      </p:cBhvr>
                                      <p:tavLst>
                                        <p:tav tm="0">
                                          <p:val>
                                            <p:fltVal val="0"/>
                                          </p:val>
                                        </p:tav>
                                        <p:tav tm="100000">
                                          <p:val>
                                            <p:strVal val="#ppt_w"/>
                                          </p:val>
                                        </p:tav>
                                      </p:tavLst>
                                    </p:anim>
                                    <p:anim calcmode="lin" valueType="num">
                                      <p:cBhvr>
                                        <p:cTn id="25" dur="500" fill="hold"/>
                                        <p:tgtEl>
                                          <p:spTgt spid="44"/>
                                        </p:tgtEl>
                                        <p:attrNameLst>
                                          <p:attrName>ppt_h</p:attrName>
                                        </p:attrNameLst>
                                      </p:cBhvr>
                                      <p:tavLst>
                                        <p:tav tm="0">
                                          <p:val>
                                            <p:fltVal val="0"/>
                                          </p:val>
                                        </p:tav>
                                        <p:tav tm="100000">
                                          <p:val>
                                            <p:strVal val="#ppt_h"/>
                                          </p:val>
                                        </p:tav>
                                      </p:tavLst>
                                    </p:anim>
                                    <p:animEffect transition="in" filter="fade">
                                      <p:cBhvr>
                                        <p:cTn id="26" dur="500"/>
                                        <p:tgtEl>
                                          <p:spTgt spid="44"/>
                                        </p:tgtEl>
                                      </p:cBhvr>
                                    </p:animEffect>
                                  </p:childTnLst>
                                </p:cTn>
                              </p:par>
                              <p:par>
                                <p:cTn id="27" presetID="53" presetClass="entr" presetSubtype="16" fill="hold" nodeType="withEffect">
                                  <p:stCondLst>
                                    <p:cond delay="750"/>
                                  </p:stCondLst>
                                  <p:childTnLst>
                                    <p:set>
                                      <p:cBhvr>
                                        <p:cTn id="28" dur="1" fill="hold">
                                          <p:stCondLst>
                                            <p:cond delay="0"/>
                                          </p:stCondLst>
                                        </p:cTn>
                                        <p:tgtEl>
                                          <p:spTgt spid="49"/>
                                        </p:tgtEl>
                                        <p:attrNameLst>
                                          <p:attrName>style.visibility</p:attrName>
                                        </p:attrNameLst>
                                      </p:cBhvr>
                                      <p:to>
                                        <p:strVal val="visible"/>
                                      </p:to>
                                    </p:set>
                                    <p:anim calcmode="lin" valueType="num">
                                      <p:cBhvr>
                                        <p:cTn id="29" dur="500" fill="hold"/>
                                        <p:tgtEl>
                                          <p:spTgt spid="49"/>
                                        </p:tgtEl>
                                        <p:attrNameLst>
                                          <p:attrName>ppt_w</p:attrName>
                                        </p:attrNameLst>
                                      </p:cBhvr>
                                      <p:tavLst>
                                        <p:tav tm="0">
                                          <p:val>
                                            <p:fltVal val="0"/>
                                          </p:val>
                                        </p:tav>
                                        <p:tav tm="100000">
                                          <p:val>
                                            <p:strVal val="#ppt_w"/>
                                          </p:val>
                                        </p:tav>
                                      </p:tavLst>
                                    </p:anim>
                                    <p:anim calcmode="lin" valueType="num">
                                      <p:cBhvr>
                                        <p:cTn id="30" dur="500" fill="hold"/>
                                        <p:tgtEl>
                                          <p:spTgt spid="49"/>
                                        </p:tgtEl>
                                        <p:attrNameLst>
                                          <p:attrName>ppt_h</p:attrName>
                                        </p:attrNameLst>
                                      </p:cBhvr>
                                      <p:tavLst>
                                        <p:tav tm="0">
                                          <p:val>
                                            <p:fltVal val="0"/>
                                          </p:val>
                                        </p:tav>
                                        <p:tav tm="100000">
                                          <p:val>
                                            <p:strVal val="#ppt_h"/>
                                          </p:val>
                                        </p:tav>
                                      </p:tavLst>
                                    </p:anim>
                                    <p:animEffect transition="in" filter="fade">
                                      <p:cBhvr>
                                        <p:cTn id="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596942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4.2 </a:t>
            </a:r>
            <a:r>
              <a:rPr lang="zh-CN" altLang="en-US" b="0" dirty="0">
                <a:solidFill>
                  <a:srgbClr val="756271"/>
                </a:solidFill>
              </a:rPr>
              <a:t>考核高校网络安全教育效果</a:t>
            </a: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5" name="矩形 14">
            <a:extLst>
              <a:ext uri="{FF2B5EF4-FFF2-40B4-BE49-F238E27FC236}">
                <a16:creationId xmlns:a16="http://schemas.microsoft.com/office/drawing/2014/main" id="{1E0ABCD9-4739-457A-99C3-7ACDA5E661CD}"/>
              </a:ext>
            </a:extLst>
          </p:cNvPr>
          <p:cNvSpPr/>
          <p:nvPr/>
        </p:nvSpPr>
        <p:spPr bwMode="auto">
          <a:xfrm>
            <a:off x="6774081" y="1723370"/>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D9DE130B-071C-4F82-A39F-9DC19975937A}"/>
              </a:ext>
            </a:extLst>
          </p:cNvPr>
          <p:cNvSpPr/>
          <p:nvPr/>
        </p:nvSpPr>
        <p:spPr>
          <a:xfrm>
            <a:off x="6816230" y="1780662"/>
            <a:ext cx="4397666" cy="4352282"/>
          </a:xfrm>
          <a:prstGeom prst="rect">
            <a:avLst/>
          </a:prstGeom>
          <a:noFill/>
        </p:spPr>
        <p:txBody>
          <a:bodyPr wrap="square" rtlCol="0">
            <a:spAutoFit/>
          </a:bodyPr>
          <a:lstStyle/>
          <a:p>
            <a:pPr marL="285750" indent="-285750" algn="just">
              <a:lnSpc>
                <a:spcPct val="150000"/>
              </a:lnSpc>
              <a:spcAft>
                <a:spcPts val="600"/>
              </a:spcAft>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在高校的网络安全教育中，应把网络安全教育纳入到高校的考核评价制度。</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spcAft>
                <a:spcPts val="600"/>
              </a:spcAft>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安全教育在开展之后，其工作效果如何还需要一个合理的课程考核制度来对其工作效果进行评价。</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spcAft>
                <a:spcPts val="600"/>
              </a:spcAft>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通过对网络安全教育工作的考核来对高校的网络安全教育工作方面存在的问题以及导致这些问题存在的原因进行分析，针对高校的实际情况，合理的对高校的网络安全教育工作进行调整。</a:t>
            </a:r>
            <a:endParaRPr lang="en-US" altLang="zh-CN" dirty="0">
              <a:latin typeface="微软雅黑" panose="020B0503020204020204" pitchFamily="34" charset="-122"/>
              <a:ea typeface="微软雅黑" panose="020B0503020204020204" pitchFamily="34" charset="-122"/>
            </a:endParaRPr>
          </a:p>
        </p:txBody>
      </p:sp>
      <p:sp>
        <p:nvSpPr>
          <p:cNvPr id="17" name="Freeform 5">
            <a:extLst>
              <a:ext uri="{FF2B5EF4-FFF2-40B4-BE49-F238E27FC236}">
                <a16:creationId xmlns:a16="http://schemas.microsoft.com/office/drawing/2014/main" id="{E6F61376-0DCE-4E56-9DCF-08DE565C8429}"/>
              </a:ext>
            </a:extLst>
          </p:cNvPr>
          <p:cNvSpPr>
            <a:spLocks noEditPoints="1"/>
          </p:cNvSpPr>
          <p:nvPr/>
        </p:nvSpPr>
        <p:spPr bwMode="auto">
          <a:xfrm>
            <a:off x="871425" y="2367386"/>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rgbClr val="5ABB9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Freeform 6">
            <a:extLst>
              <a:ext uri="{FF2B5EF4-FFF2-40B4-BE49-F238E27FC236}">
                <a16:creationId xmlns:a16="http://schemas.microsoft.com/office/drawing/2014/main" id="{270E8714-870F-46CC-96E8-5A59B75DEFA0}"/>
              </a:ext>
            </a:extLst>
          </p:cNvPr>
          <p:cNvSpPr>
            <a:spLocks noEditPoints="1"/>
          </p:cNvSpPr>
          <p:nvPr/>
        </p:nvSpPr>
        <p:spPr bwMode="auto">
          <a:xfrm>
            <a:off x="3768025" y="2360770"/>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9" name="Freeform 7">
            <a:extLst>
              <a:ext uri="{FF2B5EF4-FFF2-40B4-BE49-F238E27FC236}">
                <a16:creationId xmlns:a16="http://schemas.microsoft.com/office/drawing/2014/main" id="{A8E794F3-F154-4390-8B7B-F0A16B8732F6}"/>
              </a:ext>
            </a:extLst>
          </p:cNvPr>
          <p:cNvSpPr>
            <a:spLocks noEditPoints="1"/>
          </p:cNvSpPr>
          <p:nvPr/>
        </p:nvSpPr>
        <p:spPr bwMode="auto">
          <a:xfrm>
            <a:off x="3180151" y="1901204"/>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rgbClr val="EF5B43"/>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0" name="Freeform 8">
            <a:extLst>
              <a:ext uri="{FF2B5EF4-FFF2-40B4-BE49-F238E27FC236}">
                <a16:creationId xmlns:a16="http://schemas.microsoft.com/office/drawing/2014/main" id="{49F8F17A-7F25-44C4-94E2-A6F6DE4FA6E1}"/>
              </a:ext>
            </a:extLst>
          </p:cNvPr>
          <p:cNvSpPr>
            <a:spLocks noEditPoints="1"/>
          </p:cNvSpPr>
          <p:nvPr/>
        </p:nvSpPr>
        <p:spPr bwMode="auto">
          <a:xfrm>
            <a:off x="4610856" y="5209540"/>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rgbClr val="858976"/>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1" name="Freeform 9">
            <a:extLst>
              <a:ext uri="{FF2B5EF4-FFF2-40B4-BE49-F238E27FC236}">
                <a16:creationId xmlns:a16="http://schemas.microsoft.com/office/drawing/2014/main" id="{F182BD83-6495-40A9-B4CF-397A7407C7FB}"/>
              </a:ext>
            </a:extLst>
          </p:cNvPr>
          <p:cNvSpPr>
            <a:spLocks noEditPoints="1"/>
          </p:cNvSpPr>
          <p:nvPr/>
        </p:nvSpPr>
        <p:spPr bwMode="auto">
          <a:xfrm>
            <a:off x="2488258" y="5275203"/>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rgbClr val="858976"/>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2" name="Freeform 10">
            <a:extLst>
              <a:ext uri="{FF2B5EF4-FFF2-40B4-BE49-F238E27FC236}">
                <a16:creationId xmlns:a16="http://schemas.microsoft.com/office/drawing/2014/main" id="{E4A155AB-C532-4633-A065-76B52615CC33}"/>
              </a:ext>
            </a:extLst>
          </p:cNvPr>
          <p:cNvSpPr>
            <a:spLocks noEditPoints="1"/>
          </p:cNvSpPr>
          <p:nvPr/>
        </p:nvSpPr>
        <p:spPr bwMode="auto">
          <a:xfrm>
            <a:off x="3049511" y="4617813"/>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rgbClr val="F2B973"/>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C1A78629-3382-4093-8A79-163A0A77DEDC}"/>
              </a:ext>
            </a:extLst>
          </p:cNvPr>
          <p:cNvSpPr/>
          <p:nvPr/>
        </p:nvSpPr>
        <p:spPr>
          <a:xfrm>
            <a:off x="1369535" y="3757171"/>
            <a:ext cx="1620957" cy="523220"/>
          </a:xfrm>
          <a:prstGeom prst="rect">
            <a:avLst/>
          </a:prstGeom>
        </p:spPr>
        <p:txBody>
          <a:bodyPr wrap="none">
            <a:spAutoFit/>
          </a:bodyPr>
          <a:lstStyle/>
          <a:p>
            <a:pPr algn="ctr"/>
            <a:r>
              <a:rPr lang="zh-CN" altLang="en-US" sz="2800" dirty="0">
                <a:solidFill>
                  <a:srgbClr val="5ABB93"/>
                </a:solidFill>
                <a:latin typeface="微软雅黑" panose="020B0503020204020204" pitchFamily="34" charset="-122"/>
                <a:ea typeface="微软雅黑" panose="020B0503020204020204" pitchFamily="34" charset="-122"/>
              </a:rPr>
              <a:t>安全教育</a:t>
            </a:r>
          </a:p>
        </p:txBody>
      </p:sp>
      <p:sp>
        <p:nvSpPr>
          <p:cNvPr id="24" name="矩形 23">
            <a:extLst>
              <a:ext uri="{FF2B5EF4-FFF2-40B4-BE49-F238E27FC236}">
                <a16:creationId xmlns:a16="http://schemas.microsoft.com/office/drawing/2014/main" id="{B6427AE1-4035-458B-96A8-C469E79B90E4}"/>
              </a:ext>
            </a:extLst>
          </p:cNvPr>
          <p:cNvSpPr/>
          <p:nvPr/>
        </p:nvSpPr>
        <p:spPr>
          <a:xfrm>
            <a:off x="4331940" y="3757171"/>
            <a:ext cx="1620957" cy="523220"/>
          </a:xfrm>
          <a:prstGeom prst="rect">
            <a:avLst/>
          </a:prstGeom>
        </p:spPr>
        <p:txBody>
          <a:bodyPr wrap="none">
            <a:spAutoFit/>
          </a:bodyPr>
          <a:lstStyle/>
          <a:p>
            <a:pPr algn="ctr"/>
            <a:r>
              <a:rPr lang="zh-CN" altLang="en-US" sz="2800" dirty="0">
                <a:solidFill>
                  <a:srgbClr val="756271"/>
                </a:solidFill>
                <a:latin typeface="微软雅黑" panose="020B0503020204020204" pitchFamily="34" charset="-122"/>
                <a:ea typeface="微软雅黑" panose="020B0503020204020204" pitchFamily="34" charset="-122"/>
              </a:rPr>
              <a:t>考核总结</a:t>
            </a:r>
          </a:p>
        </p:txBody>
      </p:sp>
      <p:sp>
        <p:nvSpPr>
          <p:cNvPr id="25" name="Freeform 19">
            <a:extLst>
              <a:ext uri="{FF2B5EF4-FFF2-40B4-BE49-F238E27FC236}">
                <a16:creationId xmlns:a16="http://schemas.microsoft.com/office/drawing/2014/main" id="{B64A9BD5-3EFA-4A9A-A45C-B947E9281738}"/>
              </a:ext>
            </a:extLst>
          </p:cNvPr>
          <p:cNvSpPr>
            <a:spLocks noEditPoints="1"/>
          </p:cNvSpPr>
          <p:nvPr/>
        </p:nvSpPr>
        <p:spPr bwMode="auto">
          <a:xfrm>
            <a:off x="4873436" y="3054002"/>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rgbClr val="756271"/>
          </a:solidFill>
          <a:ln>
            <a:noFill/>
          </a:ln>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88C015DA-45B9-434C-B401-BB1722ACB425}"/>
              </a:ext>
            </a:extLst>
          </p:cNvPr>
          <p:cNvSpPr/>
          <p:nvPr/>
        </p:nvSpPr>
        <p:spPr bwMode="auto">
          <a:xfrm>
            <a:off x="7385740" y="1651371"/>
            <a:ext cx="3320323" cy="141311"/>
          </a:xfrm>
          <a:prstGeom prst="rect">
            <a:avLst/>
          </a:prstGeom>
          <a:solidFill>
            <a:srgbClr val="5ABB93"/>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Freeform 11">
            <a:extLst>
              <a:ext uri="{FF2B5EF4-FFF2-40B4-BE49-F238E27FC236}">
                <a16:creationId xmlns:a16="http://schemas.microsoft.com/office/drawing/2014/main" id="{9873A1CA-4D49-4F41-A005-56EA709145A7}"/>
              </a:ext>
            </a:extLst>
          </p:cNvPr>
          <p:cNvSpPr>
            <a:spLocks noEditPoints="1"/>
          </p:cNvSpPr>
          <p:nvPr/>
        </p:nvSpPr>
        <p:spPr bwMode="auto">
          <a:xfrm>
            <a:off x="1802397" y="3098966"/>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rgbClr val="5ABB93"/>
          </a:solidFill>
          <a:ln>
            <a:noFill/>
          </a:ln>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6044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2250" fill="hold"/>
                                        <p:tgtEl>
                                          <p:spTgt spid="17"/>
                                        </p:tgtEl>
                                        <p:attrNameLst>
                                          <p:attrName>r</p:attrName>
                                        </p:attrNameLst>
                                      </p:cBhvr>
                                    </p:animRot>
                                  </p:childTnLst>
                                </p:cTn>
                              </p:par>
                              <p:par>
                                <p:cTn id="11" presetID="2" presetClass="entr" presetSubtype="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1500" fill="hold"/>
                                        <p:tgtEl>
                                          <p:spTgt spid="18"/>
                                        </p:tgtEl>
                                        <p:attrNameLst>
                                          <p:attrName>ppt_x</p:attrName>
                                        </p:attrNameLst>
                                      </p:cBhvr>
                                      <p:tavLst>
                                        <p:tav tm="0">
                                          <p:val>
                                            <p:strVal val="1+#ppt_w/2"/>
                                          </p:val>
                                        </p:tav>
                                        <p:tav tm="100000">
                                          <p:val>
                                            <p:strVal val="#ppt_x"/>
                                          </p:val>
                                        </p:tav>
                                      </p:tavLst>
                                    </p:anim>
                                    <p:anim calcmode="lin" valueType="num">
                                      <p:cBhvr additive="base">
                                        <p:cTn id="14" dur="1500" fill="hold"/>
                                        <p:tgtEl>
                                          <p:spTgt spid="18"/>
                                        </p:tgtEl>
                                        <p:attrNameLst>
                                          <p:attrName>ppt_y</p:attrName>
                                        </p:attrNameLst>
                                      </p:cBhvr>
                                      <p:tavLst>
                                        <p:tav tm="0">
                                          <p:val>
                                            <p:strVal val="#ppt_y"/>
                                          </p:val>
                                        </p:tav>
                                        <p:tav tm="100000">
                                          <p:val>
                                            <p:strVal val="#ppt_y"/>
                                          </p:val>
                                        </p:tav>
                                      </p:tavLst>
                                    </p:anim>
                                  </p:childTnLst>
                                </p:cTn>
                              </p:par>
                              <p:par>
                                <p:cTn id="15" presetID="8" presetClass="emph" presetSubtype="0" fill="hold" grpId="1" nodeType="withEffect">
                                  <p:stCondLst>
                                    <p:cond delay="0"/>
                                  </p:stCondLst>
                                  <p:childTnLst>
                                    <p:animRot by="-21600000">
                                      <p:cBhvr>
                                        <p:cTn id="16" dur="2250" fill="hold"/>
                                        <p:tgtEl>
                                          <p:spTgt spid="18"/>
                                        </p:tgtEl>
                                        <p:attrNameLst>
                                          <p:attrName>r</p:attrName>
                                        </p:attrNameLst>
                                      </p:cBhvr>
                                    </p:animRot>
                                  </p:childTnLst>
                                </p:cTn>
                              </p:par>
                              <p:par>
                                <p:cTn id="17" presetID="10" presetClass="entr" presetSubtype="0" fill="hold" grpId="0" nodeType="withEffect">
                                  <p:stCondLst>
                                    <p:cond delay="150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250"/>
                            </p:stCondLst>
                            <p:childTnLst>
                              <p:par>
                                <p:cTn id="30" presetID="31"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1000" fill="hold"/>
                                        <p:tgtEl>
                                          <p:spTgt spid="19"/>
                                        </p:tgtEl>
                                        <p:attrNameLst>
                                          <p:attrName>ppt_w</p:attrName>
                                        </p:attrNameLst>
                                      </p:cBhvr>
                                      <p:tavLst>
                                        <p:tav tm="0">
                                          <p:val>
                                            <p:fltVal val="0"/>
                                          </p:val>
                                        </p:tav>
                                        <p:tav tm="100000">
                                          <p:val>
                                            <p:strVal val="#ppt_w"/>
                                          </p:val>
                                        </p:tav>
                                      </p:tavLst>
                                    </p:anim>
                                    <p:anim calcmode="lin" valueType="num">
                                      <p:cBhvr>
                                        <p:cTn id="33" dur="1000" fill="hold"/>
                                        <p:tgtEl>
                                          <p:spTgt spid="19"/>
                                        </p:tgtEl>
                                        <p:attrNameLst>
                                          <p:attrName>ppt_h</p:attrName>
                                        </p:attrNameLst>
                                      </p:cBhvr>
                                      <p:tavLst>
                                        <p:tav tm="0">
                                          <p:val>
                                            <p:fltVal val="0"/>
                                          </p:val>
                                        </p:tav>
                                        <p:tav tm="100000">
                                          <p:val>
                                            <p:strVal val="#ppt_h"/>
                                          </p:val>
                                        </p:tav>
                                      </p:tavLst>
                                    </p:anim>
                                    <p:anim calcmode="lin" valueType="num">
                                      <p:cBhvr>
                                        <p:cTn id="34" dur="1000" fill="hold"/>
                                        <p:tgtEl>
                                          <p:spTgt spid="19"/>
                                        </p:tgtEl>
                                        <p:attrNameLst>
                                          <p:attrName>style.rotation</p:attrName>
                                        </p:attrNameLst>
                                      </p:cBhvr>
                                      <p:tavLst>
                                        <p:tav tm="0">
                                          <p:val>
                                            <p:fltVal val="90"/>
                                          </p:val>
                                        </p:tav>
                                        <p:tav tm="100000">
                                          <p:val>
                                            <p:fltVal val="0"/>
                                          </p:val>
                                        </p:tav>
                                      </p:tavLst>
                                    </p:anim>
                                    <p:animEffect transition="in" filter="fade">
                                      <p:cBhvr>
                                        <p:cTn id="35" dur="1000"/>
                                        <p:tgtEl>
                                          <p:spTgt spid="19"/>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1000" fill="hold"/>
                                        <p:tgtEl>
                                          <p:spTgt spid="22"/>
                                        </p:tgtEl>
                                        <p:attrNameLst>
                                          <p:attrName>ppt_w</p:attrName>
                                        </p:attrNameLst>
                                      </p:cBhvr>
                                      <p:tavLst>
                                        <p:tav tm="0">
                                          <p:val>
                                            <p:fltVal val="0"/>
                                          </p:val>
                                        </p:tav>
                                        <p:tav tm="100000">
                                          <p:val>
                                            <p:strVal val="#ppt_w"/>
                                          </p:val>
                                        </p:tav>
                                      </p:tavLst>
                                    </p:anim>
                                    <p:anim calcmode="lin" valueType="num">
                                      <p:cBhvr>
                                        <p:cTn id="39" dur="1000" fill="hold"/>
                                        <p:tgtEl>
                                          <p:spTgt spid="22"/>
                                        </p:tgtEl>
                                        <p:attrNameLst>
                                          <p:attrName>ppt_h</p:attrName>
                                        </p:attrNameLst>
                                      </p:cBhvr>
                                      <p:tavLst>
                                        <p:tav tm="0">
                                          <p:val>
                                            <p:fltVal val="0"/>
                                          </p:val>
                                        </p:tav>
                                        <p:tav tm="100000">
                                          <p:val>
                                            <p:strVal val="#ppt_h"/>
                                          </p:val>
                                        </p:tav>
                                      </p:tavLst>
                                    </p:anim>
                                    <p:anim calcmode="lin" valueType="num">
                                      <p:cBhvr>
                                        <p:cTn id="40" dur="1000" fill="hold"/>
                                        <p:tgtEl>
                                          <p:spTgt spid="22"/>
                                        </p:tgtEl>
                                        <p:attrNameLst>
                                          <p:attrName>style.rotation</p:attrName>
                                        </p:attrNameLst>
                                      </p:cBhvr>
                                      <p:tavLst>
                                        <p:tav tm="0">
                                          <p:val>
                                            <p:fltVal val="90"/>
                                          </p:val>
                                        </p:tav>
                                        <p:tav tm="100000">
                                          <p:val>
                                            <p:fltVal val="0"/>
                                          </p:val>
                                        </p:tav>
                                      </p:tavLst>
                                    </p:anim>
                                    <p:animEffect transition="in" filter="fade">
                                      <p:cBhvr>
                                        <p:cTn id="41" dur="1000"/>
                                        <p:tgtEl>
                                          <p:spTgt spid="22"/>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1000" fill="hold"/>
                                        <p:tgtEl>
                                          <p:spTgt spid="21"/>
                                        </p:tgtEl>
                                        <p:attrNameLst>
                                          <p:attrName>ppt_w</p:attrName>
                                        </p:attrNameLst>
                                      </p:cBhvr>
                                      <p:tavLst>
                                        <p:tav tm="0">
                                          <p:val>
                                            <p:fltVal val="0"/>
                                          </p:val>
                                        </p:tav>
                                        <p:tav tm="100000">
                                          <p:val>
                                            <p:strVal val="#ppt_w"/>
                                          </p:val>
                                        </p:tav>
                                      </p:tavLst>
                                    </p:anim>
                                    <p:anim calcmode="lin" valueType="num">
                                      <p:cBhvr>
                                        <p:cTn id="45" dur="1000" fill="hold"/>
                                        <p:tgtEl>
                                          <p:spTgt spid="21"/>
                                        </p:tgtEl>
                                        <p:attrNameLst>
                                          <p:attrName>ppt_h</p:attrName>
                                        </p:attrNameLst>
                                      </p:cBhvr>
                                      <p:tavLst>
                                        <p:tav tm="0">
                                          <p:val>
                                            <p:fltVal val="0"/>
                                          </p:val>
                                        </p:tav>
                                        <p:tav tm="100000">
                                          <p:val>
                                            <p:strVal val="#ppt_h"/>
                                          </p:val>
                                        </p:tav>
                                      </p:tavLst>
                                    </p:anim>
                                    <p:anim calcmode="lin" valueType="num">
                                      <p:cBhvr>
                                        <p:cTn id="46" dur="1000" fill="hold"/>
                                        <p:tgtEl>
                                          <p:spTgt spid="21"/>
                                        </p:tgtEl>
                                        <p:attrNameLst>
                                          <p:attrName>style.rotation</p:attrName>
                                        </p:attrNameLst>
                                      </p:cBhvr>
                                      <p:tavLst>
                                        <p:tav tm="0">
                                          <p:val>
                                            <p:fltVal val="90"/>
                                          </p:val>
                                        </p:tav>
                                        <p:tav tm="100000">
                                          <p:val>
                                            <p:fltVal val="0"/>
                                          </p:val>
                                        </p:tav>
                                      </p:tavLst>
                                    </p:anim>
                                    <p:animEffect transition="in" filter="fade">
                                      <p:cBhvr>
                                        <p:cTn id="47" dur="1000"/>
                                        <p:tgtEl>
                                          <p:spTgt spid="21"/>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1000" fill="hold"/>
                                        <p:tgtEl>
                                          <p:spTgt spid="20"/>
                                        </p:tgtEl>
                                        <p:attrNameLst>
                                          <p:attrName>ppt_w</p:attrName>
                                        </p:attrNameLst>
                                      </p:cBhvr>
                                      <p:tavLst>
                                        <p:tav tm="0">
                                          <p:val>
                                            <p:fltVal val="0"/>
                                          </p:val>
                                        </p:tav>
                                        <p:tav tm="100000">
                                          <p:val>
                                            <p:strVal val="#ppt_w"/>
                                          </p:val>
                                        </p:tav>
                                      </p:tavLst>
                                    </p:anim>
                                    <p:anim calcmode="lin" valueType="num">
                                      <p:cBhvr>
                                        <p:cTn id="51" dur="1000" fill="hold"/>
                                        <p:tgtEl>
                                          <p:spTgt spid="20"/>
                                        </p:tgtEl>
                                        <p:attrNameLst>
                                          <p:attrName>ppt_h</p:attrName>
                                        </p:attrNameLst>
                                      </p:cBhvr>
                                      <p:tavLst>
                                        <p:tav tm="0">
                                          <p:val>
                                            <p:fltVal val="0"/>
                                          </p:val>
                                        </p:tav>
                                        <p:tav tm="100000">
                                          <p:val>
                                            <p:strVal val="#ppt_h"/>
                                          </p:val>
                                        </p:tav>
                                      </p:tavLst>
                                    </p:anim>
                                    <p:anim calcmode="lin" valueType="num">
                                      <p:cBhvr>
                                        <p:cTn id="52" dur="1000" fill="hold"/>
                                        <p:tgtEl>
                                          <p:spTgt spid="20"/>
                                        </p:tgtEl>
                                        <p:attrNameLst>
                                          <p:attrName>style.rotation</p:attrName>
                                        </p:attrNameLst>
                                      </p:cBhvr>
                                      <p:tavLst>
                                        <p:tav tm="0">
                                          <p:val>
                                            <p:fltVal val="90"/>
                                          </p:val>
                                        </p:tav>
                                        <p:tav tm="100000">
                                          <p:val>
                                            <p:fltVal val="0"/>
                                          </p:val>
                                        </p:tav>
                                      </p:tavLst>
                                    </p:anim>
                                    <p:animEffect transition="in" filter="fade">
                                      <p:cBhvr>
                                        <p:cTn id="53" dur="1000"/>
                                        <p:tgtEl>
                                          <p:spTgt spid="20"/>
                                        </p:tgtEl>
                                      </p:cBhvr>
                                    </p:animEffect>
                                  </p:childTnLst>
                                </p:cTn>
                              </p:par>
                            </p:childTnLst>
                          </p:cTn>
                        </p:par>
                        <p:par>
                          <p:cTn id="54" fill="hold">
                            <p:stCondLst>
                              <p:cond delay="3250"/>
                            </p:stCondLst>
                            <p:childTnLst>
                              <p:par>
                                <p:cTn id="55" presetID="16" presetClass="entr" presetSubtype="37"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arn(outVertical)">
                                      <p:cBhvr>
                                        <p:cTn id="57" dur="500"/>
                                        <p:tgtEl>
                                          <p:spTgt spid="26"/>
                                        </p:tgtEl>
                                      </p:cBhvr>
                                    </p:animEffect>
                                  </p:childTnLst>
                                </p:cTn>
                              </p:par>
                            </p:childTnLst>
                          </p:cTn>
                        </p:par>
                        <p:par>
                          <p:cTn id="58" fill="hold">
                            <p:stCondLst>
                              <p:cond delay="3750"/>
                            </p:stCondLst>
                            <p:childTnLst>
                              <p:par>
                                <p:cTn id="59" presetID="14" presetClass="entr" presetSubtype="1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randombar(horizontal)">
                                      <p:cBhvr>
                                        <p:cTn id="61" dur="500"/>
                                        <p:tgtEl>
                                          <p:spTgt spid="15"/>
                                        </p:tgtEl>
                                      </p:cBhvr>
                                    </p:animEffect>
                                  </p:childTnLst>
                                </p:cTn>
                              </p:par>
                            </p:childTnLst>
                          </p:cTn>
                        </p:par>
                        <p:par>
                          <p:cTn id="62" fill="hold">
                            <p:stCondLst>
                              <p:cond delay="4250"/>
                            </p:stCondLst>
                            <p:childTnLst>
                              <p:par>
                                <p:cTn id="63" presetID="22" presetClass="entr" presetSubtype="1"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up)">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7" grpId="1" animBg="1"/>
      <p:bldP spid="18" grpId="0" animBg="1"/>
      <p:bldP spid="18" grpId="1" animBg="1"/>
      <p:bldP spid="19" grpId="0" animBg="1"/>
      <p:bldP spid="20" grpId="0" animBg="1"/>
      <p:bldP spid="21" grpId="0" animBg="1"/>
      <p:bldP spid="22" grpId="0" animBg="1"/>
      <p:bldP spid="23" grpId="0"/>
      <p:bldP spid="24" grpId="0"/>
      <p:bldP spid="25"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a:spLocks noChangeArrowheads="1"/>
          </p:cNvSpPr>
          <p:nvPr/>
        </p:nvSpPr>
        <p:spPr bwMode="auto">
          <a:xfrm>
            <a:off x="4952385" y="436884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zh-CN" altLang="en-US" sz="4400" b="1" dirty="0">
                <a:solidFill>
                  <a:srgbClr val="756271"/>
                </a:solidFill>
                <a:latin typeface="微软雅黑" panose="020B0503020204020204" pitchFamily="34" charset="-122"/>
                <a:ea typeface="微软雅黑" panose="020B0503020204020204" pitchFamily="34" charset="-122"/>
              </a:rPr>
              <a:t>感谢观看</a:t>
            </a:r>
          </a:p>
        </p:txBody>
      </p:sp>
      <p:sp>
        <p:nvSpPr>
          <p:cNvPr id="32" name="文本框 6"/>
          <p:cNvSpPr txBox="1">
            <a:spLocks noChangeArrowheads="1"/>
          </p:cNvSpPr>
          <p:nvPr/>
        </p:nvSpPr>
        <p:spPr bwMode="auto">
          <a:xfrm>
            <a:off x="4015089" y="5298392"/>
            <a:ext cx="4229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en-US" altLang="zh-CN" sz="1600" spc="400" dirty="0">
                <a:solidFill>
                  <a:srgbClr val="543C4F"/>
                </a:solidFill>
                <a:latin typeface="微软雅黑" panose="020B0503020204020204" pitchFamily="34" charset="-122"/>
                <a:ea typeface="微软雅黑 Light"/>
              </a:rPr>
              <a:t>THANK YOU FOR WATCHING</a:t>
            </a:r>
          </a:p>
        </p:txBody>
      </p:sp>
      <p:grpSp>
        <p:nvGrpSpPr>
          <p:cNvPr id="34" name="Group 4"/>
          <p:cNvGrpSpPr>
            <a:grpSpLocks noChangeAspect="1"/>
          </p:cNvGrpSpPr>
          <p:nvPr/>
        </p:nvGrpSpPr>
        <p:grpSpPr bwMode="auto">
          <a:xfrm>
            <a:off x="5051233" y="888654"/>
            <a:ext cx="2089535" cy="3289479"/>
            <a:chOff x="2207" y="-324"/>
            <a:chExt cx="1461" cy="2300"/>
          </a:xfrm>
        </p:grpSpPr>
        <p:sp>
          <p:nvSpPr>
            <p:cNvPr id="35" name="Freeform 5"/>
            <p:cNvSpPr/>
            <p:nvPr/>
          </p:nvSpPr>
          <p:spPr bwMode="auto">
            <a:xfrm>
              <a:off x="2362" y="-55"/>
              <a:ext cx="1046" cy="1722"/>
            </a:xfrm>
            <a:custGeom>
              <a:avLst/>
              <a:gdLst>
                <a:gd name="T0" fmla="*/ 694 w 694"/>
                <a:gd name="T1" fmla="*/ 1143 h 1143"/>
                <a:gd name="T2" fmla="*/ 0 w 694"/>
                <a:gd name="T3" fmla="*/ 917 h 1143"/>
                <a:gd name="T4" fmla="*/ 0 w 694"/>
                <a:gd name="T5" fmla="*/ 129 h 1143"/>
                <a:gd name="T6" fmla="*/ 0 w 694"/>
                <a:gd name="T7" fmla="*/ 0 h 1143"/>
                <a:gd name="T8" fmla="*/ 6 w 694"/>
                <a:gd name="T9" fmla="*/ 3 h 1143"/>
                <a:gd name="T10" fmla="*/ 51 w 694"/>
                <a:gd name="T11" fmla="*/ 22 h 1143"/>
                <a:gd name="T12" fmla="*/ 694 w 694"/>
                <a:gd name="T13" fmla="*/ 231 h 1143"/>
                <a:gd name="T14" fmla="*/ 694 w 694"/>
                <a:gd name="T15" fmla="*/ 1143 h 1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143">
                  <a:moveTo>
                    <a:pt x="694" y="1143"/>
                  </a:moveTo>
                  <a:cubicBezTo>
                    <a:pt x="0" y="917"/>
                    <a:pt x="0" y="917"/>
                    <a:pt x="0" y="917"/>
                  </a:cubicBezTo>
                  <a:cubicBezTo>
                    <a:pt x="0" y="129"/>
                    <a:pt x="0" y="129"/>
                    <a:pt x="0" y="129"/>
                  </a:cubicBezTo>
                  <a:cubicBezTo>
                    <a:pt x="0" y="0"/>
                    <a:pt x="0" y="0"/>
                    <a:pt x="0" y="0"/>
                  </a:cubicBezTo>
                  <a:cubicBezTo>
                    <a:pt x="2" y="1"/>
                    <a:pt x="4" y="2"/>
                    <a:pt x="6" y="3"/>
                  </a:cubicBezTo>
                  <a:cubicBezTo>
                    <a:pt x="25" y="15"/>
                    <a:pt x="50" y="22"/>
                    <a:pt x="51" y="22"/>
                  </a:cubicBezTo>
                  <a:cubicBezTo>
                    <a:pt x="694" y="231"/>
                    <a:pt x="694" y="231"/>
                    <a:pt x="694" y="231"/>
                  </a:cubicBezTo>
                  <a:lnTo>
                    <a:pt x="694" y="114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6" name="Freeform 6"/>
            <p:cNvSpPr/>
            <p:nvPr/>
          </p:nvSpPr>
          <p:spPr bwMode="auto">
            <a:xfrm>
              <a:off x="2315" y="-324"/>
              <a:ext cx="1353" cy="2048"/>
            </a:xfrm>
            <a:custGeom>
              <a:avLst/>
              <a:gdLst>
                <a:gd name="T0" fmla="*/ 886 w 897"/>
                <a:gd name="T1" fmla="*/ 244 h 1360"/>
                <a:gd name="T2" fmla="*/ 161 w 897"/>
                <a:gd name="T3" fmla="*/ 7 h 1360"/>
                <a:gd name="T4" fmla="*/ 158 w 897"/>
                <a:gd name="T5" fmla="*/ 7 h 1360"/>
                <a:gd name="T6" fmla="*/ 118 w 897"/>
                <a:gd name="T7" fmla="*/ 0 h 1360"/>
                <a:gd name="T8" fmla="*/ 1 w 897"/>
                <a:gd name="T9" fmla="*/ 110 h 1360"/>
                <a:gd name="T10" fmla="*/ 0 w 897"/>
                <a:gd name="T11" fmla="*/ 114 h 1360"/>
                <a:gd name="T12" fmla="*/ 0 w 897"/>
                <a:gd name="T13" fmla="*/ 119 h 1360"/>
                <a:gd name="T14" fmla="*/ 0 w 897"/>
                <a:gd name="T15" fmla="*/ 308 h 1360"/>
                <a:gd name="T16" fmla="*/ 0 w 897"/>
                <a:gd name="T17" fmla="*/ 1107 h 1360"/>
                <a:gd name="T18" fmla="*/ 11 w 897"/>
                <a:gd name="T19" fmla="*/ 1122 h 1360"/>
                <a:gd name="T20" fmla="*/ 736 w 897"/>
                <a:gd name="T21" fmla="*/ 1359 h 1360"/>
                <a:gd name="T22" fmla="*/ 741 w 897"/>
                <a:gd name="T23" fmla="*/ 1360 h 1360"/>
                <a:gd name="T24" fmla="*/ 750 w 897"/>
                <a:gd name="T25" fmla="*/ 1357 h 1360"/>
                <a:gd name="T26" fmla="*/ 757 w 897"/>
                <a:gd name="T27" fmla="*/ 1344 h 1360"/>
                <a:gd name="T28" fmla="*/ 757 w 897"/>
                <a:gd name="T29" fmla="*/ 1179 h 1360"/>
                <a:gd name="T30" fmla="*/ 882 w 897"/>
                <a:gd name="T31" fmla="*/ 1219 h 1360"/>
                <a:gd name="T32" fmla="*/ 897 w 897"/>
                <a:gd name="T33" fmla="*/ 1204 h 1360"/>
                <a:gd name="T34" fmla="*/ 897 w 897"/>
                <a:gd name="T35" fmla="*/ 259 h 1360"/>
                <a:gd name="T36" fmla="*/ 886 w 897"/>
                <a:gd name="T37" fmla="*/ 244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7" h="1360">
                  <a:moveTo>
                    <a:pt x="886" y="244"/>
                  </a:moveTo>
                  <a:cubicBezTo>
                    <a:pt x="161" y="7"/>
                    <a:pt x="161" y="7"/>
                    <a:pt x="161" y="7"/>
                  </a:cubicBezTo>
                  <a:cubicBezTo>
                    <a:pt x="160" y="7"/>
                    <a:pt x="159" y="7"/>
                    <a:pt x="158" y="7"/>
                  </a:cubicBezTo>
                  <a:cubicBezTo>
                    <a:pt x="144" y="3"/>
                    <a:pt x="131" y="0"/>
                    <a:pt x="118" y="0"/>
                  </a:cubicBezTo>
                  <a:cubicBezTo>
                    <a:pt x="55" y="0"/>
                    <a:pt x="6" y="48"/>
                    <a:pt x="1" y="110"/>
                  </a:cubicBezTo>
                  <a:cubicBezTo>
                    <a:pt x="1" y="111"/>
                    <a:pt x="0" y="113"/>
                    <a:pt x="0" y="114"/>
                  </a:cubicBezTo>
                  <a:cubicBezTo>
                    <a:pt x="0" y="119"/>
                    <a:pt x="0" y="119"/>
                    <a:pt x="0" y="119"/>
                  </a:cubicBezTo>
                  <a:cubicBezTo>
                    <a:pt x="0" y="308"/>
                    <a:pt x="0" y="308"/>
                    <a:pt x="0" y="308"/>
                  </a:cubicBezTo>
                  <a:cubicBezTo>
                    <a:pt x="0" y="1107"/>
                    <a:pt x="0" y="1107"/>
                    <a:pt x="0" y="1107"/>
                  </a:cubicBezTo>
                  <a:cubicBezTo>
                    <a:pt x="0" y="1114"/>
                    <a:pt x="5" y="1120"/>
                    <a:pt x="11" y="1122"/>
                  </a:cubicBezTo>
                  <a:cubicBezTo>
                    <a:pt x="736" y="1359"/>
                    <a:pt x="736" y="1359"/>
                    <a:pt x="736" y="1359"/>
                  </a:cubicBezTo>
                  <a:cubicBezTo>
                    <a:pt x="738" y="1359"/>
                    <a:pt x="739" y="1360"/>
                    <a:pt x="741" y="1360"/>
                  </a:cubicBezTo>
                  <a:cubicBezTo>
                    <a:pt x="744" y="1360"/>
                    <a:pt x="748" y="1359"/>
                    <a:pt x="750" y="1357"/>
                  </a:cubicBezTo>
                  <a:cubicBezTo>
                    <a:pt x="754" y="1354"/>
                    <a:pt x="757" y="1349"/>
                    <a:pt x="757" y="1344"/>
                  </a:cubicBezTo>
                  <a:cubicBezTo>
                    <a:pt x="757" y="1179"/>
                    <a:pt x="757" y="1179"/>
                    <a:pt x="757" y="1179"/>
                  </a:cubicBezTo>
                  <a:cubicBezTo>
                    <a:pt x="879" y="1219"/>
                    <a:pt x="879" y="1219"/>
                    <a:pt x="882" y="1219"/>
                  </a:cubicBezTo>
                  <a:cubicBezTo>
                    <a:pt x="890" y="1219"/>
                    <a:pt x="897" y="1212"/>
                    <a:pt x="897" y="1204"/>
                  </a:cubicBezTo>
                  <a:cubicBezTo>
                    <a:pt x="897" y="259"/>
                    <a:pt x="897" y="259"/>
                    <a:pt x="897" y="259"/>
                  </a:cubicBezTo>
                  <a:cubicBezTo>
                    <a:pt x="897" y="252"/>
                    <a:pt x="893" y="246"/>
                    <a:pt x="886" y="244"/>
                  </a:cubicBezTo>
                  <a:close/>
                </a:path>
              </a:pathLst>
            </a:custGeom>
            <a:solidFill>
              <a:srgbClr val="75627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2282" y="186"/>
              <a:ext cx="543" cy="1659"/>
            </a:xfrm>
            <a:custGeom>
              <a:avLst/>
              <a:gdLst>
                <a:gd name="T0" fmla="*/ 12 w 360"/>
                <a:gd name="T1" fmla="*/ 1101 h 1101"/>
                <a:gd name="T2" fmla="*/ 9 w 360"/>
                <a:gd name="T3" fmla="*/ 1100 h 1101"/>
                <a:gd name="T4" fmla="*/ 1 w 360"/>
                <a:gd name="T5" fmla="*/ 1086 h 1101"/>
                <a:gd name="T6" fmla="*/ 337 w 360"/>
                <a:gd name="T7" fmla="*/ 9 h 1101"/>
                <a:gd name="T8" fmla="*/ 351 w 360"/>
                <a:gd name="T9" fmla="*/ 2 h 1101"/>
                <a:gd name="T10" fmla="*/ 359 w 360"/>
                <a:gd name="T11" fmla="*/ 16 h 1101"/>
                <a:gd name="T12" fmla="*/ 23 w 360"/>
                <a:gd name="T13" fmla="*/ 1093 h 1101"/>
                <a:gd name="T14" fmla="*/ 12 w 360"/>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101">
                  <a:moveTo>
                    <a:pt x="12" y="1101"/>
                  </a:moveTo>
                  <a:cubicBezTo>
                    <a:pt x="11" y="1101"/>
                    <a:pt x="10" y="1101"/>
                    <a:pt x="9" y="1100"/>
                  </a:cubicBezTo>
                  <a:cubicBezTo>
                    <a:pt x="3" y="1098"/>
                    <a:pt x="0" y="1092"/>
                    <a:pt x="1" y="1086"/>
                  </a:cubicBezTo>
                  <a:cubicBezTo>
                    <a:pt x="337" y="9"/>
                    <a:pt x="337" y="9"/>
                    <a:pt x="337" y="9"/>
                  </a:cubicBezTo>
                  <a:cubicBezTo>
                    <a:pt x="339" y="3"/>
                    <a:pt x="345" y="0"/>
                    <a:pt x="351" y="2"/>
                  </a:cubicBezTo>
                  <a:cubicBezTo>
                    <a:pt x="357" y="3"/>
                    <a:pt x="360" y="10"/>
                    <a:pt x="359" y="16"/>
                  </a:cubicBezTo>
                  <a:cubicBezTo>
                    <a:pt x="23" y="1093"/>
                    <a:pt x="23" y="1093"/>
                    <a:pt x="23" y="1093"/>
                  </a:cubicBezTo>
                  <a:cubicBezTo>
                    <a:pt x="21" y="1098"/>
                    <a:pt x="17" y="1101"/>
                    <a:pt x="12"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8" name="Freeform 8"/>
            <p:cNvSpPr/>
            <p:nvPr/>
          </p:nvSpPr>
          <p:spPr bwMode="auto">
            <a:xfrm>
              <a:off x="2540" y="266"/>
              <a:ext cx="544" cy="1658"/>
            </a:xfrm>
            <a:custGeom>
              <a:avLst/>
              <a:gdLst>
                <a:gd name="T0" fmla="*/ 13 w 361"/>
                <a:gd name="T1" fmla="*/ 1101 h 1101"/>
                <a:gd name="T2" fmla="*/ 10 w 361"/>
                <a:gd name="T3" fmla="*/ 1101 h 1101"/>
                <a:gd name="T4" fmla="*/ 2 w 361"/>
                <a:gd name="T5" fmla="*/ 1087 h 1101"/>
                <a:gd name="T6" fmla="*/ 338 w 361"/>
                <a:gd name="T7" fmla="*/ 9 h 1101"/>
                <a:gd name="T8" fmla="*/ 352 w 361"/>
                <a:gd name="T9" fmla="*/ 2 h 1101"/>
                <a:gd name="T10" fmla="*/ 359 w 361"/>
                <a:gd name="T11" fmla="*/ 16 h 1101"/>
                <a:gd name="T12" fmla="*/ 24 w 361"/>
                <a:gd name="T13" fmla="*/ 1093 h 1101"/>
                <a:gd name="T14" fmla="*/ 13 w 361"/>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101">
                  <a:moveTo>
                    <a:pt x="13" y="1101"/>
                  </a:moveTo>
                  <a:cubicBezTo>
                    <a:pt x="12" y="1101"/>
                    <a:pt x="11" y="1101"/>
                    <a:pt x="10" y="1101"/>
                  </a:cubicBezTo>
                  <a:cubicBezTo>
                    <a:pt x="4" y="1099"/>
                    <a:pt x="0" y="1093"/>
                    <a:pt x="2" y="1087"/>
                  </a:cubicBezTo>
                  <a:cubicBezTo>
                    <a:pt x="338" y="9"/>
                    <a:pt x="338" y="9"/>
                    <a:pt x="338" y="9"/>
                  </a:cubicBezTo>
                  <a:cubicBezTo>
                    <a:pt x="340" y="4"/>
                    <a:pt x="346" y="0"/>
                    <a:pt x="352" y="2"/>
                  </a:cubicBezTo>
                  <a:cubicBezTo>
                    <a:pt x="358" y="4"/>
                    <a:pt x="361" y="10"/>
                    <a:pt x="359" y="16"/>
                  </a:cubicBezTo>
                  <a:cubicBezTo>
                    <a:pt x="24" y="1093"/>
                    <a:pt x="24" y="1093"/>
                    <a:pt x="24" y="1093"/>
                  </a:cubicBezTo>
                  <a:cubicBezTo>
                    <a:pt x="22" y="1098"/>
                    <a:pt x="18" y="1101"/>
                    <a:pt x="13"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9" name="Freeform 9"/>
            <p:cNvSpPr/>
            <p:nvPr/>
          </p:nvSpPr>
          <p:spPr bwMode="auto">
            <a:xfrm>
              <a:off x="2763" y="293"/>
              <a:ext cx="288" cy="115"/>
            </a:xfrm>
            <a:custGeom>
              <a:avLst/>
              <a:gdLst>
                <a:gd name="T0" fmla="*/ 179 w 191"/>
                <a:gd name="T1" fmla="*/ 76 h 76"/>
                <a:gd name="T2" fmla="*/ 175 w 191"/>
                <a:gd name="T3" fmla="*/ 75 h 76"/>
                <a:gd name="T4" fmla="*/ 9 w 191"/>
                <a:gd name="T5" fmla="*/ 24 h 76"/>
                <a:gd name="T6" fmla="*/ 2 w 191"/>
                <a:gd name="T7" fmla="*/ 10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5" y="75"/>
                  </a:cubicBezTo>
                  <a:cubicBezTo>
                    <a:pt x="9" y="24"/>
                    <a:pt x="9" y="24"/>
                    <a:pt x="9" y="24"/>
                  </a:cubicBezTo>
                  <a:cubicBezTo>
                    <a:pt x="3" y="22"/>
                    <a:pt x="0" y="15"/>
                    <a:pt x="2" y="10"/>
                  </a:cubicBezTo>
                  <a:cubicBezTo>
                    <a:pt x="3" y="4"/>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0" name="Freeform 10"/>
            <p:cNvSpPr/>
            <p:nvPr/>
          </p:nvSpPr>
          <p:spPr bwMode="auto">
            <a:xfrm>
              <a:off x="2709" y="468"/>
              <a:ext cx="288" cy="113"/>
            </a:xfrm>
            <a:custGeom>
              <a:avLst/>
              <a:gdLst>
                <a:gd name="T0" fmla="*/ 179 w 191"/>
                <a:gd name="T1" fmla="*/ 75 h 75"/>
                <a:gd name="T2" fmla="*/ 175 w 191"/>
                <a:gd name="T3" fmla="*/ 75 h 75"/>
                <a:gd name="T4" fmla="*/ 9 w 191"/>
                <a:gd name="T5" fmla="*/ 23 h 75"/>
                <a:gd name="T6" fmla="*/ 2 w 191"/>
                <a:gd name="T7" fmla="*/ 9 h 75"/>
                <a:gd name="T8" fmla="*/ 16 w 191"/>
                <a:gd name="T9" fmla="*/ 2 h 75"/>
                <a:gd name="T10" fmla="*/ 182 w 191"/>
                <a:gd name="T11" fmla="*/ 53 h 75"/>
                <a:gd name="T12" fmla="*/ 190 w 191"/>
                <a:gd name="T13" fmla="*/ 67 h 75"/>
                <a:gd name="T14" fmla="*/ 179 w 191"/>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5">
                  <a:moveTo>
                    <a:pt x="179" y="75"/>
                  </a:moveTo>
                  <a:cubicBezTo>
                    <a:pt x="178" y="75"/>
                    <a:pt x="177" y="75"/>
                    <a:pt x="175"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1"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1" name="Freeform 11"/>
            <p:cNvSpPr/>
            <p:nvPr/>
          </p:nvSpPr>
          <p:spPr bwMode="auto">
            <a:xfrm>
              <a:off x="2655" y="641"/>
              <a:ext cx="288" cy="115"/>
            </a:xfrm>
            <a:custGeom>
              <a:avLst/>
              <a:gdLst>
                <a:gd name="T0" fmla="*/ 179 w 191"/>
                <a:gd name="T1" fmla="*/ 76 h 76"/>
                <a:gd name="T2" fmla="*/ 176 w 191"/>
                <a:gd name="T3" fmla="*/ 75 h 76"/>
                <a:gd name="T4" fmla="*/ 9 w 191"/>
                <a:gd name="T5" fmla="*/ 23 h 76"/>
                <a:gd name="T6" fmla="*/ 2 w 191"/>
                <a:gd name="T7" fmla="*/ 9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2" name="Freeform 12"/>
            <p:cNvSpPr/>
            <p:nvPr/>
          </p:nvSpPr>
          <p:spPr bwMode="auto">
            <a:xfrm>
              <a:off x="2600" y="814"/>
              <a:ext cx="290"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3" name="Freeform 13"/>
            <p:cNvSpPr/>
            <p:nvPr/>
          </p:nvSpPr>
          <p:spPr bwMode="auto">
            <a:xfrm>
              <a:off x="2546" y="989"/>
              <a:ext cx="289"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5"/>
                    <a:pt x="176" y="75"/>
                  </a:cubicBezTo>
                  <a:cubicBezTo>
                    <a:pt x="9" y="23"/>
                    <a:pt x="9" y="23"/>
                    <a:pt x="9" y="23"/>
                  </a:cubicBezTo>
                  <a:cubicBezTo>
                    <a:pt x="3" y="21"/>
                    <a:pt x="0" y="15"/>
                    <a:pt x="2" y="9"/>
                  </a:cubicBezTo>
                  <a:cubicBezTo>
                    <a:pt x="4" y="3"/>
                    <a:pt x="10" y="0"/>
                    <a:pt x="16" y="2"/>
                  </a:cubicBezTo>
                  <a:cubicBezTo>
                    <a:pt x="182" y="54"/>
                    <a:pt x="182" y="54"/>
                    <a:pt x="182" y="54"/>
                  </a:cubicBezTo>
                  <a:cubicBezTo>
                    <a:pt x="188" y="55"/>
                    <a:pt x="192" y="62"/>
                    <a:pt x="190" y="68"/>
                  </a:cubicBezTo>
                  <a:cubicBezTo>
                    <a:pt x="188" y="72"/>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4" name="Freeform 14"/>
            <p:cNvSpPr/>
            <p:nvPr/>
          </p:nvSpPr>
          <p:spPr bwMode="auto">
            <a:xfrm>
              <a:off x="2492" y="1162"/>
              <a:ext cx="289" cy="115"/>
            </a:xfrm>
            <a:custGeom>
              <a:avLst/>
              <a:gdLst>
                <a:gd name="T0" fmla="*/ 179 w 192"/>
                <a:gd name="T1" fmla="*/ 76 h 76"/>
                <a:gd name="T2" fmla="*/ 176 w 192"/>
                <a:gd name="T3" fmla="*/ 75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4"/>
                    <a:pt x="9" y="24"/>
                    <a:pt x="9" y="24"/>
                  </a:cubicBezTo>
                  <a:cubicBezTo>
                    <a:pt x="3" y="22"/>
                    <a:pt x="0" y="15"/>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5" name="Freeform 15"/>
            <p:cNvSpPr/>
            <p:nvPr/>
          </p:nvSpPr>
          <p:spPr bwMode="auto">
            <a:xfrm>
              <a:off x="2438" y="1337"/>
              <a:ext cx="289" cy="113"/>
            </a:xfrm>
            <a:custGeom>
              <a:avLst/>
              <a:gdLst>
                <a:gd name="T0" fmla="*/ 179 w 192"/>
                <a:gd name="T1" fmla="*/ 75 h 75"/>
                <a:gd name="T2" fmla="*/ 176 w 192"/>
                <a:gd name="T3" fmla="*/ 75 h 75"/>
                <a:gd name="T4" fmla="*/ 9 w 192"/>
                <a:gd name="T5" fmla="*/ 23 h 75"/>
                <a:gd name="T6" fmla="*/ 2 w 192"/>
                <a:gd name="T7" fmla="*/ 9 h 75"/>
                <a:gd name="T8" fmla="*/ 16 w 192"/>
                <a:gd name="T9" fmla="*/ 2 h 75"/>
                <a:gd name="T10" fmla="*/ 182 w 192"/>
                <a:gd name="T11" fmla="*/ 53 h 75"/>
                <a:gd name="T12" fmla="*/ 190 w 192"/>
                <a:gd name="T13" fmla="*/ 67 h 75"/>
                <a:gd name="T14" fmla="*/ 179 w 19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5">
                  <a:moveTo>
                    <a:pt x="179" y="75"/>
                  </a:moveTo>
                  <a:cubicBezTo>
                    <a:pt x="178" y="75"/>
                    <a:pt x="177" y="75"/>
                    <a:pt x="176"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2"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6" name="Freeform 16"/>
            <p:cNvSpPr/>
            <p:nvPr/>
          </p:nvSpPr>
          <p:spPr bwMode="auto">
            <a:xfrm>
              <a:off x="2383" y="1510"/>
              <a:ext cx="290"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7" name="Freeform 17"/>
            <p:cNvSpPr/>
            <p:nvPr/>
          </p:nvSpPr>
          <p:spPr bwMode="auto">
            <a:xfrm>
              <a:off x="2329" y="1683"/>
              <a:ext cx="289"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2213" y="1378"/>
              <a:ext cx="858" cy="507"/>
            </a:xfrm>
            <a:custGeom>
              <a:avLst/>
              <a:gdLst>
                <a:gd name="T0" fmla="*/ 24 w 569"/>
                <a:gd name="T1" fmla="*/ 335 h 337"/>
                <a:gd name="T2" fmla="*/ 17 w 569"/>
                <a:gd name="T3" fmla="*/ 333 h 337"/>
                <a:gd name="T4" fmla="*/ 7 w 569"/>
                <a:gd name="T5" fmla="*/ 319 h 337"/>
                <a:gd name="T6" fmla="*/ 517 w 569"/>
                <a:gd name="T7" fmla="*/ 4 h 337"/>
                <a:gd name="T8" fmla="*/ 552 w 569"/>
                <a:gd name="T9" fmla="*/ 4 h 337"/>
                <a:gd name="T10" fmla="*/ 562 w 569"/>
                <a:gd name="T11" fmla="*/ 19 h 337"/>
                <a:gd name="T12" fmla="*/ 52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2" y="335"/>
                    <a:pt x="19" y="334"/>
                    <a:pt x="17" y="333"/>
                  </a:cubicBezTo>
                  <a:cubicBezTo>
                    <a:pt x="5" y="329"/>
                    <a:pt x="0" y="323"/>
                    <a:pt x="7" y="319"/>
                  </a:cubicBezTo>
                  <a:cubicBezTo>
                    <a:pt x="517" y="4"/>
                    <a:pt x="517" y="4"/>
                    <a:pt x="517" y="4"/>
                  </a:cubicBezTo>
                  <a:cubicBezTo>
                    <a:pt x="524" y="0"/>
                    <a:pt x="540" y="0"/>
                    <a:pt x="552" y="4"/>
                  </a:cubicBezTo>
                  <a:cubicBezTo>
                    <a:pt x="564" y="8"/>
                    <a:pt x="569" y="15"/>
                    <a:pt x="562" y="19"/>
                  </a:cubicBezTo>
                  <a:cubicBezTo>
                    <a:pt x="52" y="333"/>
                    <a:pt x="52" y="333"/>
                    <a:pt x="52"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9" name="Freeform 19"/>
            <p:cNvSpPr/>
            <p:nvPr/>
          </p:nvSpPr>
          <p:spPr bwMode="auto">
            <a:xfrm>
              <a:off x="2484" y="1468"/>
              <a:ext cx="858" cy="508"/>
            </a:xfrm>
            <a:custGeom>
              <a:avLst/>
              <a:gdLst>
                <a:gd name="T0" fmla="*/ 24 w 569"/>
                <a:gd name="T1" fmla="*/ 335 h 337"/>
                <a:gd name="T2" fmla="*/ 17 w 569"/>
                <a:gd name="T3" fmla="*/ 333 h 337"/>
                <a:gd name="T4" fmla="*/ 6 w 569"/>
                <a:gd name="T5" fmla="*/ 318 h 337"/>
                <a:gd name="T6" fmla="*/ 517 w 569"/>
                <a:gd name="T7" fmla="*/ 4 h 337"/>
                <a:gd name="T8" fmla="*/ 552 w 569"/>
                <a:gd name="T9" fmla="*/ 4 h 337"/>
                <a:gd name="T10" fmla="*/ 562 w 569"/>
                <a:gd name="T11" fmla="*/ 19 h 337"/>
                <a:gd name="T12" fmla="*/ 51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1" y="335"/>
                    <a:pt x="19" y="334"/>
                    <a:pt x="17" y="333"/>
                  </a:cubicBezTo>
                  <a:cubicBezTo>
                    <a:pt x="4" y="329"/>
                    <a:pt x="0" y="322"/>
                    <a:pt x="6" y="318"/>
                  </a:cubicBezTo>
                  <a:cubicBezTo>
                    <a:pt x="517" y="4"/>
                    <a:pt x="517" y="4"/>
                    <a:pt x="517" y="4"/>
                  </a:cubicBezTo>
                  <a:cubicBezTo>
                    <a:pt x="524" y="0"/>
                    <a:pt x="539" y="0"/>
                    <a:pt x="552" y="4"/>
                  </a:cubicBezTo>
                  <a:cubicBezTo>
                    <a:pt x="564" y="8"/>
                    <a:pt x="569" y="15"/>
                    <a:pt x="562" y="19"/>
                  </a:cubicBezTo>
                  <a:cubicBezTo>
                    <a:pt x="51" y="333"/>
                    <a:pt x="51" y="333"/>
                    <a:pt x="51"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0" name="Freeform 20"/>
            <p:cNvSpPr/>
            <p:nvPr/>
          </p:nvSpPr>
          <p:spPr bwMode="auto">
            <a:xfrm>
              <a:off x="2879" y="14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8"/>
                    <a:pt x="193" y="78"/>
                    <a:pt x="191" y="77"/>
                  </a:cubicBezTo>
                  <a:cubicBezTo>
                    <a:pt x="17" y="19"/>
                    <a:pt x="17" y="19"/>
                    <a:pt x="17" y="19"/>
                  </a:cubicBezTo>
                  <a:cubicBezTo>
                    <a:pt x="4" y="15"/>
                    <a:pt x="0" y="8"/>
                    <a:pt x="6" y="4"/>
                  </a:cubicBezTo>
                  <a:cubicBezTo>
                    <a:pt x="13" y="0"/>
                    <a:pt x="28" y="0"/>
                    <a:pt x="41" y="4"/>
                  </a:cubicBezTo>
                  <a:cubicBezTo>
                    <a:pt x="215" y="62"/>
                    <a:pt x="215" y="62"/>
                    <a:pt x="215" y="62"/>
                  </a:cubicBezTo>
                  <a:cubicBezTo>
                    <a:pt x="227" y="66"/>
                    <a:pt x="232" y="73"/>
                    <a:pt x="225" y="77"/>
                  </a:cubicBezTo>
                  <a:cubicBezTo>
                    <a:pt x="220" y="80"/>
                    <a:pt x="208"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1" name="Freeform 21"/>
            <p:cNvSpPr/>
            <p:nvPr/>
          </p:nvSpPr>
          <p:spPr bwMode="auto">
            <a:xfrm>
              <a:off x="2781" y="151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8"/>
                    <a:pt x="193" y="77"/>
                    <a:pt x="191" y="77"/>
                  </a:cubicBezTo>
                  <a:cubicBezTo>
                    <a:pt x="17" y="19"/>
                    <a:pt x="17" y="19"/>
                    <a:pt x="17" y="19"/>
                  </a:cubicBezTo>
                  <a:cubicBezTo>
                    <a:pt x="4" y="15"/>
                    <a:pt x="0" y="8"/>
                    <a:pt x="6" y="4"/>
                  </a:cubicBezTo>
                  <a:cubicBezTo>
                    <a:pt x="13" y="0"/>
                    <a:pt x="29" y="0"/>
                    <a:pt x="41" y="4"/>
                  </a:cubicBezTo>
                  <a:cubicBezTo>
                    <a:pt x="215" y="62"/>
                    <a:pt x="215" y="62"/>
                    <a:pt x="215" y="62"/>
                  </a:cubicBezTo>
                  <a:cubicBezTo>
                    <a:pt x="227" y="66"/>
                    <a:pt x="232" y="73"/>
                    <a:pt x="225" y="77"/>
                  </a:cubicBezTo>
                  <a:cubicBezTo>
                    <a:pt x="220" y="80"/>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2" name="Freeform 22"/>
            <p:cNvSpPr/>
            <p:nvPr/>
          </p:nvSpPr>
          <p:spPr bwMode="auto">
            <a:xfrm>
              <a:off x="2683" y="1570"/>
              <a:ext cx="350" cy="122"/>
            </a:xfrm>
            <a:custGeom>
              <a:avLst/>
              <a:gdLst>
                <a:gd name="T0" fmla="*/ 198 w 232"/>
                <a:gd name="T1" fmla="*/ 78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8"/>
                  </a:moveTo>
                  <a:cubicBezTo>
                    <a:pt x="196" y="78"/>
                    <a:pt x="193" y="77"/>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8" y="66"/>
                    <a:pt x="232" y="73"/>
                    <a:pt x="226" y="77"/>
                  </a:cubicBezTo>
                  <a:cubicBezTo>
                    <a:pt x="220" y="80"/>
                    <a:pt x="209" y="81"/>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3" name="Freeform 23"/>
            <p:cNvSpPr/>
            <p:nvPr/>
          </p:nvSpPr>
          <p:spPr bwMode="auto">
            <a:xfrm>
              <a:off x="2585" y="1631"/>
              <a:ext cx="350" cy="120"/>
            </a:xfrm>
            <a:custGeom>
              <a:avLst/>
              <a:gdLst>
                <a:gd name="T0" fmla="*/ 198 w 232"/>
                <a:gd name="T1" fmla="*/ 78 h 80"/>
                <a:gd name="T2" fmla="*/ 191 w 232"/>
                <a:gd name="T3" fmla="*/ 76 h 80"/>
                <a:gd name="T4" fmla="*/ 17 w 232"/>
                <a:gd name="T5" fmla="*/ 19 h 80"/>
                <a:gd name="T6" fmla="*/ 7 w 232"/>
                <a:gd name="T7" fmla="*/ 4 h 80"/>
                <a:gd name="T8" fmla="*/ 41 w 232"/>
                <a:gd name="T9" fmla="*/ 4 h 80"/>
                <a:gd name="T10" fmla="*/ 215 w 232"/>
                <a:gd name="T11" fmla="*/ 62 h 80"/>
                <a:gd name="T12" fmla="*/ 226 w 232"/>
                <a:gd name="T13" fmla="*/ 77 h 80"/>
                <a:gd name="T14" fmla="*/ 198 w 232"/>
                <a:gd name="T15" fmla="*/ 7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0">
                  <a:moveTo>
                    <a:pt x="198" y="78"/>
                  </a:moveTo>
                  <a:cubicBezTo>
                    <a:pt x="196" y="78"/>
                    <a:pt x="194" y="77"/>
                    <a:pt x="191" y="76"/>
                  </a:cubicBezTo>
                  <a:cubicBezTo>
                    <a:pt x="17" y="19"/>
                    <a:pt x="17" y="19"/>
                    <a:pt x="17" y="19"/>
                  </a:cubicBezTo>
                  <a:cubicBezTo>
                    <a:pt x="5" y="14"/>
                    <a:pt x="0" y="8"/>
                    <a:pt x="7" y="4"/>
                  </a:cubicBezTo>
                  <a:cubicBezTo>
                    <a:pt x="14" y="0"/>
                    <a:pt x="29" y="0"/>
                    <a:pt x="41" y="4"/>
                  </a:cubicBezTo>
                  <a:cubicBezTo>
                    <a:pt x="215" y="62"/>
                    <a:pt x="215" y="62"/>
                    <a:pt x="215" y="62"/>
                  </a:cubicBezTo>
                  <a:cubicBezTo>
                    <a:pt x="228" y="66"/>
                    <a:pt x="232" y="72"/>
                    <a:pt x="226" y="77"/>
                  </a:cubicBezTo>
                  <a:cubicBezTo>
                    <a:pt x="220" y="80"/>
                    <a:pt x="209" y="80"/>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4" name="Freeform 24"/>
            <p:cNvSpPr/>
            <p:nvPr/>
          </p:nvSpPr>
          <p:spPr bwMode="auto">
            <a:xfrm>
              <a:off x="2487" y="1689"/>
              <a:ext cx="352" cy="122"/>
            </a:xfrm>
            <a:custGeom>
              <a:avLst/>
              <a:gdLst>
                <a:gd name="T0" fmla="*/ 199 w 233"/>
                <a:gd name="T1" fmla="*/ 79 h 81"/>
                <a:gd name="T2" fmla="*/ 192 w 233"/>
                <a:gd name="T3" fmla="*/ 77 h 81"/>
                <a:gd name="T4" fmla="*/ 17 w 233"/>
                <a:gd name="T5" fmla="*/ 19 h 81"/>
                <a:gd name="T6" fmla="*/ 7 w 233"/>
                <a:gd name="T7" fmla="*/ 5 h 81"/>
                <a:gd name="T8" fmla="*/ 42 w 233"/>
                <a:gd name="T9" fmla="*/ 5 h 81"/>
                <a:gd name="T10" fmla="*/ 216 w 233"/>
                <a:gd name="T11" fmla="*/ 63 h 81"/>
                <a:gd name="T12" fmla="*/ 226 w 233"/>
                <a:gd name="T13" fmla="*/ 77 h 81"/>
                <a:gd name="T14" fmla="*/ 199 w 233"/>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1">
                  <a:moveTo>
                    <a:pt x="199" y="79"/>
                  </a:moveTo>
                  <a:cubicBezTo>
                    <a:pt x="196" y="79"/>
                    <a:pt x="194" y="78"/>
                    <a:pt x="192" y="77"/>
                  </a:cubicBezTo>
                  <a:cubicBezTo>
                    <a:pt x="17" y="19"/>
                    <a:pt x="17" y="19"/>
                    <a:pt x="17" y="19"/>
                  </a:cubicBezTo>
                  <a:cubicBezTo>
                    <a:pt x="5" y="15"/>
                    <a:pt x="0" y="9"/>
                    <a:pt x="7" y="5"/>
                  </a:cubicBezTo>
                  <a:cubicBezTo>
                    <a:pt x="14" y="0"/>
                    <a:pt x="29" y="0"/>
                    <a:pt x="42" y="5"/>
                  </a:cubicBezTo>
                  <a:cubicBezTo>
                    <a:pt x="216" y="63"/>
                    <a:pt x="216" y="63"/>
                    <a:pt x="216" y="63"/>
                  </a:cubicBezTo>
                  <a:cubicBezTo>
                    <a:pt x="228" y="67"/>
                    <a:pt x="233" y="73"/>
                    <a:pt x="226" y="77"/>
                  </a:cubicBezTo>
                  <a:cubicBezTo>
                    <a:pt x="221" y="81"/>
                    <a:pt x="209" y="81"/>
                    <a:pt x="199"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5" name="Freeform 25"/>
            <p:cNvSpPr/>
            <p:nvPr/>
          </p:nvSpPr>
          <p:spPr bwMode="auto">
            <a:xfrm>
              <a:off x="2391" y="17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9"/>
                    <a:pt x="193" y="78"/>
                    <a:pt x="191" y="77"/>
                  </a:cubicBezTo>
                  <a:cubicBezTo>
                    <a:pt x="17" y="19"/>
                    <a:pt x="17" y="19"/>
                    <a:pt x="17" y="19"/>
                  </a:cubicBezTo>
                  <a:cubicBezTo>
                    <a:pt x="4" y="15"/>
                    <a:pt x="0" y="9"/>
                    <a:pt x="6" y="4"/>
                  </a:cubicBezTo>
                  <a:cubicBezTo>
                    <a:pt x="13" y="0"/>
                    <a:pt x="28" y="0"/>
                    <a:pt x="41" y="4"/>
                  </a:cubicBezTo>
                  <a:cubicBezTo>
                    <a:pt x="215" y="62"/>
                    <a:pt x="215" y="62"/>
                    <a:pt x="215" y="62"/>
                  </a:cubicBezTo>
                  <a:cubicBezTo>
                    <a:pt x="227" y="67"/>
                    <a:pt x="232" y="73"/>
                    <a:pt x="225"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6" name="Freeform 26"/>
            <p:cNvSpPr/>
            <p:nvPr/>
          </p:nvSpPr>
          <p:spPr bwMode="auto">
            <a:xfrm>
              <a:off x="2293" y="1810"/>
              <a:ext cx="350" cy="122"/>
            </a:xfrm>
            <a:custGeom>
              <a:avLst/>
              <a:gdLst>
                <a:gd name="T0" fmla="*/ 198 w 232"/>
                <a:gd name="T1" fmla="*/ 79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9"/>
                    <a:pt x="193" y="78"/>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7" y="66"/>
                    <a:pt x="232" y="73"/>
                    <a:pt x="226"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7" name="Freeform 27"/>
            <p:cNvSpPr/>
            <p:nvPr/>
          </p:nvSpPr>
          <p:spPr bwMode="auto">
            <a:xfrm>
              <a:off x="2207" y="192"/>
              <a:ext cx="582" cy="1695"/>
            </a:xfrm>
            <a:custGeom>
              <a:avLst/>
              <a:gdLst>
                <a:gd name="T0" fmla="*/ 26 w 386"/>
                <a:gd name="T1" fmla="*/ 1125 h 1125"/>
                <a:gd name="T2" fmla="*/ 19 w 386"/>
                <a:gd name="T3" fmla="*/ 1124 h 1125"/>
                <a:gd name="T4" fmla="*/ 4 w 386"/>
                <a:gd name="T5" fmla="*/ 1096 h 1125"/>
                <a:gd name="T6" fmla="*/ 340 w 386"/>
                <a:gd name="T7" fmla="*/ 19 h 1125"/>
                <a:gd name="T8" fmla="*/ 368 w 386"/>
                <a:gd name="T9" fmla="*/ 4 h 1125"/>
                <a:gd name="T10" fmla="*/ 383 w 386"/>
                <a:gd name="T11" fmla="*/ 32 h 1125"/>
                <a:gd name="T12" fmla="*/ 47 w 386"/>
                <a:gd name="T13" fmla="*/ 1110 h 1125"/>
                <a:gd name="T14" fmla="*/ 26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6" y="1125"/>
                  </a:moveTo>
                  <a:cubicBezTo>
                    <a:pt x="23" y="1125"/>
                    <a:pt x="21" y="1125"/>
                    <a:pt x="19" y="1124"/>
                  </a:cubicBezTo>
                  <a:cubicBezTo>
                    <a:pt x="7" y="1121"/>
                    <a:pt x="0" y="1108"/>
                    <a:pt x="4" y="1096"/>
                  </a:cubicBezTo>
                  <a:cubicBezTo>
                    <a:pt x="340" y="19"/>
                    <a:pt x="340" y="19"/>
                    <a:pt x="340" y="19"/>
                  </a:cubicBezTo>
                  <a:cubicBezTo>
                    <a:pt x="343" y="7"/>
                    <a:pt x="356" y="0"/>
                    <a:pt x="368" y="4"/>
                  </a:cubicBezTo>
                  <a:cubicBezTo>
                    <a:pt x="380" y="8"/>
                    <a:pt x="386" y="20"/>
                    <a:pt x="383" y="32"/>
                  </a:cubicBezTo>
                  <a:cubicBezTo>
                    <a:pt x="47" y="1110"/>
                    <a:pt x="47" y="1110"/>
                    <a:pt x="47" y="1110"/>
                  </a:cubicBezTo>
                  <a:cubicBezTo>
                    <a:pt x="44" y="1119"/>
                    <a:pt x="35" y="1125"/>
                    <a:pt x="26"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8" name="Freeform 28"/>
            <p:cNvSpPr/>
            <p:nvPr/>
          </p:nvSpPr>
          <p:spPr bwMode="auto">
            <a:xfrm>
              <a:off x="2466" y="274"/>
              <a:ext cx="582" cy="1694"/>
            </a:xfrm>
            <a:custGeom>
              <a:avLst/>
              <a:gdLst>
                <a:gd name="T0" fmla="*/ 25 w 386"/>
                <a:gd name="T1" fmla="*/ 1125 h 1125"/>
                <a:gd name="T2" fmla="*/ 19 w 386"/>
                <a:gd name="T3" fmla="*/ 1124 h 1125"/>
                <a:gd name="T4" fmla="*/ 4 w 386"/>
                <a:gd name="T5" fmla="*/ 1096 h 1125"/>
                <a:gd name="T6" fmla="*/ 340 w 386"/>
                <a:gd name="T7" fmla="*/ 18 h 1125"/>
                <a:gd name="T8" fmla="*/ 368 w 386"/>
                <a:gd name="T9" fmla="*/ 4 h 1125"/>
                <a:gd name="T10" fmla="*/ 383 w 386"/>
                <a:gd name="T11" fmla="*/ 32 h 1125"/>
                <a:gd name="T12" fmla="*/ 47 w 386"/>
                <a:gd name="T13" fmla="*/ 1109 h 1125"/>
                <a:gd name="T14" fmla="*/ 25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5" y="1125"/>
                  </a:moveTo>
                  <a:cubicBezTo>
                    <a:pt x="23" y="1125"/>
                    <a:pt x="21" y="1125"/>
                    <a:pt x="19" y="1124"/>
                  </a:cubicBezTo>
                  <a:cubicBezTo>
                    <a:pt x="7" y="1120"/>
                    <a:pt x="0" y="1108"/>
                    <a:pt x="4" y="1096"/>
                  </a:cubicBezTo>
                  <a:cubicBezTo>
                    <a:pt x="340" y="18"/>
                    <a:pt x="340" y="18"/>
                    <a:pt x="340" y="18"/>
                  </a:cubicBezTo>
                  <a:cubicBezTo>
                    <a:pt x="343" y="7"/>
                    <a:pt x="356" y="0"/>
                    <a:pt x="368" y="4"/>
                  </a:cubicBezTo>
                  <a:cubicBezTo>
                    <a:pt x="380" y="7"/>
                    <a:pt x="386" y="20"/>
                    <a:pt x="383" y="32"/>
                  </a:cubicBezTo>
                  <a:cubicBezTo>
                    <a:pt x="47" y="1109"/>
                    <a:pt x="47" y="1109"/>
                    <a:pt x="47" y="1109"/>
                  </a:cubicBezTo>
                  <a:cubicBezTo>
                    <a:pt x="44" y="1119"/>
                    <a:pt x="35" y="1125"/>
                    <a:pt x="25"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9" name="Freeform 29"/>
            <p:cNvSpPr/>
            <p:nvPr/>
          </p:nvSpPr>
          <p:spPr bwMode="auto">
            <a:xfrm>
              <a:off x="2689" y="301"/>
              <a:ext cx="326" cy="150"/>
            </a:xfrm>
            <a:custGeom>
              <a:avLst/>
              <a:gdLst>
                <a:gd name="T0" fmla="*/ 191 w 216"/>
                <a:gd name="T1" fmla="*/ 100 h 100"/>
                <a:gd name="T2" fmla="*/ 185 w 216"/>
                <a:gd name="T3" fmla="*/ 99 h 100"/>
                <a:gd name="T4" fmla="*/ 18 w 216"/>
                <a:gd name="T5" fmla="*/ 47 h 100"/>
                <a:gd name="T6" fmla="*/ 3 w 216"/>
                <a:gd name="T7" fmla="*/ 18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99"/>
                    <a:pt x="185" y="99"/>
                  </a:cubicBezTo>
                  <a:cubicBezTo>
                    <a:pt x="18" y="47"/>
                    <a:pt x="18" y="47"/>
                    <a:pt x="18" y="47"/>
                  </a:cubicBezTo>
                  <a:cubicBezTo>
                    <a:pt x="6" y="43"/>
                    <a:pt x="0" y="30"/>
                    <a:pt x="3" y="18"/>
                  </a:cubicBezTo>
                  <a:cubicBezTo>
                    <a:pt x="7" y="7"/>
                    <a:pt x="20" y="0"/>
                    <a:pt x="32" y="4"/>
                  </a:cubicBezTo>
                  <a:cubicBezTo>
                    <a:pt x="198" y="56"/>
                    <a:pt x="198" y="56"/>
                    <a:pt x="198" y="56"/>
                  </a:cubicBezTo>
                  <a:cubicBezTo>
                    <a:pt x="210" y="59"/>
                    <a:pt x="216" y="72"/>
                    <a:pt x="213" y="84"/>
                  </a:cubicBezTo>
                  <a:cubicBezTo>
                    <a:pt x="210" y="93"/>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0" name="Freeform 30"/>
            <p:cNvSpPr/>
            <p:nvPr/>
          </p:nvSpPr>
          <p:spPr bwMode="auto">
            <a:xfrm>
              <a:off x="2635" y="474"/>
              <a:ext cx="326" cy="151"/>
            </a:xfrm>
            <a:custGeom>
              <a:avLst/>
              <a:gdLst>
                <a:gd name="T0" fmla="*/ 191 w 216"/>
                <a:gd name="T1" fmla="*/ 100 h 100"/>
                <a:gd name="T2" fmla="*/ 185 w 216"/>
                <a:gd name="T3" fmla="*/ 99 h 100"/>
                <a:gd name="T4" fmla="*/ 18 w 216"/>
                <a:gd name="T5" fmla="*/ 47 h 100"/>
                <a:gd name="T6" fmla="*/ 3 w 216"/>
                <a:gd name="T7" fmla="*/ 19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100"/>
                    <a:pt x="185" y="99"/>
                  </a:cubicBezTo>
                  <a:cubicBezTo>
                    <a:pt x="18" y="47"/>
                    <a:pt x="18" y="47"/>
                    <a:pt x="18" y="47"/>
                  </a:cubicBezTo>
                  <a:cubicBezTo>
                    <a:pt x="6" y="43"/>
                    <a:pt x="0" y="31"/>
                    <a:pt x="3" y="19"/>
                  </a:cubicBezTo>
                  <a:cubicBezTo>
                    <a:pt x="7" y="7"/>
                    <a:pt x="20" y="0"/>
                    <a:pt x="32" y="4"/>
                  </a:cubicBezTo>
                  <a:cubicBezTo>
                    <a:pt x="198" y="56"/>
                    <a:pt x="198" y="56"/>
                    <a:pt x="198" y="56"/>
                  </a:cubicBezTo>
                  <a:cubicBezTo>
                    <a:pt x="210" y="60"/>
                    <a:pt x="216"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1" name="Freeform 31"/>
            <p:cNvSpPr/>
            <p:nvPr/>
          </p:nvSpPr>
          <p:spPr bwMode="auto">
            <a:xfrm>
              <a:off x="2581" y="649"/>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6" y="43"/>
                    <a:pt x="0" y="30"/>
                    <a:pt x="4" y="18"/>
                  </a:cubicBezTo>
                  <a:cubicBezTo>
                    <a:pt x="7" y="6"/>
                    <a:pt x="20" y="0"/>
                    <a:pt x="32" y="4"/>
                  </a:cubicBezTo>
                  <a:cubicBezTo>
                    <a:pt x="198" y="55"/>
                    <a:pt x="198" y="55"/>
                    <a:pt x="198" y="55"/>
                  </a:cubicBezTo>
                  <a:cubicBezTo>
                    <a:pt x="210" y="59"/>
                    <a:pt x="217" y="72"/>
                    <a:pt x="213" y="84"/>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2" name="Freeform 32"/>
            <p:cNvSpPr/>
            <p:nvPr/>
          </p:nvSpPr>
          <p:spPr bwMode="auto">
            <a:xfrm>
              <a:off x="2526" y="822"/>
              <a:ext cx="328" cy="150"/>
            </a:xfrm>
            <a:custGeom>
              <a:avLst/>
              <a:gdLst>
                <a:gd name="T0" fmla="*/ 191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1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1" y="100"/>
                  </a:moveTo>
                  <a:cubicBezTo>
                    <a:pt x="189" y="100"/>
                    <a:pt x="187" y="99"/>
                    <a:pt x="185" y="99"/>
                  </a:cubicBezTo>
                  <a:cubicBezTo>
                    <a:pt x="18" y="47"/>
                    <a:pt x="18" y="47"/>
                    <a:pt x="18" y="47"/>
                  </a:cubicBezTo>
                  <a:cubicBezTo>
                    <a:pt x="6" y="43"/>
                    <a:pt x="0" y="31"/>
                    <a:pt x="4" y="19"/>
                  </a:cubicBezTo>
                  <a:cubicBezTo>
                    <a:pt x="7" y="7"/>
                    <a:pt x="20" y="0"/>
                    <a:pt x="32" y="4"/>
                  </a:cubicBezTo>
                  <a:cubicBezTo>
                    <a:pt x="198" y="56"/>
                    <a:pt x="198" y="56"/>
                    <a:pt x="198" y="56"/>
                  </a:cubicBezTo>
                  <a:cubicBezTo>
                    <a:pt x="210" y="59"/>
                    <a:pt x="217"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3" name="Freeform 33"/>
            <p:cNvSpPr/>
            <p:nvPr/>
          </p:nvSpPr>
          <p:spPr bwMode="auto">
            <a:xfrm>
              <a:off x="2472" y="997"/>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3 h 99"/>
                <a:gd name="T10" fmla="*/ 198 w 217"/>
                <a:gd name="T11" fmla="*/ 55 h 99"/>
                <a:gd name="T12" fmla="*/ 213 w 217"/>
                <a:gd name="T13" fmla="*/ 83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7" y="43"/>
                    <a:pt x="0" y="30"/>
                    <a:pt x="4" y="18"/>
                  </a:cubicBezTo>
                  <a:cubicBezTo>
                    <a:pt x="7" y="6"/>
                    <a:pt x="20" y="0"/>
                    <a:pt x="32" y="3"/>
                  </a:cubicBezTo>
                  <a:cubicBezTo>
                    <a:pt x="198" y="55"/>
                    <a:pt x="198" y="55"/>
                    <a:pt x="198" y="55"/>
                  </a:cubicBezTo>
                  <a:cubicBezTo>
                    <a:pt x="210" y="59"/>
                    <a:pt x="217" y="71"/>
                    <a:pt x="213" y="83"/>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4" name="Freeform 34"/>
            <p:cNvSpPr/>
            <p:nvPr/>
          </p:nvSpPr>
          <p:spPr bwMode="auto">
            <a:xfrm>
              <a:off x="2418" y="1170"/>
              <a:ext cx="327" cy="150"/>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8" y="47"/>
                    <a:pt x="18" y="47"/>
                    <a:pt x="18" y="47"/>
                  </a:cubicBezTo>
                  <a:cubicBezTo>
                    <a:pt x="7" y="43"/>
                    <a:pt x="0" y="30"/>
                    <a:pt x="4" y="19"/>
                  </a:cubicBezTo>
                  <a:cubicBezTo>
                    <a:pt x="7" y="7"/>
                    <a:pt x="20" y="0"/>
                    <a:pt x="32" y="4"/>
                  </a:cubicBezTo>
                  <a:cubicBezTo>
                    <a:pt x="198" y="56"/>
                    <a:pt x="198" y="56"/>
                    <a:pt x="198" y="56"/>
                  </a:cubicBezTo>
                  <a:cubicBezTo>
                    <a:pt x="210" y="59"/>
                    <a:pt x="217" y="72"/>
                    <a:pt x="213" y="84"/>
                  </a:cubicBezTo>
                  <a:cubicBezTo>
                    <a:pt x="210" y="93"/>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5" name="Freeform 35"/>
            <p:cNvSpPr/>
            <p:nvPr/>
          </p:nvSpPr>
          <p:spPr bwMode="auto">
            <a:xfrm>
              <a:off x="2364" y="1343"/>
              <a:ext cx="327" cy="151"/>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100"/>
                    <a:pt x="185" y="99"/>
                  </a:cubicBezTo>
                  <a:cubicBezTo>
                    <a:pt x="18" y="47"/>
                    <a:pt x="18" y="47"/>
                    <a:pt x="18" y="47"/>
                  </a:cubicBezTo>
                  <a:cubicBezTo>
                    <a:pt x="7" y="43"/>
                    <a:pt x="0" y="31"/>
                    <a:pt x="4" y="19"/>
                  </a:cubicBezTo>
                  <a:cubicBezTo>
                    <a:pt x="7" y="7"/>
                    <a:pt x="20" y="0"/>
                    <a:pt x="32" y="4"/>
                  </a:cubicBezTo>
                  <a:cubicBezTo>
                    <a:pt x="198" y="56"/>
                    <a:pt x="198" y="56"/>
                    <a:pt x="198" y="56"/>
                  </a:cubicBezTo>
                  <a:cubicBezTo>
                    <a:pt x="210" y="60"/>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6" name="Freeform 36"/>
            <p:cNvSpPr/>
            <p:nvPr/>
          </p:nvSpPr>
          <p:spPr bwMode="auto">
            <a:xfrm>
              <a:off x="2309" y="1518"/>
              <a:ext cx="328" cy="149"/>
            </a:xfrm>
            <a:custGeom>
              <a:avLst/>
              <a:gdLst>
                <a:gd name="T0" fmla="*/ 192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2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2" y="99"/>
                  </a:moveTo>
                  <a:cubicBezTo>
                    <a:pt x="189" y="99"/>
                    <a:pt x="187" y="99"/>
                    <a:pt x="185" y="98"/>
                  </a:cubicBezTo>
                  <a:cubicBezTo>
                    <a:pt x="18" y="46"/>
                    <a:pt x="18" y="46"/>
                    <a:pt x="18" y="46"/>
                  </a:cubicBezTo>
                  <a:cubicBezTo>
                    <a:pt x="7" y="43"/>
                    <a:pt x="0" y="30"/>
                    <a:pt x="4" y="18"/>
                  </a:cubicBezTo>
                  <a:cubicBezTo>
                    <a:pt x="7" y="6"/>
                    <a:pt x="20" y="0"/>
                    <a:pt x="32" y="4"/>
                  </a:cubicBezTo>
                  <a:cubicBezTo>
                    <a:pt x="198" y="55"/>
                    <a:pt x="198" y="55"/>
                    <a:pt x="198" y="55"/>
                  </a:cubicBezTo>
                  <a:cubicBezTo>
                    <a:pt x="210" y="59"/>
                    <a:pt x="217" y="72"/>
                    <a:pt x="213" y="84"/>
                  </a:cubicBezTo>
                  <a:cubicBezTo>
                    <a:pt x="210" y="93"/>
                    <a:pt x="201" y="99"/>
                    <a:pt x="192"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Freeform 37"/>
            <p:cNvSpPr/>
            <p:nvPr/>
          </p:nvSpPr>
          <p:spPr bwMode="auto">
            <a:xfrm>
              <a:off x="2255" y="1691"/>
              <a:ext cx="327" cy="151"/>
            </a:xfrm>
            <a:custGeom>
              <a:avLst/>
              <a:gdLst>
                <a:gd name="T0" fmla="*/ 192 w 217"/>
                <a:gd name="T1" fmla="*/ 100 h 100"/>
                <a:gd name="T2" fmla="*/ 185 w 217"/>
                <a:gd name="T3" fmla="*/ 99 h 100"/>
                <a:gd name="T4" fmla="*/ 19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9" y="47"/>
                    <a:pt x="19" y="47"/>
                    <a:pt x="19" y="47"/>
                  </a:cubicBezTo>
                  <a:cubicBezTo>
                    <a:pt x="7" y="43"/>
                    <a:pt x="0" y="31"/>
                    <a:pt x="4" y="19"/>
                  </a:cubicBezTo>
                  <a:cubicBezTo>
                    <a:pt x="7" y="7"/>
                    <a:pt x="20" y="0"/>
                    <a:pt x="32" y="4"/>
                  </a:cubicBezTo>
                  <a:cubicBezTo>
                    <a:pt x="198" y="56"/>
                    <a:pt x="198" y="56"/>
                    <a:pt x="198" y="56"/>
                  </a:cubicBezTo>
                  <a:cubicBezTo>
                    <a:pt x="210" y="59"/>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8" name="Freeform 38"/>
            <p:cNvSpPr/>
            <p:nvPr/>
          </p:nvSpPr>
          <p:spPr bwMode="auto">
            <a:xfrm>
              <a:off x="2364" y="-278"/>
              <a:ext cx="1257" cy="1844"/>
            </a:xfrm>
            <a:custGeom>
              <a:avLst/>
              <a:gdLst>
                <a:gd name="T0" fmla="*/ 725 w 834"/>
                <a:gd name="T1" fmla="*/ 368 h 1224"/>
                <a:gd name="T2" fmla="*/ 725 w 834"/>
                <a:gd name="T3" fmla="*/ 1224 h 1224"/>
                <a:gd name="T4" fmla="*/ 802 w 834"/>
                <a:gd name="T5" fmla="*/ 1178 h 1224"/>
                <a:gd name="T6" fmla="*/ 834 w 834"/>
                <a:gd name="T7" fmla="*/ 1184 h 1224"/>
                <a:gd name="T8" fmla="*/ 834 w 834"/>
                <a:gd name="T9" fmla="*/ 239 h 1224"/>
                <a:gd name="T10" fmla="*/ 128 w 834"/>
                <a:gd name="T11" fmla="*/ 9 h 1224"/>
                <a:gd name="T12" fmla="*/ 127 w 834"/>
                <a:gd name="T13" fmla="*/ 9 h 1224"/>
                <a:gd name="T14" fmla="*/ 86 w 834"/>
                <a:gd name="T15" fmla="*/ 0 h 1224"/>
                <a:gd name="T16" fmla="*/ 0 w 834"/>
                <a:gd name="T17" fmla="*/ 84 h 1224"/>
                <a:gd name="T18" fmla="*/ 20 w 834"/>
                <a:gd name="T19" fmla="*/ 124 h 1224"/>
                <a:gd name="T20" fmla="*/ 59 w 834"/>
                <a:gd name="T21" fmla="*/ 140 h 1224"/>
                <a:gd name="T22" fmla="*/ 714 w 834"/>
                <a:gd name="T23" fmla="*/ 353 h 1224"/>
                <a:gd name="T24" fmla="*/ 725 w 834"/>
                <a:gd name="T25" fmla="*/ 36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4" h="1224">
                  <a:moveTo>
                    <a:pt x="725" y="368"/>
                  </a:moveTo>
                  <a:cubicBezTo>
                    <a:pt x="725" y="1224"/>
                    <a:pt x="725" y="1224"/>
                    <a:pt x="725" y="1224"/>
                  </a:cubicBezTo>
                  <a:cubicBezTo>
                    <a:pt x="740" y="1197"/>
                    <a:pt x="768" y="1178"/>
                    <a:pt x="802" y="1178"/>
                  </a:cubicBezTo>
                  <a:cubicBezTo>
                    <a:pt x="812" y="1178"/>
                    <a:pt x="822" y="1180"/>
                    <a:pt x="834" y="1184"/>
                  </a:cubicBezTo>
                  <a:cubicBezTo>
                    <a:pt x="834" y="239"/>
                    <a:pt x="834" y="239"/>
                    <a:pt x="834" y="239"/>
                  </a:cubicBezTo>
                  <a:cubicBezTo>
                    <a:pt x="128" y="9"/>
                    <a:pt x="128" y="9"/>
                    <a:pt x="128" y="9"/>
                  </a:cubicBezTo>
                  <a:cubicBezTo>
                    <a:pt x="128" y="9"/>
                    <a:pt x="128" y="9"/>
                    <a:pt x="127" y="9"/>
                  </a:cubicBezTo>
                  <a:cubicBezTo>
                    <a:pt x="112" y="3"/>
                    <a:pt x="99" y="0"/>
                    <a:pt x="86" y="0"/>
                  </a:cubicBezTo>
                  <a:cubicBezTo>
                    <a:pt x="39" y="0"/>
                    <a:pt x="2" y="37"/>
                    <a:pt x="0" y="84"/>
                  </a:cubicBezTo>
                  <a:cubicBezTo>
                    <a:pt x="1" y="94"/>
                    <a:pt x="7" y="116"/>
                    <a:pt x="20" y="124"/>
                  </a:cubicBezTo>
                  <a:cubicBezTo>
                    <a:pt x="37" y="134"/>
                    <a:pt x="59" y="140"/>
                    <a:pt x="59" y="140"/>
                  </a:cubicBezTo>
                  <a:cubicBezTo>
                    <a:pt x="714" y="353"/>
                    <a:pt x="714" y="353"/>
                    <a:pt x="714" y="353"/>
                  </a:cubicBezTo>
                  <a:cubicBezTo>
                    <a:pt x="720" y="355"/>
                    <a:pt x="725" y="361"/>
                    <a:pt x="725" y="368"/>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95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Vertical)">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268361"/>
            <a:ext cx="4761273" cy="4321278"/>
            <a:chOff x="0" y="0"/>
            <a:chExt cx="4761273" cy="6866577"/>
          </a:xfrm>
          <a:solidFill>
            <a:srgbClr val="5ABB93"/>
          </a:solidFill>
        </p:grpSpPr>
        <p:sp>
          <p:nvSpPr>
            <p:cNvPr id="3" name="矩形 2"/>
            <p:cNvSpPr/>
            <p:nvPr/>
          </p:nvSpPr>
          <p:spPr>
            <a:xfrm>
              <a:off x="0" y="0"/>
              <a:ext cx="4224063"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530216" y="0"/>
              <a:ext cx="231057" cy="6866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18"/>
          <p:cNvGrpSpPr/>
          <p:nvPr/>
        </p:nvGrpSpPr>
        <p:grpSpPr>
          <a:xfrm>
            <a:off x="1321218" y="2020056"/>
            <a:ext cx="1581626" cy="1575822"/>
            <a:chOff x="1709739" y="2636838"/>
            <a:chExt cx="1590160" cy="1584325"/>
          </a:xfrm>
          <a:solidFill>
            <a:srgbClr val="EBE9D0"/>
          </a:solidFill>
          <a:effectLst/>
        </p:grpSpPr>
        <p:sp>
          <p:nvSpPr>
            <p:cNvPr id="6"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8"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9"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0"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1"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2"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3"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4"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grpSp>
      <p:sp>
        <p:nvSpPr>
          <p:cNvPr id="15" name="文本框 14"/>
          <p:cNvSpPr txBox="1"/>
          <p:nvPr/>
        </p:nvSpPr>
        <p:spPr>
          <a:xfrm>
            <a:off x="926897" y="3967343"/>
            <a:ext cx="2190023" cy="923330"/>
          </a:xfrm>
          <a:prstGeom prst="rect">
            <a:avLst/>
          </a:prstGeom>
          <a:noFill/>
          <a:effectLst/>
        </p:spPr>
        <p:txBody>
          <a:bodyPr wrap="none" rtlCol="0">
            <a:spAutoFit/>
          </a:bodyPr>
          <a:lstStyle/>
          <a:p>
            <a:r>
              <a:rPr lang="zh-CN" altLang="en-US" sz="5400" b="1" dirty="0">
                <a:solidFill>
                  <a:srgbClr val="EBE9D0"/>
                </a:solidFill>
                <a:latin typeface="微软雅黑" panose="020B0503020204020204" pitchFamily="34" charset="-122"/>
                <a:ea typeface="微软雅黑" panose="020B0503020204020204" pitchFamily="34" charset="-122"/>
              </a:rPr>
              <a:t>目   录</a:t>
            </a:r>
          </a:p>
        </p:txBody>
      </p:sp>
      <p:sp>
        <p:nvSpPr>
          <p:cNvPr id="37" name="文本框 36"/>
          <p:cNvSpPr txBox="1"/>
          <p:nvPr/>
        </p:nvSpPr>
        <p:spPr>
          <a:xfrm>
            <a:off x="6873326" y="1329835"/>
            <a:ext cx="387798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网络安全局势严峻</a:t>
            </a:r>
          </a:p>
        </p:txBody>
      </p:sp>
      <p:sp>
        <p:nvSpPr>
          <p:cNvPr id="38" name="文本框 37"/>
          <p:cNvSpPr txBox="1"/>
          <p:nvPr/>
        </p:nvSpPr>
        <p:spPr>
          <a:xfrm>
            <a:off x="6873325" y="2485669"/>
            <a:ext cx="387798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网络安全意识淡薄</a:t>
            </a:r>
          </a:p>
        </p:txBody>
      </p:sp>
      <p:sp>
        <p:nvSpPr>
          <p:cNvPr id="39" name="文本框 38"/>
          <p:cNvSpPr txBox="1"/>
          <p:nvPr/>
        </p:nvSpPr>
        <p:spPr>
          <a:xfrm>
            <a:off x="6873325" y="3691085"/>
            <a:ext cx="4339650"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网络安全教育不成熟</a:t>
            </a:r>
          </a:p>
        </p:txBody>
      </p:sp>
      <p:sp>
        <p:nvSpPr>
          <p:cNvPr id="40" name="文本框 39"/>
          <p:cNvSpPr txBox="1"/>
          <p:nvPr/>
        </p:nvSpPr>
        <p:spPr>
          <a:xfrm>
            <a:off x="6842867" y="4876437"/>
            <a:ext cx="4801314"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加强网络安全思政教育</a:t>
            </a:r>
          </a:p>
        </p:txBody>
      </p:sp>
      <p:grpSp>
        <p:nvGrpSpPr>
          <p:cNvPr id="46" name="组合 45"/>
          <p:cNvGrpSpPr/>
          <p:nvPr/>
        </p:nvGrpSpPr>
        <p:grpSpPr>
          <a:xfrm rot="5400000">
            <a:off x="-1825395" y="2343771"/>
            <a:ext cx="2270025" cy="902459"/>
            <a:chOff x="5604327" y="1072832"/>
            <a:chExt cx="3149600" cy="1117600"/>
          </a:xfrm>
        </p:grpSpPr>
        <p:sp>
          <p:nvSpPr>
            <p:cNvPr id="47" name="矩形 46"/>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矩形 47"/>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722376" y="1268362"/>
            <a:ext cx="769275" cy="769278"/>
            <a:chOff x="5722376" y="1268362"/>
            <a:chExt cx="769275" cy="769278"/>
          </a:xfrm>
        </p:grpSpPr>
        <p:sp>
          <p:nvSpPr>
            <p:cNvPr id="17" name="椭圆 16"/>
            <p:cNvSpPr/>
            <p:nvPr/>
          </p:nvSpPr>
          <p:spPr>
            <a:xfrm>
              <a:off x="5722376" y="1268362"/>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722376" y="2450564"/>
            <a:ext cx="769275" cy="769278"/>
            <a:chOff x="5722376" y="2450564"/>
            <a:chExt cx="769275" cy="769278"/>
          </a:xfrm>
        </p:grpSpPr>
        <p:sp>
          <p:nvSpPr>
            <p:cNvPr id="18" name="椭圆 17"/>
            <p:cNvSpPr/>
            <p:nvPr/>
          </p:nvSpPr>
          <p:spPr>
            <a:xfrm>
              <a:off x="5722376" y="2450564"/>
              <a:ext cx="769275" cy="769278"/>
            </a:xfrm>
            <a:prstGeom prst="ellipse">
              <a:avLst/>
            </a:prstGeom>
            <a:solidFill>
              <a:srgbClr val="EF5B4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矩形 51"/>
            <p:cNvSpPr/>
            <p:nvPr/>
          </p:nvSpPr>
          <p:spPr>
            <a:xfrm>
              <a:off x="5736441" y="2527909"/>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722377" y="3632765"/>
            <a:ext cx="769275" cy="769278"/>
            <a:chOff x="5722377" y="3632765"/>
            <a:chExt cx="769275" cy="769278"/>
          </a:xfrm>
        </p:grpSpPr>
        <p:sp>
          <p:nvSpPr>
            <p:cNvPr id="19" name="椭圆 18"/>
            <p:cNvSpPr/>
            <p:nvPr/>
          </p:nvSpPr>
          <p:spPr>
            <a:xfrm>
              <a:off x="5722377" y="3632765"/>
              <a:ext cx="769275" cy="769278"/>
            </a:xfrm>
            <a:prstGeom prst="ellipse">
              <a:avLst/>
            </a:prstGeom>
            <a:solidFill>
              <a:srgbClr val="F2B9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矩形 52"/>
            <p:cNvSpPr/>
            <p:nvPr/>
          </p:nvSpPr>
          <p:spPr>
            <a:xfrm>
              <a:off x="5747879" y="37172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22373" y="4814964"/>
            <a:ext cx="769275" cy="769278"/>
            <a:chOff x="5722373" y="4814964"/>
            <a:chExt cx="769275" cy="769278"/>
          </a:xfrm>
        </p:grpSpPr>
        <p:sp>
          <p:nvSpPr>
            <p:cNvPr id="20" name="椭圆 19"/>
            <p:cNvSpPr/>
            <p:nvPr/>
          </p:nvSpPr>
          <p:spPr>
            <a:xfrm>
              <a:off x="5722373" y="4814964"/>
              <a:ext cx="769275" cy="769278"/>
            </a:xfrm>
            <a:prstGeom prst="ellipse">
              <a:avLst/>
            </a:prstGeom>
            <a:solidFill>
              <a:srgbClr val="85897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矩形 53"/>
            <p:cNvSpPr/>
            <p:nvPr/>
          </p:nvSpPr>
          <p:spPr>
            <a:xfrm>
              <a:off x="5761947" y="48906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103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by="(-#ppt_w*2)" calcmode="lin" valueType="num">
                                      <p:cBhvr rctx="PPT">
                                        <p:cTn id="22" dur="500" autoRev="1" fill="hold">
                                          <p:stCondLst>
                                            <p:cond delay="0"/>
                                          </p:stCondLst>
                                        </p:cTn>
                                        <p:tgtEl>
                                          <p:spTgt spid="15"/>
                                        </p:tgtEl>
                                        <p:attrNameLst>
                                          <p:attrName>ppt_w</p:attrName>
                                        </p:attrNameLst>
                                      </p:cBhvr>
                                    </p:anim>
                                    <p:anim by="(#ppt_w*0.50)" calcmode="lin" valueType="num">
                                      <p:cBhvr>
                                        <p:cTn id="23" dur="500" decel="50000" autoRev="1" fill="hold">
                                          <p:stCondLst>
                                            <p:cond delay="0"/>
                                          </p:stCondLst>
                                        </p:cTn>
                                        <p:tgtEl>
                                          <p:spTgt spid="15"/>
                                        </p:tgtEl>
                                        <p:attrNameLst>
                                          <p:attrName>ppt_x</p:attrName>
                                        </p:attrNameLst>
                                      </p:cBhvr>
                                    </p:anim>
                                    <p:anim from="(-#ppt_h/2)" to="(#ppt_y)" calcmode="lin" valueType="num">
                                      <p:cBhvr>
                                        <p:cTn id="24" dur="1000" fill="hold">
                                          <p:stCondLst>
                                            <p:cond delay="0"/>
                                          </p:stCondLst>
                                        </p:cTn>
                                        <p:tgtEl>
                                          <p:spTgt spid="15"/>
                                        </p:tgtEl>
                                        <p:attrNameLst>
                                          <p:attrName>ppt_y</p:attrName>
                                        </p:attrNameLst>
                                      </p:cBhvr>
                                    </p:anim>
                                    <p:animRot by="21600000">
                                      <p:cBhvr>
                                        <p:cTn id="25" dur="1000" fill="hold">
                                          <p:stCondLst>
                                            <p:cond delay="0"/>
                                          </p:stCondLst>
                                        </p:cTn>
                                        <p:tgtEl>
                                          <p:spTgt spid="15"/>
                                        </p:tgtEl>
                                        <p:attrNameLst>
                                          <p:attrName>r</p:attrName>
                                        </p:attrNameLst>
                                      </p:cBhvr>
                                    </p:animRot>
                                  </p:childTnLst>
                                </p:cTn>
                              </p:par>
                            </p:childTnLst>
                          </p:cTn>
                        </p:par>
                        <p:par>
                          <p:cTn id="26" fill="hold">
                            <p:stCondLst>
                              <p:cond delay="2600"/>
                            </p:stCondLst>
                            <p:childTnLst>
                              <p:par>
                                <p:cTn id="27" presetID="10" presetClass="entr" presetSubtype="0" fill="hold" nodeType="after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25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5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nodeType="withEffect">
                                  <p:stCondLst>
                                    <p:cond delay="75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childTnLst>
                          </p:cTn>
                        </p:par>
                        <p:par>
                          <p:cTn id="39" fill="hold">
                            <p:stCondLst>
                              <p:cond delay="3850"/>
                            </p:stCondLst>
                            <p:childTnLst>
                              <p:par>
                                <p:cTn id="40" presetID="22" presetClass="entr" presetSubtype="8"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7" grpId="0"/>
      <p:bldP spid="38" grpId="0"/>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5ABB9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683407" y="3002846"/>
            <a:ext cx="6955750" cy="923330"/>
          </a:xfrm>
          <a:prstGeom prst="rect">
            <a:avLst/>
          </a:prstGeom>
          <a:noFill/>
        </p:spPr>
        <p:txBody>
          <a:bodyPr wrap="square" rtlCol="0">
            <a:spAutoFit/>
          </a:bodyPr>
          <a:lstStyle/>
          <a:p>
            <a:r>
              <a:rPr lang="zh-CN" altLang="en-US" sz="5400" b="1" dirty="0">
                <a:solidFill>
                  <a:srgbClr val="5ABB93"/>
                </a:solidFill>
                <a:latin typeface="微软雅黑" panose="020B0503020204020204" pitchFamily="34" charset="-122"/>
                <a:ea typeface="微软雅黑" panose="020B0503020204020204" pitchFamily="34" charset="-122"/>
              </a:rPr>
              <a:t>网络安全局势严峻</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536864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52403" y="1832669"/>
            <a:ext cx="2707454" cy="2711710"/>
            <a:chOff x="1452403" y="1832669"/>
            <a:chExt cx="2707454" cy="2711710"/>
          </a:xfrm>
        </p:grpSpPr>
        <p:grpSp>
          <p:nvGrpSpPr>
            <p:cNvPr id="52" name="组合 51"/>
            <p:cNvGrpSpPr/>
            <p:nvPr/>
          </p:nvGrpSpPr>
          <p:grpSpPr>
            <a:xfrm>
              <a:off x="1452403" y="1832669"/>
              <a:ext cx="2707454" cy="2711710"/>
              <a:chOff x="1393278" y="1580877"/>
              <a:chExt cx="2707454" cy="2711710"/>
            </a:xfrm>
          </p:grpSpPr>
          <p:sp>
            <p:nvSpPr>
              <p:cNvPr id="53" name="Oval 5"/>
              <p:cNvSpPr>
                <a:spLocks noChangeArrowheads="1"/>
              </p:cNvSpPr>
              <p:nvPr/>
            </p:nvSpPr>
            <p:spPr bwMode="auto">
              <a:xfrm>
                <a:off x="1393278" y="1580877"/>
                <a:ext cx="2707454" cy="2711710"/>
              </a:xfrm>
              <a:prstGeom prst="ellipse">
                <a:avLst/>
              </a:prstGeom>
              <a:solidFill>
                <a:srgbClr val="5ABB9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4"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4" name="矩形 73"/>
            <p:cNvSpPr/>
            <p:nvPr/>
          </p:nvSpPr>
          <p:spPr>
            <a:xfrm>
              <a:off x="1790467" y="2992571"/>
              <a:ext cx="2031325" cy="646331"/>
            </a:xfrm>
            <a:prstGeom prst="rect">
              <a:avLst/>
            </a:prstGeom>
          </p:spPr>
          <p:txBody>
            <a:bodyPr wrap="none">
              <a:spAutoFit/>
            </a:bodyPr>
            <a:lstStyle/>
            <a:p>
              <a:r>
                <a:rPr lang="zh-CN" altLang="en-US" sz="3600" b="1" dirty="0">
                  <a:solidFill>
                    <a:srgbClr val="FBFBFB"/>
                  </a:solidFill>
                  <a:latin typeface="微软雅黑" panose="020B0503020204020204" pitchFamily="34" charset="-122"/>
                  <a:ea typeface="微软雅黑" panose="020B0503020204020204" pitchFamily="34" charset="-122"/>
                </a:rPr>
                <a:t>数据</a:t>
              </a:r>
              <a:r>
                <a:rPr lang="zh-CN" altLang="en-US" sz="3600" dirty="0">
                  <a:solidFill>
                    <a:srgbClr val="FBFBFB"/>
                  </a:solidFill>
                  <a:latin typeface="微软雅黑" panose="020B0503020204020204" pitchFamily="34" charset="-122"/>
                  <a:ea typeface="微软雅黑" panose="020B0503020204020204" pitchFamily="34" charset="-122"/>
                </a:rPr>
                <a:t>安全</a:t>
              </a:r>
            </a:p>
          </p:txBody>
        </p:sp>
        <p:sp>
          <p:nvSpPr>
            <p:cNvPr id="77" name="文本框 76"/>
            <p:cNvSpPr txBox="1"/>
            <p:nvPr/>
          </p:nvSpPr>
          <p:spPr>
            <a:xfrm>
              <a:off x="2406019" y="2326966"/>
              <a:ext cx="787395" cy="707886"/>
            </a:xfrm>
            <a:prstGeom prst="rect">
              <a:avLst/>
            </a:prstGeom>
            <a:noFill/>
          </p:spPr>
          <p:txBody>
            <a:bodyPr wrap="none" rtlCol="0">
              <a:spAutoFit/>
            </a:bodyPr>
            <a:lstStyle/>
            <a:p>
              <a:r>
                <a:rPr lang="en-US" altLang="zh-CN" sz="4000" dirty="0">
                  <a:solidFill>
                    <a:srgbClr val="FDFDFD"/>
                  </a:solidFill>
                  <a:latin typeface="微软雅黑" panose="020B0503020204020204" pitchFamily="34" charset="-122"/>
                  <a:ea typeface="微软雅黑" panose="020B0503020204020204" pitchFamily="34" charset="-122"/>
                </a:rPr>
                <a:t>01</a:t>
              </a:r>
              <a:endParaRPr lang="zh-CN" altLang="en-US" sz="4000" dirty="0">
                <a:solidFill>
                  <a:srgbClr val="FDFDFD"/>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4664144" y="1832668"/>
            <a:ext cx="2703198" cy="2711712"/>
            <a:chOff x="4664144" y="1832668"/>
            <a:chExt cx="2703198" cy="2711712"/>
          </a:xfrm>
        </p:grpSpPr>
        <p:grpSp>
          <p:nvGrpSpPr>
            <p:cNvPr id="55" name="组合 54"/>
            <p:cNvGrpSpPr/>
            <p:nvPr/>
          </p:nvGrpSpPr>
          <p:grpSpPr>
            <a:xfrm>
              <a:off x="4664144" y="1832668"/>
              <a:ext cx="2703198" cy="2711712"/>
              <a:chOff x="4605019" y="1580876"/>
              <a:chExt cx="2703198" cy="2711712"/>
            </a:xfrm>
          </p:grpSpPr>
          <p:sp>
            <p:nvSpPr>
              <p:cNvPr id="56" name="Oval 7"/>
              <p:cNvSpPr>
                <a:spLocks noChangeArrowheads="1"/>
              </p:cNvSpPr>
              <p:nvPr/>
            </p:nvSpPr>
            <p:spPr bwMode="auto">
              <a:xfrm>
                <a:off x="4605019" y="1580876"/>
                <a:ext cx="2703198" cy="2711712"/>
              </a:xfrm>
              <a:prstGeom prst="ellipse">
                <a:avLst/>
              </a:prstGeom>
              <a:solidFill>
                <a:srgbClr val="75627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7"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5" name="矩形 74"/>
            <p:cNvSpPr/>
            <p:nvPr/>
          </p:nvSpPr>
          <p:spPr>
            <a:xfrm>
              <a:off x="5075752" y="2994179"/>
              <a:ext cx="2031325" cy="646331"/>
            </a:xfrm>
            <a:prstGeom prst="rect">
              <a:avLst/>
            </a:prstGeom>
          </p:spPr>
          <p:txBody>
            <a:bodyPr wrap="none">
              <a:spAutoFit/>
            </a:bodyPr>
            <a:lstStyle/>
            <a:p>
              <a:r>
                <a:rPr lang="zh-CN" altLang="en-US" sz="3600" b="1" dirty="0">
                  <a:solidFill>
                    <a:srgbClr val="FBFBFB"/>
                  </a:solidFill>
                  <a:latin typeface="微软雅黑" panose="020B0503020204020204" pitchFamily="34" charset="-122"/>
                  <a:ea typeface="微软雅黑" panose="020B0503020204020204" pitchFamily="34" charset="-122"/>
                </a:rPr>
                <a:t>隐私</a:t>
              </a:r>
              <a:r>
                <a:rPr lang="zh-CN" altLang="en-US" sz="3600" dirty="0">
                  <a:solidFill>
                    <a:srgbClr val="FBFBFB"/>
                  </a:solidFill>
                  <a:latin typeface="微软雅黑" panose="020B0503020204020204" pitchFamily="34" charset="-122"/>
                  <a:ea typeface="微软雅黑" panose="020B0503020204020204" pitchFamily="34" charset="-122"/>
                </a:rPr>
                <a:t>泄露</a:t>
              </a:r>
            </a:p>
          </p:txBody>
        </p:sp>
        <p:sp>
          <p:nvSpPr>
            <p:cNvPr id="78" name="文本框 77"/>
            <p:cNvSpPr txBox="1"/>
            <p:nvPr/>
          </p:nvSpPr>
          <p:spPr>
            <a:xfrm>
              <a:off x="5610919" y="2336494"/>
              <a:ext cx="787395" cy="707886"/>
            </a:xfrm>
            <a:prstGeom prst="rect">
              <a:avLst/>
            </a:prstGeom>
            <a:noFill/>
          </p:spPr>
          <p:txBody>
            <a:bodyPr wrap="none" rtlCol="0">
              <a:spAutoFit/>
            </a:bodyPr>
            <a:lstStyle/>
            <a:p>
              <a:r>
                <a:rPr lang="en-US" altLang="zh-CN" sz="4000" dirty="0">
                  <a:solidFill>
                    <a:srgbClr val="FDFDFD"/>
                  </a:solidFill>
                  <a:latin typeface="微软雅黑" panose="020B0503020204020204" pitchFamily="34" charset="-122"/>
                  <a:ea typeface="微软雅黑" panose="020B0503020204020204" pitchFamily="34" charset="-122"/>
                </a:rPr>
                <a:t>02</a:t>
              </a:r>
              <a:endParaRPr lang="zh-CN" altLang="en-US" sz="4000" dirty="0">
                <a:solidFill>
                  <a:srgbClr val="FDFDFD"/>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7912386" y="1832668"/>
            <a:ext cx="2703198" cy="2711712"/>
            <a:chOff x="7912386" y="1832668"/>
            <a:chExt cx="2703198" cy="2711712"/>
          </a:xfrm>
        </p:grpSpPr>
        <p:grpSp>
          <p:nvGrpSpPr>
            <p:cNvPr id="58" name="组合 57"/>
            <p:cNvGrpSpPr/>
            <p:nvPr/>
          </p:nvGrpSpPr>
          <p:grpSpPr>
            <a:xfrm>
              <a:off x="7912386" y="1832668"/>
              <a:ext cx="2703198" cy="2711712"/>
              <a:chOff x="7853261" y="1580876"/>
              <a:chExt cx="2703198" cy="2711712"/>
            </a:xfrm>
          </p:grpSpPr>
          <p:sp>
            <p:nvSpPr>
              <p:cNvPr id="59" name="Oval 9"/>
              <p:cNvSpPr>
                <a:spLocks noChangeArrowheads="1"/>
              </p:cNvSpPr>
              <p:nvPr/>
            </p:nvSpPr>
            <p:spPr bwMode="auto">
              <a:xfrm>
                <a:off x="7853261" y="1580876"/>
                <a:ext cx="2703198" cy="2711712"/>
              </a:xfrm>
              <a:prstGeom prst="ellipse">
                <a:avLst/>
              </a:prstGeom>
              <a:solidFill>
                <a:srgbClr val="EF5B4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0"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6" name="矩形 75"/>
            <p:cNvSpPr/>
            <p:nvPr/>
          </p:nvSpPr>
          <p:spPr>
            <a:xfrm>
              <a:off x="8275855" y="2995858"/>
              <a:ext cx="2031325" cy="1200329"/>
            </a:xfrm>
            <a:prstGeom prst="rect">
              <a:avLst/>
            </a:prstGeom>
          </p:spPr>
          <p:txBody>
            <a:bodyPr wrap="none">
              <a:spAutoFit/>
            </a:bodyPr>
            <a:lstStyle/>
            <a:p>
              <a:pPr algn="ctr"/>
              <a:r>
                <a:rPr lang="zh-CN" altLang="en-US" sz="3600" dirty="0">
                  <a:solidFill>
                    <a:srgbClr val="FBFBFB"/>
                  </a:solidFill>
                  <a:latin typeface="微软雅黑" panose="020B0503020204020204" pitchFamily="34" charset="-122"/>
                  <a:ea typeface="微软雅黑" panose="020B0503020204020204" pitchFamily="34" charset="-122"/>
                </a:rPr>
                <a:t>网络恐怖</a:t>
              </a:r>
              <a:endParaRPr lang="en-US" altLang="zh-CN" sz="3600" dirty="0">
                <a:solidFill>
                  <a:srgbClr val="FBFBFB"/>
                </a:solidFill>
                <a:latin typeface="微软雅黑" panose="020B0503020204020204" pitchFamily="34" charset="-122"/>
                <a:ea typeface="微软雅黑" panose="020B0503020204020204" pitchFamily="34" charset="-122"/>
              </a:endParaRPr>
            </a:p>
            <a:p>
              <a:pPr algn="ctr"/>
              <a:r>
                <a:rPr lang="zh-CN" altLang="en-US" sz="3600" dirty="0">
                  <a:solidFill>
                    <a:srgbClr val="FBFBFB"/>
                  </a:solidFill>
                  <a:latin typeface="微软雅黑" panose="020B0503020204020204" pitchFamily="34" charset="-122"/>
                  <a:ea typeface="微软雅黑" panose="020B0503020204020204" pitchFamily="34" charset="-122"/>
                </a:rPr>
                <a:t>主义</a:t>
              </a:r>
              <a:endParaRPr lang="zh-CN" altLang="en-US" sz="3600" b="1" dirty="0">
                <a:solidFill>
                  <a:srgbClr val="FBFBFB"/>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8894604" y="2349316"/>
              <a:ext cx="787395" cy="707886"/>
            </a:xfrm>
            <a:prstGeom prst="rect">
              <a:avLst/>
            </a:prstGeom>
            <a:noFill/>
          </p:spPr>
          <p:txBody>
            <a:bodyPr wrap="none" rtlCol="0">
              <a:spAutoFit/>
            </a:bodyPr>
            <a:lstStyle/>
            <a:p>
              <a:r>
                <a:rPr lang="en-US" altLang="zh-CN" sz="4000" dirty="0">
                  <a:solidFill>
                    <a:srgbClr val="FDFDFD"/>
                  </a:solidFill>
                  <a:latin typeface="微软雅黑" panose="020B0503020204020204" pitchFamily="34" charset="-122"/>
                  <a:ea typeface="微软雅黑" panose="020B0503020204020204" pitchFamily="34" charset="-122"/>
                </a:rPr>
                <a:t>03</a:t>
              </a:r>
              <a:endParaRPr lang="zh-CN" altLang="en-US" sz="4000" dirty="0">
                <a:solidFill>
                  <a:srgbClr val="FDFDFD"/>
                </a:solidFill>
                <a:latin typeface="微软雅黑" panose="020B0503020204020204" pitchFamily="34" charset="-122"/>
                <a:ea typeface="微软雅黑" panose="020B0503020204020204" pitchFamily="34" charset="-122"/>
              </a:endParaRPr>
            </a:p>
          </p:txBody>
        </p:sp>
      </p:grp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3887983" y="3132493"/>
            <a:ext cx="1030200" cy="144738"/>
            <a:chOff x="2929691" y="2127825"/>
            <a:chExt cx="900366" cy="126498"/>
          </a:xfrm>
        </p:grpSpPr>
        <p:sp>
          <p:nvSpPr>
            <p:cNvPr id="62"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3"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6"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7128812" y="3132493"/>
            <a:ext cx="1030200" cy="144738"/>
            <a:chOff x="5627069" y="2127825"/>
            <a:chExt cx="900366" cy="126498"/>
          </a:xfrm>
        </p:grpSpPr>
        <p:sp>
          <p:nvSpPr>
            <p:cNvPr id="68"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9"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70"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1" name="矩形 70"/>
          <p:cNvSpPr/>
          <p:nvPr/>
        </p:nvSpPr>
        <p:spPr>
          <a:xfrm>
            <a:off x="1585773" y="5008615"/>
            <a:ext cx="2574084"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spcAft>
                <a:spcPts val="600"/>
              </a:spcAft>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国家、企业、个人的数据安全问题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矩形 71"/>
          <p:cNvSpPr/>
          <p:nvPr/>
        </p:nvSpPr>
        <p:spPr>
          <a:xfrm>
            <a:off x="4751615" y="5006780"/>
            <a:ext cx="2780090" cy="4001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个人隐私的大肆泄露</a:t>
            </a:r>
          </a:p>
        </p:txBody>
      </p:sp>
      <p:sp>
        <p:nvSpPr>
          <p:cNvPr id="73" name="矩形 72"/>
          <p:cNvSpPr/>
          <p:nvPr/>
        </p:nvSpPr>
        <p:spPr>
          <a:xfrm>
            <a:off x="7891999" y="5006780"/>
            <a:ext cx="2743972" cy="4001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网络恐怖主义甚嚣尘上</a:t>
            </a:r>
          </a:p>
        </p:txBody>
      </p:sp>
      <p:sp>
        <p:nvSpPr>
          <p:cNvPr id="80" name="TextBox 42"/>
          <p:cNvSpPr txBox="1"/>
          <p:nvPr/>
        </p:nvSpPr>
        <p:spPr>
          <a:xfrm>
            <a:off x="1213474" y="266653"/>
            <a:ext cx="5317955"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1.1 </a:t>
            </a:r>
            <a:r>
              <a:rPr lang="zh-CN" altLang="en-US" b="0" dirty="0">
                <a:solidFill>
                  <a:srgbClr val="756271"/>
                </a:solidFill>
              </a:rPr>
              <a:t>网络安全面临巨大挑战</a:t>
            </a:r>
          </a:p>
        </p:txBody>
      </p:sp>
    </p:spTree>
    <p:extLst>
      <p:ext uri="{BB962C8B-B14F-4D97-AF65-F5344CB8AC3E}">
        <p14:creationId xmlns:p14="http://schemas.microsoft.com/office/powerpoint/2010/main" val="536263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25" presetClass="entr" presetSubtype="0" fill="hold" nodeType="with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par>
                                <p:cTn id="25" presetID="25" presetClass="entr" presetSubtype="0" fill="hold"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par>
                                <p:cTn id="39" presetID="22" presetClass="entr" presetSubtype="8"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wipe(left)">
                                      <p:cBhvr>
                                        <p:cTn id="41" dur="500"/>
                                        <p:tgtEl>
                                          <p:spTgt spid="67"/>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73"/>
                                        </p:tgtEl>
                                        <p:attrNameLst>
                                          <p:attrName>style.visibility</p:attrName>
                                        </p:attrNameLst>
                                      </p:cBhvr>
                                      <p:to>
                                        <p:strVal val="visible"/>
                                      </p:to>
                                    </p:set>
                                    <p:animEffect transition="in" filter="fade">
                                      <p:cBhvr>
                                        <p:cTn id="5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0" name="TextBox 42"/>
          <p:cNvSpPr txBox="1"/>
          <p:nvPr/>
        </p:nvSpPr>
        <p:spPr>
          <a:xfrm>
            <a:off x="1213474" y="266653"/>
            <a:ext cx="5317955"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1.2 </a:t>
            </a:r>
            <a:r>
              <a:rPr lang="zh-CN" altLang="en-US" b="0" dirty="0">
                <a:solidFill>
                  <a:srgbClr val="756271"/>
                </a:solidFill>
              </a:rPr>
              <a:t>网络战威胁不断加强</a:t>
            </a:r>
          </a:p>
        </p:txBody>
      </p:sp>
      <p:pic>
        <p:nvPicPr>
          <p:cNvPr id="1026" name="Picture 2" descr="https://ss1.bdstatic.com/70cFuXSh_Q1YnxGkpoWK1HF6hhy/it/u=3320632248,3181676841&amp;fm=26&amp;gp=0.jpg">
            <a:extLst>
              <a:ext uri="{FF2B5EF4-FFF2-40B4-BE49-F238E27FC236}">
                <a16:creationId xmlns:a16="http://schemas.microsoft.com/office/drawing/2014/main" id="{59E556FE-5014-4051-B80C-8B354B02B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49" y="1439027"/>
            <a:ext cx="6667501" cy="48207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0.bdstatic.com/70cFuHSh_Q1YnxGkpoWK1HF6hhy/it/u=4123981011,256037597&amp;fm=26&amp;gp=0.jpg">
            <a:extLst>
              <a:ext uri="{FF2B5EF4-FFF2-40B4-BE49-F238E27FC236}">
                <a16:creationId xmlns:a16="http://schemas.microsoft.com/office/drawing/2014/main" id="{17A08819-BC61-4853-86C7-0E0118CE5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1198" y="909901"/>
            <a:ext cx="5549602" cy="554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151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0" name="TextBox 42"/>
          <p:cNvSpPr txBox="1"/>
          <p:nvPr/>
        </p:nvSpPr>
        <p:spPr>
          <a:xfrm>
            <a:off x="1213474" y="266653"/>
            <a:ext cx="5631463"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1.3 </a:t>
            </a:r>
            <a:r>
              <a:rPr lang="zh-CN" altLang="en-US" b="0" dirty="0">
                <a:solidFill>
                  <a:srgbClr val="756271"/>
                </a:solidFill>
              </a:rPr>
              <a:t>我国积极采取措施保障国家安全</a:t>
            </a:r>
          </a:p>
        </p:txBody>
      </p:sp>
      <p:sp>
        <p:nvSpPr>
          <p:cNvPr id="37" name="TextBox 76">
            <a:extLst>
              <a:ext uri="{FF2B5EF4-FFF2-40B4-BE49-F238E27FC236}">
                <a16:creationId xmlns:a16="http://schemas.microsoft.com/office/drawing/2014/main" id="{E8F6039B-8EC8-4C11-8D17-15B4B6E3CC46}"/>
              </a:ext>
            </a:extLst>
          </p:cNvPr>
          <p:cNvSpPr txBox="1"/>
          <p:nvPr/>
        </p:nvSpPr>
        <p:spPr>
          <a:xfrm>
            <a:off x="7430689" y="5075786"/>
            <a:ext cx="2872639" cy="923330"/>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陆续发布了一系列行业规范和国家标准，为网安法的执行提供了依据</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Box 76">
            <a:extLst>
              <a:ext uri="{FF2B5EF4-FFF2-40B4-BE49-F238E27FC236}">
                <a16:creationId xmlns:a16="http://schemas.microsoft.com/office/drawing/2014/main" id="{0BEA2423-D906-40AA-83F3-4D9EAE74351E}"/>
              </a:ext>
            </a:extLst>
          </p:cNvPr>
          <p:cNvSpPr txBox="1"/>
          <p:nvPr/>
        </p:nvSpPr>
        <p:spPr>
          <a:xfrm>
            <a:off x="2456929" y="1591456"/>
            <a:ext cx="2479384" cy="646331"/>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明确了网络安全等级保护制度的法律地位</a:t>
            </a:r>
            <a:endParaRPr lang="en-US" altLang="zh-CN" dirty="0">
              <a:solidFill>
                <a:schemeClr val="tx1">
                  <a:lumMod val="75000"/>
                  <a:lumOff val="25000"/>
                </a:schemeClr>
              </a:solidFill>
            </a:endParaRPr>
          </a:p>
        </p:txBody>
      </p:sp>
      <p:sp>
        <p:nvSpPr>
          <p:cNvPr id="43" name="TextBox 76">
            <a:extLst>
              <a:ext uri="{FF2B5EF4-FFF2-40B4-BE49-F238E27FC236}">
                <a16:creationId xmlns:a16="http://schemas.microsoft.com/office/drawing/2014/main" id="{D8ADCD52-A646-4D15-8FE1-1C5CB91F7AB1}"/>
              </a:ext>
            </a:extLst>
          </p:cNvPr>
          <p:cNvSpPr txBox="1"/>
          <p:nvPr/>
        </p:nvSpPr>
        <p:spPr>
          <a:xfrm>
            <a:off x="7430689" y="1530270"/>
            <a:ext cx="2480754" cy="923330"/>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明确了不同层级的网络安全监测预警和应急处置的制度和机制</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76">
            <a:extLst>
              <a:ext uri="{FF2B5EF4-FFF2-40B4-BE49-F238E27FC236}">
                <a16:creationId xmlns:a16="http://schemas.microsoft.com/office/drawing/2014/main" id="{FC3CED95-4C55-479A-A83D-407281A46DE9}"/>
              </a:ext>
            </a:extLst>
          </p:cNvPr>
          <p:cNvSpPr txBox="1"/>
          <p:nvPr/>
        </p:nvSpPr>
        <p:spPr>
          <a:xfrm>
            <a:off x="2370804" y="5075786"/>
            <a:ext cx="2479385" cy="923330"/>
          </a:xfrm>
          <a:prstGeom prst="rect">
            <a:avLst/>
          </a:prstGeom>
          <a:noFill/>
        </p:spPr>
        <p:txBody>
          <a:bodyPr wrap="squar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完善了网络安全义务和责任，加大了违法惩处力度</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Box 83">
            <a:extLst>
              <a:ext uri="{FF2B5EF4-FFF2-40B4-BE49-F238E27FC236}">
                <a16:creationId xmlns:a16="http://schemas.microsoft.com/office/drawing/2014/main" id="{5AC4424F-49E8-4F8A-95FD-19E4057A153B}"/>
              </a:ext>
            </a:extLst>
          </p:cNvPr>
          <p:cNvSpPr txBox="1"/>
          <p:nvPr/>
        </p:nvSpPr>
        <p:spPr>
          <a:xfrm>
            <a:off x="5649019" y="3347788"/>
            <a:ext cx="1113276" cy="954107"/>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tx1">
                    <a:lumMod val="75000"/>
                    <a:lumOff val="25000"/>
                  </a:schemeClr>
                </a:solidFill>
              </a:rPr>
              <a:t>网安法</a:t>
            </a:r>
          </a:p>
        </p:txBody>
      </p:sp>
      <p:grpSp>
        <p:nvGrpSpPr>
          <p:cNvPr id="49" name="组合 48">
            <a:extLst>
              <a:ext uri="{FF2B5EF4-FFF2-40B4-BE49-F238E27FC236}">
                <a16:creationId xmlns:a16="http://schemas.microsoft.com/office/drawing/2014/main" id="{AE921952-0B19-4752-B777-FBFA45DB1776}"/>
              </a:ext>
            </a:extLst>
          </p:cNvPr>
          <p:cNvGrpSpPr/>
          <p:nvPr/>
        </p:nvGrpSpPr>
        <p:grpSpPr>
          <a:xfrm>
            <a:off x="3922312" y="1516841"/>
            <a:ext cx="4606093" cy="4620606"/>
            <a:chOff x="3922312" y="1516841"/>
            <a:chExt cx="4606093" cy="4620606"/>
          </a:xfrm>
        </p:grpSpPr>
        <p:sp>
          <p:nvSpPr>
            <p:cNvPr id="50" name="任意多边形 23">
              <a:extLst>
                <a:ext uri="{FF2B5EF4-FFF2-40B4-BE49-F238E27FC236}">
                  <a16:creationId xmlns:a16="http://schemas.microsoft.com/office/drawing/2014/main" id="{58001966-E539-4154-986D-E884BB971EC0}"/>
                </a:ext>
              </a:extLst>
            </p:cNvPr>
            <p:cNvSpPr/>
            <p:nvPr/>
          </p:nvSpPr>
          <p:spPr>
            <a:xfrm rot="5400000" flipV="1">
              <a:off x="5848497" y="1516841"/>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51" name="任意多边形 24">
              <a:extLst>
                <a:ext uri="{FF2B5EF4-FFF2-40B4-BE49-F238E27FC236}">
                  <a16:creationId xmlns:a16="http://schemas.microsoft.com/office/drawing/2014/main" id="{9ACE4D34-E36D-407B-9714-4DEFE155D6A7}"/>
                </a:ext>
              </a:extLst>
            </p:cNvPr>
            <p:cNvSpPr/>
            <p:nvPr/>
          </p:nvSpPr>
          <p:spPr>
            <a:xfrm rot="16200000" flipH="1" flipV="1">
              <a:off x="3922312" y="1516841"/>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64" name="任意多边形 25">
              <a:extLst>
                <a:ext uri="{FF2B5EF4-FFF2-40B4-BE49-F238E27FC236}">
                  <a16:creationId xmlns:a16="http://schemas.microsoft.com/office/drawing/2014/main" id="{9758DCFD-7021-4542-B7D9-927E2F8352DE}"/>
                </a:ext>
              </a:extLst>
            </p:cNvPr>
            <p:cNvSpPr/>
            <p:nvPr/>
          </p:nvSpPr>
          <p:spPr>
            <a:xfrm rot="5400000" flipH="1" flipV="1">
              <a:off x="5848497" y="3457540"/>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65" name="任意多边形 26">
              <a:extLst>
                <a:ext uri="{FF2B5EF4-FFF2-40B4-BE49-F238E27FC236}">
                  <a16:creationId xmlns:a16="http://schemas.microsoft.com/office/drawing/2014/main" id="{1EE7183F-0558-4FE0-B93F-01FED829F030}"/>
                </a:ext>
              </a:extLst>
            </p:cNvPr>
            <p:cNvSpPr/>
            <p:nvPr/>
          </p:nvSpPr>
          <p:spPr>
            <a:xfrm rot="16200000" flipV="1">
              <a:off x="3922312" y="3457540"/>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81" name="Oval 10">
              <a:extLst>
                <a:ext uri="{FF2B5EF4-FFF2-40B4-BE49-F238E27FC236}">
                  <a16:creationId xmlns:a16="http://schemas.microsoft.com/office/drawing/2014/main" id="{D5A4F7F5-3136-4847-8F1B-D147429F0EFE}"/>
                </a:ext>
              </a:extLst>
            </p:cNvPr>
            <p:cNvSpPr>
              <a:spLocks noChangeArrowheads="1"/>
            </p:cNvSpPr>
            <p:nvPr/>
          </p:nvSpPr>
          <p:spPr bwMode="auto">
            <a:xfrm>
              <a:off x="5924859" y="164773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5ABB93"/>
                  </a:solidFill>
                  <a:latin typeface="微软雅黑" panose="020B0503020204020204" pitchFamily="34" charset="-122"/>
                  <a:ea typeface="微软雅黑" panose="020B0503020204020204" pitchFamily="34" charset="-122"/>
                </a:rPr>
                <a:t>1</a:t>
              </a:r>
              <a:endParaRPr lang="zh-CN" altLang="en-US" dirty="0">
                <a:solidFill>
                  <a:srgbClr val="5ABB93"/>
                </a:solidFill>
                <a:latin typeface="微软雅黑" panose="020B0503020204020204" pitchFamily="34" charset="-122"/>
                <a:ea typeface="微软雅黑" panose="020B0503020204020204" pitchFamily="34" charset="-122"/>
              </a:endParaRPr>
            </a:p>
          </p:txBody>
        </p:sp>
        <p:sp>
          <p:nvSpPr>
            <p:cNvPr id="82" name="Oval 10">
              <a:extLst>
                <a:ext uri="{FF2B5EF4-FFF2-40B4-BE49-F238E27FC236}">
                  <a16:creationId xmlns:a16="http://schemas.microsoft.com/office/drawing/2014/main" id="{9E65DFE7-E8EA-4EA9-8C03-78263198F337}"/>
                </a:ext>
              </a:extLst>
            </p:cNvPr>
            <p:cNvSpPr>
              <a:spLocks noChangeArrowheads="1"/>
            </p:cNvSpPr>
            <p:nvPr/>
          </p:nvSpPr>
          <p:spPr bwMode="auto">
            <a:xfrm>
              <a:off x="7898037" y="3604872"/>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EF5B43"/>
                  </a:solidFill>
                  <a:latin typeface="微软雅黑" panose="020B0503020204020204" pitchFamily="34" charset="-122"/>
                  <a:ea typeface="微软雅黑" panose="020B0503020204020204" pitchFamily="34" charset="-122"/>
                </a:rPr>
                <a:t>2</a:t>
              </a:r>
              <a:endParaRPr lang="zh-CN" altLang="en-US" dirty="0">
                <a:solidFill>
                  <a:srgbClr val="EF5B43"/>
                </a:solidFill>
                <a:latin typeface="微软雅黑" panose="020B0503020204020204" pitchFamily="34" charset="-122"/>
                <a:ea typeface="微软雅黑" panose="020B0503020204020204" pitchFamily="34" charset="-122"/>
              </a:endParaRPr>
            </a:p>
          </p:txBody>
        </p:sp>
        <p:sp>
          <p:nvSpPr>
            <p:cNvPr id="83" name="Oval 10">
              <a:extLst>
                <a:ext uri="{FF2B5EF4-FFF2-40B4-BE49-F238E27FC236}">
                  <a16:creationId xmlns:a16="http://schemas.microsoft.com/office/drawing/2014/main" id="{54A830CE-F42A-4BE5-B0F5-995D272FF963}"/>
                </a:ext>
              </a:extLst>
            </p:cNvPr>
            <p:cNvSpPr>
              <a:spLocks noChangeArrowheads="1"/>
            </p:cNvSpPr>
            <p:nvPr/>
          </p:nvSpPr>
          <p:spPr bwMode="auto">
            <a:xfrm>
              <a:off x="5989026" y="5529925"/>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F2B973"/>
                  </a:solidFill>
                  <a:latin typeface="微软雅黑" panose="020B0503020204020204" pitchFamily="34" charset="-122"/>
                  <a:ea typeface="微软雅黑" panose="020B0503020204020204" pitchFamily="34" charset="-122"/>
                </a:rPr>
                <a:t>3</a:t>
              </a:r>
              <a:endParaRPr lang="zh-CN" altLang="en-US" dirty="0">
                <a:solidFill>
                  <a:srgbClr val="F2B973"/>
                </a:solidFill>
                <a:latin typeface="微软雅黑" panose="020B0503020204020204" pitchFamily="34" charset="-122"/>
                <a:ea typeface="微软雅黑" panose="020B0503020204020204" pitchFamily="34" charset="-122"/>
              </a:endParaRPr>
            </a:p>
          </p:txBody>
        </p:sp>
        <p:sp>
          <p:nvSpPr>
            <p:cNvPr id="84" name="Oval 10">
              <a:extLst>
                <a:ext uri="{FF2B5EF4-FFF2-40B4-BE49-F238E27FC236}">
                  <a16:creationId xmlns:a16="http://schemas.microsoft.com/office/drawing/2014/main" id="{9C1F00FC-EBB1-490D-812C-3A6FDDD4985B}"/>
                </a:ext>
              </a:extLst>
            </p:cNvPr>
            <p:cNvSpPr>
              <a:spLocks noChangeArrowheads="1"/>
            </p:cNvSpPr>
            <p:nvPr/>
          </p:nvSpPr>
          <p:spPr bwMode="auto">
            <a:xfrm>
              <a:off x="4063973" y="3604872"/>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756271"/>
                  </a:solidFill>
                  <a:latin typeface="微软雅黑" panose="020B0503020204020204" pitchFamily="34" charset="-122"/>
                  <a:ea typeface="微软雅黑" panose="020B0503020204020204" pitchFamily="34" charset="-122"/>
                </a:rPr>
                <a:t>4</a:t>
              </a:r>
              <a:endParaRPr lang="zh-CN" altLang="en-US" dirty="0">
                <a:solidFill>
                  <a:srgbClr val="75627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35708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1000" fill="hold"/>
                                        <p:tgtEl>
                                          <p:spTgt spid="49"/>
                                        </p:tgtEl>
                                        <p:attrNameLst>
                                          <p:attrName>ppt_w</p:attrName>
                                        </p:attrNameLst>
                                      </p:cBhvr>
                                      <p:tavLst>
                                        <p:tav tm="0">
                                          <p:val>
                                            <p:fltVal val="0"/>
                                          </p:val>
                                        </p:tav>
                                        <p:tav tm="100000">
                                          <p:val>
                                            <p:strVal val="#ppt_w"/>
                                          </p:val>
                                        </p:tav>
                                      </p:tavLst>
                                    </p:anim>
                                    <p:anim calcmode="lin" valueType="num">
                                      <p:cBhvr>
                                        <p:cTn id="8" dur="1000" fill="hold"/>
                                        <p:tgtEl>
                                          <p:spTgt spid="49"/>
                                        </p:tgtEl>
                                        <p:attrNameLst>
                                          <p:attrName>ppt_h</p:attrName>
                                        </p:attrNameLst>
                                      </p:cBhvr>
                                      <p:tavLst>
                                        <p:tav tm="0">
                                          <p:val>
                                            <p:fltVal val="0"/>
                                          </p:val>
                                        </p:tav>
                                        <p:tav tm="100000">
                                          <p:val>
                                            <p:strVal val="#ppt_h"/>
                                          </p:val>
                                        </p:tav>
                                      </p:tavLst>
                                    </p:anim>
                                    <p:anim calcmode="lin" valueType="num">
                                      <p:cBhvr>
                                        <p:cTn id="9" dur="1000" fill="hold"/>
                                        <p:tgtEl>
                                          <p:spTgt spid="49"/>
                                        </p:tgtEl>
                                        <p:attrNameLst>
                                          <p:attrName>style.rotation</p:attrName>
                                        </p:attrNameLst>
                                      </p:cBhvr>
                                      <p:tavLst>
                                        <p:tav tm="0">
                                          <p:val>
                                            <p:fltVal val="90"/>
                                          </p:val>
                                        </p:tav>
                                        <p:tav tm="100000">
                                          <p:val>
                                            <p:fltVal val="0"/>
                                          </p:val>
                                        </p:tav>
                                      </p:tavLst>
                                    </p:anim>
                                    <p:animEffect transition="in" filter="fade">
                                      <p:cBhvr>
                                        <p:cTn id="10" dur="1000"/>
                                        <p:tgtEl>
                                          <p:spTgt spid="49"/>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714354" y="3002846"/>
            <a:ext cx="6955750" cy="923330"/>
          </a:xfrm>
          <a:prstGeom prst="rect">
            <a:avLst/>
          </a:prstGeom>
          <a:noFill/>
        </p:spPr>
        <p:txBody>
          <a:bodyPr wrap="square" rtlCol="0">
            <a:spAutoFit/>
          </a:bodyPr>
          <a:lstStyle/>
          <a:p>
            <a:r>
              <a:rPr lang="zh-CN" altLang="en-US" sz="5400" b="1" dirty="0">
                <a:solidFill>
                  <a:srgbClr val="EF5B43"/>
                </a:solidFill>
                <a:latin typeface="微软雅黑" panose="020B0503020204020204" pitchFamily="34" charset="-122"/>
                <a:ea typeface="微软雅黑" panose="020B0503020204020204" pitchFamily="34" charset="-122"/>
              </a:rPr>
              <a:t>网络安全意识淡薄</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4959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596942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2.1 </a:t>
            </a:r>
            <a:r>
              <a:rPr lang="zh-CN" altLang="en-US" b="0" dirty="0">
                <a:solidFill>
                  <a:srgbClr val="756271"/>
                </a:solidFill>
              </a:rPr>
              <a:t>网络安全的保障离不开普通民众</a:t>
            </a: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2052" name="Picture 4" descr="https://timgsa.baidu.com/timg?image&amp;quality=80&amp;size=b9999_10000&amp;sec=1568869074449&amp;di=dafbfb363e05309d79cbcb1f82777c92&amp;imgtype=0&amp;src=http%3A%2F%2Fwww.jykgjjq.gov.cn%2Fuploads%2FkindEditor%2Fpic%2F1505959455278.jpg">
            <a:extLst>
              <a:ext uri="{FF2B5EF4-FFF2-40B4-BE49-F238E27FC236}">
                <a16:creationId xmlns:a16="http://schemas.microsoft.com/office/drawing/2014/main" id="{D03E9DB3-3BDB-4E31-91A1-364FAFC27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860" y="1455963"/>
            <a:ext cx="7998279" cy="474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569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596942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2.2 </a:t>
            </a:r>
            <a:r>
              <a:rPr lang="zh-CN" altLang="en-US" b="0" dirty="0">
                <a:solidFill>
                  <a:srgbClr val="756271"/>
                </a:solidFill>
              </a:rPr>
              <a:t>民众网络安全意识淡薄</a:t>
            </a: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3074" name="Picture 2" descr="https://www.aqniu.com/wp-content/uploads/2017/10/%E5%9B%BE%E7%89%87-1-6.jpg">
            <a:extLst>
              <a:ext uri="{FF2B5EF4-FFF2-40B4-BE49-F238E27FC236}">
                <a16:creationId xmlns:a16="http://schemas.microsoft.com/office/drawing/2014/main" id="{70594B15-762C-4CE0-8168-30E5AF7A8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30" y="983745"/>
            <a:ext cx="10492667" cy="562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79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复古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1976</Words>
  <Application>Microsoft Office PowerPoint</Application>
  <PresentationFormat>宽屏</PresentationFormat>
  <Paragraphs>118</Paragraphs>
  <Slides>19</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刘 小涵</cp:lastModifiedBy>
  <cp:revision>45</cp:revision>
  <dcterms:created xsi:type="dcterms:W3CDTF">2017-04-01T14:37:23Z</dcterms:created>
  <dcterms:modified xsi:type="dcterms:W3CDTF">2019-09-19T19:15:33Z</dcterms:modified>
</cp:coreProperties>
</file>