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9" r:id="rId6"/>
    <p:sldId id="272" r:id="rId7"/>
    <p:sldId id="298" r:id="rId8"/>
    <p:sldId id="300" r:id="rId9"/>
    <p:sldId id="281" r:id="rId10"/>
    <p:sldId id="299" r:id="rId11"/>
    <p:sldId id="297" r:id="rId12"/>
    <p:sldId id="292" r:id="rId13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0"/>
    <a:srgbClr val="F2F2F2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451" y="7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73DE8-95F0-4B29-8D15-5A52BC9BEB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BE036DF-1719-4FFF-A198-E0BF5498C838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获取前台参数</a:t>
          </a:r>
        </a:p>
      </dgm:t>
    </dgm:pt>
    <dgm:pt modelId="{51FE3A6E-C087-413F-96FB-DA90FFC07719}" type="parTrans" cxnId="{0BE5AF45-5ECD-47ED-9EE1-D7C7B425CEE0}">
      <dgm:prSet/>
      <dgm:spPr/>
      <dgm:t>
        <a:bodyPr/>
        <a:lstStyle/>
        <a:p>
          <a:endParaRPr lang="zh-CN" altLang="en-US"/>
        </a:p>
      </dgm:t>
    </dgm:pt>
    <dgm:pt modelId="{1165F63C-6871-4710-A705-90C8D4825014}" type="sibTrans" cxnId="{0BE5AF45-5ECD-47ED-9EE1-D7C7B425CEE0}">
      <dgm:prSet/>
      <dgm:spPr/>
      <dgm:t>
        <a:bodyPr/>
        <a:lstStyle/>
        <a:p>
          <a:endParaRPr lang="zh-CN" altLang="en-US"/>
        </a:p>
      </dgm:t>
    </dgm:pt>
    <dgm:pt modelId="{5A101180-2946-4784-A335-9FA9D54AEA8C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调用逻辑业务</a:t>
          </a:r>
        </a:p>
      </dgm:t>
    </dgm:pt>
    <dgm:pt modelId="{6BB13A28-3E1D-4736-9A14-85ACB24C74D5}" type="parTrans" cxnId="{E86DCD2F-481E-417E-BBBA-1C5FA7A70AF5}">
      <dgm:prSet/>
      <dgm:spPr/>
      <dgm:t>
        <a:bodyPr/>
        <a:lstStyle/>
        <a:p>
          <a:endParaRPr lang="zh-CN" altLang="en-US"/>
        </a:p>
      </dgm:t>
    </dgm:pt>
    <dgm:pt modelId="{385D59F9-586E-4F93-AFF9-2F6CDD4413BB}" type="sibTrans" cxnId="{E86DCD2F-481E-417E-BBBA-1C5FA7A70AF5}">
      <dgm:prSet/>
      <dgm:spPr/>
      <dgm:t>
        <a:bodyPr/>
        <a:lstStyle/>
        <a:p>
          <a:endParaRPr lang="zh-CN" altLang="en-US"/>
        </a:p>
      </dgm:t>
    </dgm:pt>
    <dgm:pt modelId="{87E965A2-11E0-46AD-9D8F-D2003DB5F893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返回结果参数</a:t>
          </a:r>
        </a:p>
      </dgm:t>
    </dgm:pt>
    <dgm:pt modelId="{AAA5A1B6-E08D-4B92-A2F8-909B85F79B89}" type="parTrans" cxnId="{0141106B-984B-4BB3-A59B-0BA377CE3D32}">
      <dgm:prSet/>
      <dgm:spPr/>
      <dgm:t>
        <a:bodyPr/>
        <a:lstStyle/>
        <a:p>
          <a:endParaRPr lang="zh-CN" altLang="en-US"/>
        </a:p>
      </dgm:t>
    </dgm:pt>
    <dgm:pt modelId="{39B6B0AA-9861-4444-9B54-DFCE5AF67821}" type="sibTrans" cxnId="{0141106B-984B-4BB3-A59B-0BA377CE3D32}">
      <dgm:prSet/>
      <dgm:spPr/>
      <dgm:t>
        <a:bodyPr/>
        <a:lstStyle/>
        <a:p>
          <a:endParaRPr lang="zh-CN" altLang="en-US"/>
        </a:p>
      </dgm:t>
    </dgm:pt>
    <dgm:pt modelId="{5C87F73E-AF60-4D88-88E1-5012829BE175}" type="pres">
      <dgm:prSet presAssocID="{B3273DE8-95F0-4B29-8D15-5A52BC9BEB52}" presName="Name0" presStyleCnt="0">
        <dgm:presLayoutVars>
          <dgm:dir/>
          <dgm:resizeHandles val="exact"/>
        </dgm:presLayoutVars>
      </dgm:prSet>
      <dgm:spPr/>
    </dgm:pt>
    <dgm:pt modelId="{8017AA88-C196-4775-8B94-016D7BD29004}" type="pres">
      <dgm:prSet presAssocID="{0BE036DF-1719-4FFF-A198-E0BF5498C838}" presName="node" presStyleLbl="node1" presStyleIdx="0" presStyleCnt="3" custScaleX="155968">
        <dgm:presLayoutVars>
          <dgm:bulletEnabled val="1"/>
        </dgm:presLayoutVars>
      </dgm:prSet>
      <dgm:spPr/>
    </dgm:pt>
    <dgm:pt modelId="{194C10A3-DC44-4DEE-801E-65EB96D52797}" type="pres">
      <dgm:prSet presAssocID="{1165F63C-6871-4710-A705-90C8D4825014}" presName="sibTrans" presStyleLbl="sibTrans2D1" presStyleIdx="0" presStyleCnt="2"/>
      <dgm:spPr/>
    </dgm:pt>
    <dgm:pt modelId="{D5B335B4-78DB-4EE3-B0BF-1A9D6193EE69}" type="pres">
      <dgm:prSet presAssocID="{1165F63C-6871-4710-A705-90C8D4825014}" presName="connectorText" presStyleLbl="sibTrans2D1" presStyleIdx="0" presStyleCnt="2"/>
      <dgm:spPr/>
    </dgm:pt>
    <dgm:pt modelId="{BF4C5E8D-366D-4423-8CDC-0F2F90A62361}" type="pres">
      <dgm:prSet presAssocID="{5A101180-2946-4784-A335-9FA9D54AEA8C}" presName="node" presStyleLbl="node1" presStyleIdx="1" presStyleCnt="3" custScaleX="189774">
        <dgm:presLayoutVars>
          <dgm:bulletEnabled val="1"/>
        </dgm:presLayoutVars>
      </dgm:prSet>
      <dgm:spPr/>
    </dgm:pt>
    <dgm:pt modelId="{FBCBC8BF-E52D-4B2C-9B26-F03EE30DC38D}" type="pres">
      <dgm:prSet presAssocID="{385D59F9-586E-4F93-AFF9-2F6CDD4413BB}" presName="sibTrans" presStyleLbl="sibTrans2D1" presStyleIdx="1" presStyleCnt="2"/>
      <dgm:spPr/>
    </dgm:pt>
    <dgm:pt modelId="{F05978C1-1891-4F05-9BEE-6DE4E0E31621}" type="pres">
      <dgm:prSet presAssocID="{385D59F9-586E-4F93-AFF9-2F6CDD4413BB}" presName="connectorText" presStyleLbl="sibTrans2D1" presStyleIdx="1" presStyleCnt="2"/>
      <dgm:spPr/>
    </dgm:pt>
    <dgm:pt modelId="{7BD3F26A-F128-4FD4-BC74-C47CE00AC723}" type="pres">
      <dgm:prSet presAssocID="{87E965A2-11E0-46AD-9D8F-D2003DB5F893}" presName="node" presStyleLbl="node1" presStyleIdx="2" presStyleCnt="3" custScaleX="159150">
        <dgm:presLayoutVars>
          <dgm:bulletEnabled val="1"/>
        </dgm:presLayoutVars>
      </dgm:prSet>
      <dgm:spPr/>
    </dgm:pt>
  </dgm:ptLst>
  <dgm:cxnLst>
    <dgm:cxn modelId="{CAB88D0B-BC0B-4DA0-A5FD-C6C7C96E324F}" type="presOf" srcId="{87E965A2-11E0-46AD-9D8F-D2003DB5F893}" destId="{7BD3F26A-F128-4FD4-BC74-C47CE00AC723}" srcOrd="0" destOrd="0" presId="urn:microsoft.com/office/officeart/2005/8/layout/process1"/>
    <dgm:cxn modelId="{E86DCD2F-481E-417E-BBBA-1C5FA7A70AF5}" srcId="{B3273DE8-95F0-4B29-8D15-5A52BC9BEB52}" destId="{5A101180-2946-4784-A335-9FA9D54AEA8C}" srcOrd="1" destOrd="0" parTransId="{6BB13A28-3E1D-4736-9A14-85ACB24C74D5}" sibTransId="{385D59F9-586E-4F93-AFF9-2F6CDD4413BB}"/>
    <dgm:cxn modelId="{1E54A536-2001-437B-9203-358BC4AEEF06}" type="presOf" srcId="{5A101180-2946-4784-A335-9FA9D54AEA8C}" destId="{BF4C5E8D-366D-4423-8CDC-0F2F90A62361}" srcOrd="0" destOrd="0" presId="urn:microsoft.com/office/officeart/2005/8/layout/process1"/>
    <dgm:cxn modelId="{0BE5AF45-5ECD-47ED-9EE1-D7C7B425CEE0}" srcId="{B3273DE8-95F0-4B29-8D15-5A52BC9BEB52}" destId="{0BE036DF-1719-4FFF-A198-E0BF5498C838}" srcOrd="0" destOrd="0" parTransId="{51FE3A6E-C087-413F-96FB-DA90FFC07719}" sibTransId="{1165F63C-6871-4710-A705-90C8D4825014}"/>
    <dgm:cxn modelId="{DC27766A-8587-4D5C-B9D3-567C20D75CD3}" type="presOf" srcId="{B3273DE8-95F0-4B29-8D15-5A52BC9BEB52}" destId="{5C87F73E-AF60-4D88-88E1-5012829BE175}" srcOrd="0" destOrd="0" presId="urn:microsoft.com/office/officeart/2005/8/layout/process1"/>
    <dgm:cxn modelId="{0141106B-984B-4BB3-A59B-0BA377CE3D32}" srcId="{B3273DE8-95F0-4B29-8D15-5A52BC9BEB52}" destId="{87E965A2-11E0-46AD-9D8F-D2003DB5F893}" srcOrd="2" destOrd="0" parTransId="{AAA5A1B6-E08D-4B92-A2F8-909B85F79B89}" sibTransId="{39B6B0AA-9861-4444-9B54-DFCE5AF67821}"/>
    <dgm:cxn modelId="{4FDD6A59-698F-41AE-B3CD-DFA76B51597B}" type="presOf" srcId="{385D59F9-586E-4F93-AFF9-2F6CDD4413BB}" destId="{FBCBC8BF-E52D-4B2C-9B26-F03EE30DC38D}" srcOrd="0" destOrd="0" presId="urn:microsoft.com/office/officeart/2005/8/layout/process1"/>
    <dgm:cxn modelId="{2BCBBEA6-073A-4A7A-A5DE-12EFD3DE294F}" type="presOf" srcId="{385D59F9-586E-4F93-AFF9-2F6CDD4413BB}" destId="{F05978C1-1891-4F05-9BEE-6DE4E0E31621}" srcOrd="1" destOrd="0" presId="urn:microsoft.com/office/officeart/2005/8/layout/process1"/>
    <dgm:cxn modelId="{3190B2A8-44F2-4212-AF8D-A3CEF02AD673}" type="presOf" srcId="{1165F63C-6871-4710-A705-90C8D4825014}" destId="{D5B335B4-78DB-4EE3-B0BF-1A9D6193EE69}" srcOrd="1" destOrd="0" presId="urn:microsoft.com/office/officeart/2005/8/layout/process1"/>
    <dgm:cxn modelId="{631705D9-BD0E-4830-8901-9F9684B146F2}" type="presOf" srcId="{0BE036DF-1719-4FFF-A198-E0BF5498C838}" destId="{8017AA88-C196-4775-8B94-016D7BD29004}" srcOrd="0" destOrd="0" presId="urn:microsoft.com/office/officeart/2005/8/layout/process1"/>
    <dgm:cxn modelId="{B3D61CD9-5B44-44D8-BE6A-0D09EA1B6226}" type="presOf" srcId="{1165F63C-6871-4710-A705-90C8D4825014}" destId="{194C10A3-DC44-4DEE-801E-65EB96D52797}" srcOrd="0" destOrd="0" presId="urn:microsoft.com/office/officeart/2005/8/layout/process1"/>
    <dgm:cxn modelId="{756C3B0D-978F-494E-9634-74FC2271A811}" type="presParOf" srcId="{5C87F73E-AF60-4D88-88E1-5012829BE175}" destId="{8017AA88-C196-4775-8B94-016D7BD29004}" srcOrd="0" destOrd="0" presId="urn:microsoft.com/office/officeart/2005/8/layout/process1"/>
    <dgm:cxn modelId="{26D3A450-2096-40C7-B565-D1758AD41049}" type="presParOf" srcId="{5C87F73E-AF60-4D88-88E1-5012829BE175}" destId="{194C10A3-DC44-4DEE-801E-65EB96D52797}" srcOrd="1" destOrd="0" presId="urn:microsoft.com/office/officeart/2005/8/layout/process1"/>
    <dgm:cxn modelId="{9D5B6C07-02DE-4E1D-BF9A-1007D5E92A63}" type="presParOf" srcId="{194C10A3-DC44-4DEE-801E-65EB96D52797}" destId="{D5B335B4-78DB-4EE3-B0BF-1A9D6193EE69}" srcOrd="0" destOrd="0" presId="urn:microsoft.com/office/officeart/2005/8/layout/process1"/>
    <dgm:cxn modelId="{7B0007CC-6BAC-4A6C-A173-74CFD53F51B2}" type="presParOf" srcId="{5C87F73E-AF60-4D88-88E1-5012829BE175}" destId="{BF4C5E8D-366D-4423-8CDC-0F2F90A62361}" srcOrd="2" destOrd="0" presId="urn:microsoft.com/office/officeart/2005/8/layout/process1"/>
    <dgm:cxn modelId="{E26BAD4F-6D3D-46CE-A6C3-32FEC637E208}" type="presParOf" srcId="{5C87F73E-AF60-4D88-88E1-5012829BE175}" destId="{FBCBC8BF-E52D-4B2C-9B26-F03EE30DC38D}" srcOrd="3" destOrd="0" presId="urn:microsoft.com/office/officeart/2005/8/layout/process1"/>
    <dgm:cxn modelId="{B045BA44-3B0E-462B-B59F-BE1796C916AF}" type="presParOf" srcId="{FBCBC8BF-E52D-4B2C-9B26-F03EE30DC38D}" destId="{F05978C1-1891-4F05-9BEE-6DE4E0E31621}" srcOrd="0" destOrd="0" presId="urn:microsoft.com/office/officeart/2005/8/layout/process1"/>
    <dgm:cxn modelId="{BCF8D4AA-FCAA-4124-86C0-2906CBDC0737}" type="presParOf" srcId="{5C87F73E-AF60-4D88-88E1-5012829BE175}" destId="{7BD3F26A-F128-4FD4-BC74-C47CE00AC7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7AA88-C196-4775-8B94-016D7BD29004}">
      <dsp:nvSpPr>
        <dsp:cNvPr id="0" name=""/>
        <dsp:cNvSpPr/>
      </dsp:nvSpPr>
      <dsp:spPr>
        <a:xfrm>
          <a:off x="1306" y="911596"/>
          <a:ext cx="1624869" cy="625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+mn-lt"/>
              <a:ea typeface="+mn-ea"/>
              <a:cs typeface="+mn-ea"/>
              <a:sym typeface="+mn-lt"/>
            </a:rPr>
            <a:t>获取前台参数</a:t>
          </a:r>
        </a:p>
      </dsp:txBody>
      <dsp:txXfrm>
        <a:off x="19614" y="929904"/>
        <a:ext cx="1588253" cy="588462"/>
      </dsp:txXfrm>
    </dsp:sp>
    <dsp:sp modelId="{194C10A3-DC44-4DEE-801E-65EB96D52797}">
      <dsp:nvSpPr>
        <dsp:cNvPr id="0" name=""/>
        <dsp:cNvSpPr/>
      </dsp:nvSpPr>
      <dsp:spPr>
        <a:xfrm>
          <a:off x="1730356" y="1094953"/>
          <a:ext cx="220860" cy="258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730356" y="1146626"/>
        <a:ext cx="154602" cy="155019"/>
      </dsp:txXfrm>
    </dsp:sp>
    <dsp:sp modelId="{BF4C5E8D-366D-4423-8CDC-0F2F90A62361}">
      <dsp:nvSpPr>
        <dsp:cNvPr id="0" name=""/>
        <dsp:cNvSpPr/>
      </dsp:nvSpPr>
      <dsp:spPr>
        <a:xfrm>
          <a:off x="2042895" y="911596"/>
          <a:ext cx="1977059" cy="625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+mn-lt"/>
              <a:ea typeface="+mn-ea"/>
              <a:cs typeface="+mn-ea"/>
              <a:sym typeface="+mn-lt"/>
            </a:rPr>
            <a:t>调用逻辑业务</a:t>
          </a:r>
        </a:p>
      </dsp:txBody>
      <dsp:txXfrm>
        <a:off x="2061203" y="929904"/>
        <a:ext cx="1940443" cy="588462"/>
      </dsp:txXfrm>
    </dsp:sp>
    <dsp:sp modelId="{FBCBC8BF-E52D-4B2C-9B26-F03EE30DC38D}">
      <dsp:nvSpPr>
        <dsp:cNvPr id="0" name=""/>
        <dsp:cNvSpPr/>
      </dsp:nvSpPr>
      <dsp:spPr>
        <a:xfrm>
          <a:off x="4124134" y="1094953"/>
          <a:ext cx="220860" cy="258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124134" y="1146626"/>
        <a:ext cx="154602" cy="155019"/>
      </dsp:txXfrm>
    </dsp:sp>
    <dsp:sp modelId="{7BD3F26A-F128-4FD4-BC74-C47CE00AC723}">
      <dsp:nvSpPr>
        <dsp:cNvPr id="0" name=""/>
        <dsp:cNvSpPr/>
      </dsp:nvSpPr>
      <dsp:spPr>
        <a:xfrm>
          <a:off x="4436673" y="911596"/>
          <a:ext cx="1658019" cy="625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+mn-lt"/>
              <a:ea typeface="+mn-ea"/>
              <a:cs typeface="+mn-ea"/>
              <a:sym typeface="+mn-lt"/>
            </a:rPr>
            <a:t>返回结果参数</a:t>
          </a:r>
        </a:p>
      </dsp:txBody>
      <dsp:txXfrm>
        <a:off x="4454981" y="929904"/>
        <a:ext cx="1621403" cy="5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66873" y="185087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JSP</a:t>
            </a:r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的九宫格事务管理网站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39" name="直接连接符 1138"/>
          <p:cNvCxnSpPr>
            <a:cxnSpLocks/>
          </p:cNvCxnSpPr>
          <p:nvPr/>
        </p:nvCxnSpPr>
        <p:spPr>
          <a:xfrm>
            <a:off x="3238881" y="2426940"/>
            <a:ext cx="554461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445771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554DB5AD-96AC-4C16-9159-6FA165595C6C}"/>
              </a:ext>
            </a:extLst>
          </p:cNvPr>
          <p:cNvGrpSpPr/>
          <p:nvPr/>
        </p:nvGrpSpPr>
        <p:grpSpPr>
          <a:xfrm>
            <a:off x="3681611" y="3175845"/>
            <a:ext cx="219347" cy="219347"/>
            <a:chOff x="801291" y="3535885"/>
            <a:chExt cx="219347" cy="219347"/>
          </a:xfrm>
        </p:grpSpPr>
        <p:sp>
          <p:nvSpPr>
            <p:cNvPr id="525" name="Oval 10">
              <a:extLst>
                <a:ext uri="{FF2B5EF4-FFF2-40B4-BE49-F238E27FC236}">
                  <a16:creationId xmlns:a16="http://schemas.microsoft.com/office/drawing/2014/main" id="{77B6B95C-2C6E-49EA-841B-5D663D868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26" name="组合 525">
              <a:extLst>
                <a:ext uri="{FF2B5EF4-FFF2-40B4-BE49-F238E27FC236}">
                  <a16:creationId xmlns:a16="http://schemas.microsoft.com/office/drawing/2014/main" id="{EA55CB22-3E87-4820-B333-46432461A426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27" name="Freeform 12">
                <a:extLst>
                  <a:ext uri="{FF2B5EF4-FFF2-40B4-BE49-F238E27FC236}">
                    <a16:creationId xmlns:a16="http://schemas.microsoft.com/office/drawing/2014/main" id="{F81DB014-FBAB-45EF-B296-2385E317E8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8" name="Freeform 13">
                <a:extLst>
                  <a:ext uri="{FF2B5EF4-FFF2-40B4-BE49-F238E27FC236}">
                    <a16:creationId xmlns:a16="http://schemas.microsoft.com/office/drawing/2014/main" id="{0E844AD0-E2AC-4679-8E28-E7CD7BA2D3EF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9" name="Group 14">
            <a:extLst>
              <a:ext uri="{FF2B5EF4-FFF2-40B4-BE49-F238E27FC236}">
                <a16:creationId xmlns:a16="http://schemas.microsoft.com/office/drawing/2014/main" id="{35753339-FB56-4B53-B029-3F4DFEFF2E3A}"/>
              </a:ext>
            </a:extLst>
          </p:cNvPr>
          <p:cNvGrpSpPr/>
          <p:nvPr/>
        </p:nvGrpSpPr>
        <p:grpSpPr bwMode="auto">
          <a:xfrm>
            <a:off x="6218511" y="3175845"/>
            <a:ext cx="219347" cy="219347"/>
            <a:chOff x="4248" y="3024"/>
            <a:chExt cx="600" cy="599"/>
          </a:xfrm>
        </p:grpSpPr>
        <p:sp>
          <p:nvSpPr>
            <p:cNvPr id="530" name="Oval 15">
              <a:extLst>
                <a:ext uri="{FF2B5EF4-FFF2-40B4-BE49-F238E27FC236}">
                  <a16:creationId xmlns:a16="http://schemas.microsoft.com/office/drawing/2014/main" id="{DC47F05E-2C86-44E7-BDE8-565E2596A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31" name="Group 16">
              <a:extLst>
                <a:ext uri="{FF2B5EF4-FFF2-40B4-BE49-F238E27FC236}">
                  <a16:creationId xmlns:a16="http://schemas.microsoft.com/office/drawing/2014/main" id="{68629743-1544-4C92-AA1B-C52ABD9F2E4D}"/>
                </a:ext>
              </a:extLst>
            </p:cNvPr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532" name="Freeform 17">
                <a:extLst>
                  <a:ext uri="{FF2B5EF4-FFF2-40B4-BE49-F238E27FC236}">
                    <a16:creationId xmlns:a16="http://schemas.microsoft.com/office/drawing/2014/main" id="{FE23799F-6AAD-45CE-8255-9B023452B8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3" name="Freeform 18">
                <a:extLst>
                  <a:ext uri="{FF2B5EF4-FFF2-40B4-BE49-F238E27FC236}">
                    <a16:creationId xmlns:a16="http://schemas.microsoft.com/office/drawing/2014/main" id="{3E577702-5BF2-4A3C-83CF-6115BC5AC683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34" name="Text Box 19">
            <a:extLst>
              <a:ext uri="{FF2B5EF4-FFF2-40B4-BE49-F238E27FC236}">
                <a16:creationId xmlns:a16="http://schemas.microsoft.com/office/drawing/2014/main" id="{9687CA7E-CB5C-44D0-ACF6-B354612A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3075012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指导老师：刘晓彤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5" name="Text Box 20">
            <a:extLst>
              <a:ext uri="{FF2B5EF4-FFF2-40B4-BE49-F238E27FC236}">
                <a16:creationId xmlns:a16="http://schemas.microsoft.com/office/drawing/2014/main" id="{7CE404CE-DC1D-4C1F-A5F9-DEC629779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3075012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答辩人：李明阳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9C9048-572F-442E-97C7-01204660841A}"/>
              </a:ext>
            </a:extLst>
          </p:cNvPr>
          <p:cNvSpPr/>
          <p:nvPr/>
        </p:nvSpPr>
        <p:spPr>
          <a:xfrm>
            <a:off x="827584" y="1130796"/>
            <a:ext cx="763284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800" dirty="0">
                <a:solidFill>
                  <a:schemeClr val="accent1"/>
                </a:solidFill>
                <a:cs typeface="+mn-ea"/>
                <a:sym typeface="+mn-lt"/>
              </a:rPr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50738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15616" y="2138908"/>
            <a:ext cx="5472608" cy="33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just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在导航栏添加更多按钮，使页面跳转更加自然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15616" y="1418828"/>
            <a:ext cx="5904656" cy="33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just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引入权限框架，使得权限管理更加完善，系统更加安全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下版本拟更新日志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4A790A-1584-47B1-968B-9B3A36182F4A}"/>
              </a:ext>
            </a:extLst>
          </p:cNvPr>
          <p:cNvSpPr/>
          <p:nvPr/>
        </p:nvSpPr>
        <p:spPr>
          <a:xfrm>
            <a:off x="1043608" y="2786980"/>
            <a:ext cx="5328592" cy="42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添加回收站，可在一定时间内回收被删除的数据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21925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3168815" y="170686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敬请各位老师批评指正</a:t>
            </a:r>
          </a:p>
        </p:txBody>
      </p:sp>
      <p:grpSp>
        <p:nvGrpSpPr>
          <p:cNvPr id="142" name="组合 141"/>
          <p:cNvGrpSpPr/>
          <p:nvPr/>
        </p:nvGrpSpPr>
        <p:grpSpPr>
          <a:xfrm>
            <a:off x="3681611" y="3175845"/>
            <a:ext cx="219347" cy="219347"/>
            <a:chOff x="801291" y="3535885"/>
            <a:chExt cx="219347" cy="219347"/>
          </a:xfrm>
        </p:grpSpPr>
        <p:sp>
          <p:nvSpPr>
            <p:cNvPr id="14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8" name="Group 14"/>
          <p:cNvGrpSpPr/>
          <p:nvPr/>
        </p:nvGrpSpPr>
        <p:grpSpPr bwMode="auto">
          <a:xfrm>
            <a:off x="6218511" y="3175845"/>
            <a:ext cx="219347" cy="219347"/>
            <a:chOff x="4248" y="3024"/>
            <a:chExt cx="600" cy="599"/>
          </a:xfrm>
        </p:grpSpPr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5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53" name="Text Box 19"/>
          <p:cNvSpPr txBox="1">
            <a:spLocks noChangeArrowheads="1"/>
          </p:cNvSpPr>
          <p:nvPr/>
        </p:nvSpPr>
        <p:spPr bwMode="auto">
          <a:xfrm>
            <a:off x="3923928" y="3075012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指导老师：刘晓彤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6444208" y="3075012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答辩人：李明阳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168815" y="2426940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THANK YOU FOR WATCHING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604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5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6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7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8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9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0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1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2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3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4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5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7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8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0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1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3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4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5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6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7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8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9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0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1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2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3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4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5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6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7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8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9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0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1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2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3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4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5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6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7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8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9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0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1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2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3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4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5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6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7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8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9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0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1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2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3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7" name="组合 166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566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7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8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9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0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1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2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3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4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5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6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7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8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9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0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1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2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3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4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5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6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7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8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9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0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1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2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3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49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6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7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8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9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0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1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2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3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4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5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6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7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8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9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0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1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2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3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4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5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6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7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8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9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0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1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2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3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4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5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6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7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8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9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0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1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2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3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4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5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6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7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8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9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0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1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2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3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4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5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170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293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4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5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6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7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8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9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0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1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2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3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4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5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6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7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8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9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0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1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2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3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4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5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6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7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8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9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0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1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2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3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4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5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6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7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8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9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0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1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2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3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4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5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6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7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8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9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0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1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2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3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4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5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6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7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8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9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0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1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2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3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4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5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6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7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8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9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0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1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2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3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4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5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6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7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8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9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0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1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2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3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4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5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6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7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8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9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0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1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2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3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4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5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6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7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8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9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0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1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2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3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4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5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6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7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8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9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0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1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2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3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4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5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6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7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8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9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0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1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2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3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4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5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6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7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8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9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0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1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2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3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4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5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6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7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8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9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0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1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2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3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4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5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6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7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8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9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0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1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2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3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4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5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6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7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8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9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0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1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2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3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4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5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6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7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8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9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0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1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2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3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4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5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6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7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8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9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0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1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2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3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4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5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6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7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8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9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0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1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2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3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4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5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6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7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8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9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0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1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2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72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1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2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3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4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5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6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8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9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0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1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2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3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4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5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6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7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8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9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0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1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2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3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4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5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6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7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8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9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0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1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2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3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4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5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6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7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8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9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0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1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2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3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4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5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6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7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8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9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0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1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2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3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4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5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6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7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8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9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0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1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2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3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4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5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6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7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8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9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0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1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2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3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4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5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6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7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8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9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0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1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2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3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4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5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6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7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8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9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0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1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2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3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4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5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6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8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9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0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1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2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160" name="组合 159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65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62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/>
          <p:cNvSpPr/>
          <p:nvPr/>
        </p:nvSpPr>
        <p:spPr>
          <a:xfrm>
            <a:off x="7511634" y="235493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5847934" y="235493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211960" y="235493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583435" y="235493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06573" y="235493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32860" y="410716"/>
            <a:ext cx="147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cs typeface="+mn-ea"/>
                <a:sym typeface="+mn-lt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>
            <a:off x="7679716" y="2590093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2798327" y="257262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6083049" y="255671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4463180" y="256013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Freeform 13"/>
          <p:cNvSpPr>
            <a:spLocks noEditPoints="1"/>
          </p:cNvSpPr>
          <p:nvPr/>
        </p:nvSpPr>
        <p:spPr bwMode="auto">
          <a:xfrm>
            <a:off x="1098508" y="2569121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62400" y="34554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系统分析</a:t>
            </a:r>
          </a:p>
        </p:txBody>
      </p:sp>
      <p:sp>
        <p:nvSpPr>
          <p:cNvPr id="110" name="矩形 109"/>
          <p:cNvSpPr/>
          <p:nvPr/>
        </p:nvSpPr>
        <p:spPr>
          <a:xfrm>
            <a:off x="2209708" y="16572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主要技术</a:t>
            </a:r>
          </a:p>
        </p:txBody>
      </p:sp>
      <p:sp>
        <p:nvSpPr>
          <p:cNvPr id="111" name="矩形 110"/>
          <p:cNvSpPr/>
          <p:nvPr/>
        </p:nvSpPr>
        <p:spPr>
          <a:xfrm>
            <a:off x="695812" y="3455469"/>
            <a:ext cx="11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绪论</a:t>
            </a:r>
          </a:p>
        </p:txBody>
      </p:sp>
      <p:sp>
        <p:nvSpPr>
          <p:cNvPr id="112" name="矩形 111"/>
          <p:cNvSpPr/>
          <p:nvPr/>
        </p:nvSpPr>
        <p:spPr>
          <a:xfrm>
            <a:off x="7174563" y="34554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测试结算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21865" y="16572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5" name="Oval 145"/>
          <p:cNvSpPr>
            <a:spLocks noChangeArrowheads="1"/>
          </p:cNvSpPr>
          <p:nvPr/>
        </p:nvSpPr>
        <p:spPr bwMode="auto">
          <a:xfrm>
            <a:off x="4499992" y="2210916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266" name="Group 146"/>
          <p:cNvGrpSpPr/>
          <p:nvPr/>
        </p:nvGrpSpPr>
        <p:grpSpPr bwMode="auto">
          <a:xfrm>
            <a:off x="4612705" y="2334741"/>
            <a:ext cx="238125" cy="231775"/>
            <a:chOff x="0" y="0"/>
            <a:chExt cx="150" cy="146"/>
          </a:xfrm>
        </p:grpSpPr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971600" y="1058788"/>
            <a:ext cx="3168328" cy="400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360000" algn="just">
              <a:lnSpc>
                <a:spcPct val="135000"/>
              </a:lnSpc>
              <a:buFont typeface="Arial" charset="0"/>
              <a:buNone/>
            </a:pPr>
            <a:r>
              <a:rPr lang="zh-CN" altLang="zh-CN" sz="2800" kern="100" dirty="0">
                <a:cs typeface="+mn-ea"/>
                <a:sym typeface="+mn-lt"/>
              </a:rPr>
              <a:t>高校的社团越来越多，参与到社团活动</a:t>
            </a:r>
            <a:r>
              <a:rPr lang="zh-CN" altLang="en-US" sz="2800" kern="100" dirty="0">
                <a:cs typeface="+mn-ea"/>
                <a:sym typeface="+mn-lt"/>
              </a:rPr>
              <a:t>中</a:t>
            </a:r>
            <a:r>
              <a:rPr lang="zh-CN" altLang="zh-CN" sz="2800" kern="100" dirty="0">
                <a:cs typeface="+mn-ea"/>
                <a:sym typeface="+mn-lt"/>
              </a:rPr>
              <a:t>的学生也越来越多，更多的活动和参与者意味着更多的数据和更多的事务。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研究目的及意义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B769E0-859A-489B-ACB9-0B0BC4F5E934}"/>
              </a:ext>
            </a:extLst>
          </p:cNvPr>
          <p:cNvSpPr txBox="1"/>
          <p:nvPr/>
        </p:nvSpPr>
        <p:spPr>
          <a:xfrm>
            <a:off x="5076056" y="1016629"/>
            <a:ext cx="3888432" cy="409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000" algn="just">
              <a:lnSpc>
                <a:spcPct val="135000"/>
              </a:lnSpc>
            </a:pPr>
            <a:r>
              <a:rPr lang="zh-CN" altLang="zh-CN" sz="2800" kern="100" dirty="0">
                <a:solidFill>
                  <a:prstClr val="black"/>
                </a:solidFill>
                <a:cs typeface="+mn-ea"/>
                <a:sym typeface="+mn-lt"/>
              </a:rPr>
              <a:t>使用传统的表格或手写记录。这不仅大大提高工作复杂度，更是对信息安全的忽略。如果使用一个网站来完成这些事情，那情况则完全不一样了。</a:t>
            </a:r>
          </a:p>
        </p:txBody>
      </p:sp>
      <p:sp>
        <p:nvSpPr>
          <p:cNvPr id="19" name="Oval 150">
            <a:extLst>
              <a:ext uri="{FF2B5EF4-FFF2-40B4-BE49-F238E27FC236}">
                <a16:creationId xmlns:a16="http://schemas.microsoft.com/office/drawing/2014/main" id="{3E8EA891-2B30-44F1-8C19-B855B5A6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210916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 151">
            <a:extLst>
              <a:ext uri="{FF2B5EF4-FFF2-40B4-BE49-F238E27FC236}">
                <a16:creationId xmlns:a16="http://schemas.microsoft.com/office/drawing/2014/main" id="{9F73D952-BD44-4569-8FD2-D152F107A9B0}"/>
              </a:ext>
            </a:extLst>
          </p:cNvPr>
          <p:cNvSpPr/>
          <p:nvPr/>
        </p:nvSpPr>
        <p:spPr bwMode="auto">
          <a:xfrm>
            <a:off x="479103" y="2350616"/>
            <a:ext cx="155575" cy="188913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4" name="Rectangle 28" descr="33"/>
          <p:cNvSpPr>
            <a:spLocks noChangeArrowheads="1"/>
          </p:cNvSpPr>
          <p:nvPr/>
        </p:nvSpPr>
        <p:spPr bwMode="auto">
          <a:xfrm>
            <a:off x="3275013" y="1634030"/>
            <a:ext cx="5329237" cy="1257300"/>
          </a:xfrm>
          <a:prstGeom prst="rect">
            <a:avLst/>
          </a:prstGeom>
          <a:blipFill dpi="0" rotWithShape="1">
            <a:blip r:embed="rId2"/>
            <a:srcRect/>
            <a:stretch>
              <a:fillRect b="-5762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965" name="Rectangle 29" descr="Money副本"/>
          <p:cNvSpPr>
            <a:spLocks noChangeArrowheads="1"/>
          </p:cNvSpPr>
          <p:nvPr/>
        </p:nvSpPr>
        <p:spPr bwMode="auto">
          <a:xfrm>
            <a:off x="3275013" y="2965942"/>
            <a:ext cx="5329237" cy="1235075"/>
          </a:xfrm>
          <a:prstGeom prst="rect">
            <a:avLst/>
          </a:prstGeom>
          <a:blipFill dpi="0" rotWithShape="1">
            <a:blip r:embed="rId3"/>
            <a:srcRect/>
            <a:stretch>
              <a:fillRect b="-4461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616567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国内外研究现状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33E57D-E8DF-435F-98C9-2EB9AD43514F}"/>
              </a:ext>
            </a:extLst>
          </p:cNvPr>
          <p:cNvSpPr txBox="1"/>
          <p:nvPr/>
        </p:nvSpPr>
        <p:spPr>
          <a:xfrm>
            <a:off x="683568" y="1634852"/>
            <a:ext cx="2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架构模式：</a:t>
            </a:r>
            <a:endParaRPr lang="en-US" altLang="zh-CN" sz="1600" dirty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B/S </a:t>
            </a:r>
            <a:r>
              <a:rPr lang="en-US" altLang="zh-CN" dirty="0">
                <a:solidFill>
                  <a:srgbClr val="F08C00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F08C00"/>
                </a:solidFill>
                <a:cs typeface="+mn-ea"/>
                <a:sym typeface="+mn-lt"/>
              </a:rPr>
              <a:t>√</a:t>
            </a:r>
            <a:endParaRPr lang="en-US" altLang="zh-CN" dirty="0">
              <a:solidFill>
                <a:srgbClr val="F08C00"/>
              </a:solidFill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C/S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300861-9827-4D25-8C95-AA25CD27E2F2}"/>
              </a:ext>
            </a:extLst>
          </p:cNvPr>
          <p:cNvSpPr/>
          <p:nvPr/>
        </p:nvSpPr>
        <p:spPr>
          <a:xfrm>
            <a:off x="683568" y="2786980"/>
            <a:ext cx="21602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编程语言：</a:t>
            </a:r>
            <a:endParaRPr lang="en-US" altLang="zh-CN" sz="1600" dirty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Java </a:t>
            </a:r>
            <a:r>
              <a:rPr lang="en-US" altLang="zh-CN" dirty="0">
                <a:solidFill>
                  <a:srgbClr val="F08C00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F08C00"/>
                </a:solidFill>
                <a:cs typeface="+mn-ea"/>
                <a:sym typeface="+mn-lt"/>
              </a:rPr>
              <a:t>√</a:t>
            </a:r>
            <a:endParaRPr lang="en-US" altLang="zh-CN" dirty="0">
              <a:solidFill>
                <a:srgbClr val="F08C00"/>
              </a:solidFill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VB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C#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915816" y="1490836"/>
            <a:ext cx="733425" cy="733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979712" y="1130796"/>
            <a:ext cx="641350" cy="635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475532" y="745232"/>
            <a:ext cx="366712" cy="3667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043484" y="889248"/>
            <a:ext cx="255588" cy="255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683444" y="1177280"/>
            <a:ext cx="176212" cy="1762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323404" y="1465312"/>
            <a:ext cx="592138" cy="5921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156176" y="2066900"/>
            <a:ext cx="323850" cy="323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6156176" y="2787625"/>
            <a:ext cx="323850" cy="3238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499" name="Group 19"/>
          <p:cNvGrpSpPr/>
          <p:nvPr/>
        </p:nvGrpSpPr>
        <p:grpSpPr bwMode="auto">
          <a:xfrm>
            <a:off x="3795440" y="1524744"/>
            <a:ext cx="1733550" cy="2532492"/>
            <a:chOff x="0" y="0"/>
            <a:chExt cx="1335" cy="1951"/>
          </a:xfrm>
          <a:solidFill>
            <a:schemeClr val="bg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5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52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6243489" y="2897162"/>
            <a:ext cx="149225" cy="127000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6253014" y="2178025"/>
            <a:ext cx="133350" cy="107950"/>
            <a:chOff x="0" y="0"/>
            <a:chExt cx="116" cy="94"/>
          </a:xfrm>
        </p:grpSpPr>
        <p:sp>
          <p:nvSpPr>
            <p:cNvPr id="20513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14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515" name="Group 35"/>
          <p:cNvGrpSpPr/>
          <p:nvPr/>
        </p:nvGrpSpPr>
        <p:grpSpPr bwMode="auto">
          <a:xfrm>
            <a:off x="2195612" y="1321296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3166641" y="1692449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95536" y="2714972"/>
            <a:ext cx="3142247" cy="20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360000" algn="just">
              <a:lnSpc>
                <a:spcPct val="135000"/>
              </a:lnSpc>
            </a:pPr>
            <a:r>
              <a:rPr lang="en-US" altLang="zh-CN" sz="1400" dirty="0">
                <a:cs typeface="+mn-ea"/>
                <a:sym typeface="+mn-lt"/>
              </a:rPr>
              <a:t>Java Sever Pages</a:t>
            </a:r>
            <a:r>
              <a:rPr lang="zh-CN" altLang="zh-CN" sz="1400" dirty="0">
                <a:cs typeface="+mn-ea"/>
                <a:sym typeface="+mn-lt"/>
              </a:rPr>
              <a:t>的缩写，由</a:t>
            </a:r>
            <a:r>
              <a:rPr lang="en-US" altLang="zh-CN" sz="1400" dirty="0">
                <a:cs typeface="+mn-ea"/>
                <a:sym typeface="+mn-lt"/>
              </a:rPr>
              <a:t>Sun</a:t>
            </a:r>
            <a:r>
              <a:rPr lang="zh-CN" altLang="zh-CN" sz="1400" dirty="0">
                <a:cs typeface="+mn-ea"/>
                <a:sym typeface="+mn-lt"/>
              </a:rPr>
              <a:t>公司倡导。于</a:t>
            </a:r>
            <a:r>
              <a:rPr lang="en-US" altLang="zh-CN" sz="1400" dirty="0">
                <a:cs typeface="+mn-ea"/>
                <a:sym typeface="+mn-lt"/>
              </a:rPr>
              <a:t>1999</a:t>
            </a:r>
            <a:r>
              <a:rPr lang="zh-CN" altLang="zh-CN" sz="1400" dirty="0">
                <a:cs typeface="+mn-ea"/>
                <a:sym typeface="+mn-lt"/>
              </a:rPr>
              <a:t>年推出以后，成为了用户开发基于</a:t>
            </a:r>
            <a:r>
              <a:rPr lang="en-US" altLang="zh-CN" sz="1400" dirty="0">
                <a:cs typeface="+mn-ea"/>
                <a:sym typeface="+mn-lt"/>
              </a:rPr>
              <a:t>Web </a:t>
            </a:r>
            <a:r>
              <a:rPr lang="zh-CN" altLang="zh-CN" sz="1400" dirty="0">
                <a:cs typeface="+mn-ea"/>
                <a:sym typeface="+mn-lt"/>
              </a:rPr>
              <a:t>的管理系统而采取的重要手段。</a:t>
            </a:r>
            <a:r>
              <a:rPr lang="en-US" altLang="zh-CN" sz="1400" dirty="0">
                <a:cs typeface="+mn-ea"/>
                <a:sym typeface="+mn-lt"/>
              </a:rPr>
              <a:t>JSP</a:t>
            </a:r>
            <a:r>
              <a:rPr lang="zh-CN" altLang="zh-CN" sz="1400" dirty="0">
                <a:cs typeface="+mn-ea"/>
                <a:sym typeface="+mn-lt"/>
              </a:rPr>
              <a:t>是以</a:t>
            </a:r>
            <a:r>
              <a:rPr lang="en-US" altLang="zh-CN" sz="1400" dirty="0">
                <a:cs typeface="+mn-ea"/>
                <a:sym typeface="+mn-lt"/>
              </a:rPr>
              <a:t>Java </a:t>
            </a:r>
            <a:r>
              <a:rPr lang="zh-CN" altLang="zh-CN" sz="1400" dirty="0">
                <a:cs typeface="+mn-ea"/>
                <a:sym typeface="+mn-lt"/>
              </a:rPr>
              <a:t>语言为基础延伸而来的，它也继承了</a:t>
            </a:r>
            <a:r>
              <a:rPr lang="en-US" altLang="zh-CN" sz="1400" dirty="0">
                <a:cs typeface="+mn-ea"/>
                <a:sym typeface="+mn-lt"/>
              </a:rPr>
              <a:t>Java</a:t>
            </a:r>
            <a:r>
              <a:rPr lang="zh-CN" altLang="zh-CN" sz="1400" dirty="0">
                <a:cs typeface="+mn-ea"/>
                <a:sym typeface="+mn-lt"/>
              </a:rPr>
              <a:t>的特点及优势，开发的应用程序不仅扩展能力较强，程序的伸缩性也较好。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732240" y="2066900"/>
            <a:ext cx="2019300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支持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语法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支持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CSS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语法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732240" y="2858988"/>
            <a:ext cx="2019300" cy="23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实质是一个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Servlet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类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JSP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4067944" y="1058788"/>
            <a:ext cx="1019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Spring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251520" y="3651076"/>
            <a:ext cx="2592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提供对数据持久化的支持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，即对数据库进行操作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1547664" y="3219028"/>
            <a:ext cx="124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08C00"/>
                </a:solidFill>
                <a:cs typeface="+mn-ea"/>
                <a:sym typeface="+mn-lt"/>
              </a:rPr>
              <a:t>MyBatis</a:t>
            </a: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6804248" y="2714972"/>
            <a:ext cx="2304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 MVC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中的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核心框架属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6804248" y="2210916"/>
            <a:ext cx="1784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Spring MVC</a:t>
            </a: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0" y="2066900"/>
            <a:ext cx="2807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 MVC + Spring + MyBatis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三个框架的组合使用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1691680" y="1634852"/>
            <a:ext cx="936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08C00"/>
                </a:solidFill>
                <a:cs typeface="+mn-ea"/>
                <a:sym typeface="+mn-lt"/>
              </a:rPr>
              <a:t>SSM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SSM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框架集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16ACA2-8F10-41E0-B9B0-93950A17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06860"/>
            <a:ext cx="3463737" cy="273630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C165FD3-5EF3-4BD3-8F9C-F2ED797275E6}"/>
              </a:ext>
            </a:extLst>
          </p:cNvPr>
          <p:cNvCxnSpPr/>
          <p:nvPr/>
        </p:nvCxnSpPr>
        <p:spPr>
          <a:xfrm flipH="1">
            <a:off x="2411760" y="2714972"/>
            <a:ext cx="165618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6900596-3F07-483D-B426-C46FC73D3D6D}"/>
              </a:ext>
            </a:extLst>
          </p:cNvPr>
          <p:cNvCxnSpPr>
            <a:endCxn id="29757" idx="1"/>
          </p:cNvCxnSpPr>
          <p:nvPr/>
        </p:nvCxnSpPr>
        <p:spPr>
          <a:xfrm>
            <a:off x="6228184" y="2282924"/>
            <a:ext cx="576064" cy="15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E300C-326B-4C83-B3FD-805A74982EF3}"/>
              </a:ext>
            </a:extLst>
          </p:cNvPr>
          <p:cNvSpPr/>
          <p:nvPr/>
        </p:nvSpPr>
        <p:spPr>
          <a:xfrm>
            <a:off x="395536" y="698748"/>
            <a:ext cx="8640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系统模块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CB6B1-F468-44D4-A2A6-111A2107F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" t="3113" r="1809" b="3025"/>
          <a:stretch/>
        </p:blipFill>
        <p:spPr>
          <a:xfrm>
            <a:off x="1547664" y="122684"/>
            <a:ext cx="7005363" cy="4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3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E0D65D-4E9D-4A4E-A366-F7EE666DD8C9}"/>
              </a:ext>
            </a:extLst>
          </p:cNvPr>
          <p:cNvSpPr/>
          <p:nvPr/>
        </p:nvSpPr>
        <p:spPr>
          <a:xfrm>
            <a:off x="539552" y="122684"/>
            <a:ext cx="1368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cs typeface="+mn-ea"/>
                <a:sym typeface="+mn-lt"/>
              </a:rPr>
              <a:t>数据库里的表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4A79E-70CA-4D54-924E-FC5892D3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0676"/>
            <a:ext cx="6648738" cy="49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系统设计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24CACF8-DC52-46D1-AF5F-C4C618818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41428"/>
              </p:ext>
            </p:extLst>
          </p:nvPr>
        </p:nvGraphicFramePr>
        <p:xfrm>
          <a:off x="1524000" y="1202804"/>
          <a:ext cx="609600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qujubcd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334</Words>
  <Application>Microsoft Office PowerPoint</Application>
  <PresentationFormat>自定义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明阳</cp:lastModifiedBy>
  <cp:revision>35</cp:revision>
  <dcterms:created xsi:type="dcterms:W3CDTF">2016-03-21T01:49:00Z</dcterms:created>
  <dcterms:modified xsi:type="dcterms:W3CDTF">2020-05-22T14:29:16Z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