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95d1ce81e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95d1ce81e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95d1ce81e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878b0e5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878b0e5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87bc91a40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87bc91a40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878b0e50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5878b0e50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aed38cc6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5aed38cc6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87bc91a4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587bc91a4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878b0e50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878b0e50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87bc91a4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87bc91a4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878b0e50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5878b0e50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87bc91a40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587bc91a40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878b0e50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5878b0e50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5d1ce81e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495d1ce81e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95d1ce81e_2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495d1ce81e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8c61489b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58c61489b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c61489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58c61489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87bc91a4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587bc91a4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85394b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a85394b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a85394be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5a85394be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a85394be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a85394be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a85394be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5a85394be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a85394be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5a85394be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87bc91a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587bc91a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a85394be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5a85394be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ol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objecte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çalera de la secció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cte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més títo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ingut amb l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tge amb l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text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vertical i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drive/folders/1Q7V8n5iBRcr56tZlofRAKDldutdcFrkT?usp=drive_lin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drive/folders/19EVLj1j_gj4zuHvXKYficpH8-FadNNkV?usp=drive_lin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ambschool/BAMB2023/tree/main/datase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>
            <p:ph type="ctrTitle"/>
          </p:nvPr>
        </p:nvSpPr>
        <p:spPr>
          <a:xfrm>
            <a:off x="5059970" y="698168"/>
            <a:ext cx="3483938" cy="216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fr">
                <a:solidFill>
                  <a:schemeClr val="lt1"/>
                </a:solidFill>
              </a:rPr>
              <a:t>Project work kick-off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7"/>
          <p:cNvSpPr txBox="1"/>
          <p:nvPr>
            <p:ph idx="1" type="subTitle"/>
          </p:nvPr>
        </p:nvSpPr>
        <p:spPr>
          <a:xfrm>
            <a:off x="5059970" y="3563170"/>
            <a:ext cx="3483938" cy="8608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fr" sz="2100">
                <a:solidFill>
                  <a:schemeClr val="lt1"/>
                </a:solidFill>
              </a:rPr>
              <a:t>BAMB! Summer School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fr" sz="2100">
                <a:solidFill>
                  <a:schemeClr val="lt1"/>
                </a:solidFill>
              </a:rPr>
              <a:t>Day 2 - 20 July 2023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8" name="Google Shape;208;p37"/>
          <p:cNvSpPr/>
          <p:nvPr/>
        </p:nvSpPr>
        <p:spPr>
          <a:xfrm flipH="1">
            <a:off x="0" y="0"/>
            <a:ext cx="4629587" cy="51435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0" y="0"/>
            <a:ext cx="4518116" cy="51435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0" r="5306" t="0"/>
          <a:stretch/>
        </p:blipFill>
        <p:spPr>
          <a:xfrm>
            <a:off x="0" y="15023"/>
            <a:ext cx="4008268" cy="2804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International Brain Laboratory</a:t>
            </a:r>
            <a:endParaRPr/>
          </a:p>
        </p:txBody>
      </p:sp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727350" y="1555200"/>
            <a:ext cx="7516200" cy="1293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This dataset is a large effort to develop common frameworks for studying decision-making across species. The proposed datasets are from two-alternative forced choice protocols with changing contingency in mice.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734275" y="3051450"/>
            <a:ext cx="7516200" cy="1569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41B47"/>
                </a:solidFill>
              </a:rPr>
              <a:t>Possible research ideas …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Modelling RTs and/or accuracy as a function of block contingency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Bayesian modeling of priors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HMM with linear model: different response strategies throughout session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The confidence database</a:t>
            </a:r>
            <a:endParaRPr/>
          </a:p>
        </p:txBody>
      </p:sp>
      <p:sp>
        <p:nvSpPr>
          <p:cNvPr id="281" name="Google Shape;281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47"/>
          <p:cNvSpPr txBox="1"/>
          <p:nvPr/>
        </p:nvSpPr>
        <p:spPr>
          <a:xfrm>
            <a:off x="692725" y="2410700"/>
            <a:ext cx="751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#2A: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Agata,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Balma, Marta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Marion (and/or Tarryn)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#2B: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Nicolas, Tia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Tarryn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The confidence database</a:t>
            </a:r>
            <a:endParaRPr/>
          </a:p>
        </p:txBody>
      </p:sp>
      <p:sp>
        <p:nvSpPr>
          <p:cNvPr id="288" name="Google Shape;288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727350" y="1555200"/>
            <a:ext cx="7516200" cy="1293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highlight>
                  <a:srgbClr val="FFFFFF"/>
                </a:highlight>
              </a:rPr>
              <a:t>This dataset gathers decision-making and confidence judgements across a variety of paradigms (e.g., perception, memory, motor control) in healthy and patient groups. The data contains participant index, stimulus, response, confidence, choice RT and confidence RT.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734250" y="3051450"/>
            <a:ext cx="75162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41B47"/>
                </a:solidFill>
              </a:rPr>
              <a:t>Possible research ideas …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Study of sequential dependencies in choice and/or confidence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Drift-diffusion modeling of response times and extensions for predicting confidence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Chemotaxis in drosophila larvae</a:t>
            </a:r>
            <a:endParaRPr/>
          </a:p>
        </p:txBody>
      </p:sp>
      <p:sp>
        <p:nvSpPr>
          <p:cNvPr id="296" name="Google Shape;296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692725" y="2334500"/>
            <a:ext cx="751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#3A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Amey, Elaheh, Irene </a:t>
            </a:r>
            <a:endParaRPr sz="2400"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Heike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Habitual vs goal-directed behavior</a:t>
            </a:r>
            <a:endParaRPr/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692725" y="2715500"/>
            <a:ext cx="751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#4A: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Kenza,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Noam, Thiago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Chris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#4B: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Carlos,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Flora, Franziska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Chris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Habitual vs goal-directed behavior</a:t>
            </a:r>
            <a:endParaRPr/>
          </a:p>
        </p:txBody>
      </p:sp>
      <p:sp>
        <p:nvSpPr>
          <p:cNvPr id="310" name="Google Shape;310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704850" y="1496300"/>
            <a:ext cx="7545600" cy="1293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Responses and RT data are collected in a task with changes in stimulus-response mappings, with forced response windows. The experiment measures learning and relearning effects (after remapping) in different experimental conditions.</a:t>
            </a:r>
            <a:endParaRPr sz="1800"/>
          </a:p>
        </p:txBody>
      </p:sp>
      <p:sp>
        <p:nvSpPr>
          <p:cNvPr id="312" name="Google Shape;312;p51"/>
          <p:cNvSpPr txBox="1"/>
          <p:nvPr/>
        </p:nvSpPr>
        <p:spPr>
          <a:xfrm>
            <a:off x="704850" y="3051450"/>
            <a:ext cx="75456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41B47"/>
                </a:solidFill>
              </a:rPr>
              <a:t>Possible research ideas …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</a:t>
            </a:r>
            <a:r>
              <a:rPr lang="fr" sz="1800">
                <a:solidFill>
                  <a:schemeClr val="dk1"/>
                </a:solidFill>
              </a:rPr>
              <a:t>Train an RNN to reproduce RT and choice patterns, study internal choice dynamics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RL agent with additional "wait" option to reproduce RT within a trial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Inference, confidence and decision-making</a:t>
            </a:r>
            <a:endParaRPr/>
          </a:p>
        </p:txBody>
      </p:sp>
      <p:sp>
        <p:nvSpPr>
          <p:cNvPr id="318" name="Google Shape;318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9" name="Google Shape;319;p52"/>
          <p:cNvSpPr txBox="1"/>
          <p:nvPr/>
        </p:nvSpPr>
        <p:spPr>
          <a:xfrm>
            <a:off x="692725" y="2258300"/>
            <a:ext cx="751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#5A: Ali,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Bertalan,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Lisa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(Marion and/or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Tarryn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#5B: Christina, Javier, Solim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Marion (and/or Tarryn)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Inference, confidence and decision-making</a:t>
            </a:r>
            <a:endParaRPr/>
          </a:p>
        </p:txBody>
      </p:sp>
      <p:sp>
        <p:nvSpPr>
          <p:cNvPr id="325" name="Google Shape;325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6" name="Google Shape;326;p53"/>
          <p:cNvSpPr txBox="1"/>
          <p:nvPr/>
        </p:nvSpPr>
        <p:spPr>
          <a:xfrm>
            <a:off x="630375" y="1451275"/>
            <a:ext cx="8208900" cy="1293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These datasets were generated to compare inference and decision-making under uncertainty in passive (~perceptual decisions) and active (~value-based decisions) sampling conditions under a shared Bayesian computational framework. The data contains evidence levels, choice, RT, confidence, etc.</a:t>
            </a:r>
            <a:endParaRPr sz="1800"/>
          </a:p>
        </p:txBody>
      </p:sp>
      <p:sp>
        <p:nvSpPr>
          <p:cNvPr id="327" name="Google Shape;327;p53"/>
          <p:cNvSpPr txBox="1"/>
          <p:nvPr/>
        </p:nvSpPr>
        <p:spPr>
          <a:xfrm>
            <a:off x="628650" y="2975250"/>
            <a:ext cx="82089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41B47"/>
                </a:solidFill>
              </a:rPr>
              <a:t>Possible research ideas …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</a:t>
            </a:r>
            <a:r>
              <a:rPr lang="fr" sz="1800">
                <a:solidFill>
                  <a:schemeClr val="dk1"/>
                </a:solidFill>
              </a:rPr>
              <a:t> Reproduce a Bayesian learning model with inference noise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Compare to agents with different sources of noise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Develop models of confidence generation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Motor adaptation to perturbation </a:t>
            </a:r>
            <a:endParaRPr/>
          </a:p>
        </p:txBody>
      </p:sp>
      <p:sp>
        <p:nvSpPr>
          <p:cNvPr id="333" name="Google Shape;333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4" name="Google Shape;334;p54"/>
          <p:cNvSpPr txBox="1"/>
          <p:nvPr/>
        </p:nvSpPr>
        <p:spPr>
          <a:xfrm>
            <a:off x="692725" y="2334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#6A: Gonzalo, Holly(Jieying),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Lidiia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RNN and/or Heike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Motor adaptation to perturbation </a:t>
            </a:r>
            <a:endParaRPr/>
          </a:p>
        </p:txBody>
      </p:sp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1" name="Google Shape;341;p55"/>
          <p:cNvSpPr txBox="1"/>
          <p:nvPr/>
        </p:nvSpPr>
        <p:spPr>
          <a:xfrm>
            <a:off x="710050" y="1454725"/>
            <a:ext cx="7689300" cy="12930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This dataset contains goal-directed reach data in humans. The target of the reach could change in the middle of the reach trajectory, so that participants had to adapt their reaches. Continuous x-y trajectories as well as initial and alternative target positions are provided.</a:t>
            </a:r>
            <a:endParaRPr sz="1800"/>
          </a:p>
        </p:txBody>
      </p:sp>
      <p:sp>
        <p:nvSpPr>
          <p:cNvPr id="342" name="Google Shape;342;p55"/>
          <p:cNvSpPr txBox="1"/>
          <p:nvPr/>
        </p:nvSpPr>
        <p:spPr>
          <a:xfrm>
            <a:off x="704850" y="3051450"/>
            <a:ext cx="7689300" cy="1015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41B47"/>
                </a:solidFill>
              </a:rPr>
              <a:t>Possible research ideas …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RNN (time-continuous output of the model)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Reproduce Bayesian-DDM-like-model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General overview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Expectations</a:t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Selected datasets and group attributions</a:t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Recap schedule</a:t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In parallel: “Faculty Clinic”</a:t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Questions?</a:t>
            </a:r>
            <a:endParaRPr b="1" sz="2400"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Recap of the schedule (</a:t>
            </a:r>
            <a:r>
              <a:rPr lang="fr"/>
              <a:t>1/2</a:t>
            </a:r>
            <a:r>
              <a:rPr lang="fr"/>
              <a:t>)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446800" y="1293025"/>
            <a:ext cx="8220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fr" sz="2400">
                <a:solidFill>
                  <a:srgbClr val="674EA7"/>
                </a:solidFill>
              </a:rPr>
              <a:t>Today (20/07): Initial brainstorming about research ideas</a:t>
            </a:r>
            <a:r>
              <a:rPr lang="fr" sz="2400">
                <a:solidFill>
                  <a:srgbClr val="674EA7"/>
                </a:solidFill>
              </a:rPr>
              <a:t> (on your own and with TAs and organizers)</a:t>
            </a:r>
            <a:endParaRPr sz="24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/>
              <a:t>=&gt; focus on conceptual scientific questions you’d like to answer</a:t>
            </a:r>
            <a:endParaRPr sz="2400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fr" sz="2400">
                <a:solidFill>
                  <a:srgbClr val="674EA7"/>
                </a:solidFill>
              </a:rPr>
              <a:t>Tomorrow (21/07):  Group presentations on the selected research directions:</a:t>
            </a:r>
            <a:endParaRPr b="1" sz="2400">
              <a:solidFill>
                <a:srgbClr val="674EA7"/>
              </a:solidFill>
            </a:endParaRPr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</a:endParaRPr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5 min of presentation per group (three students)</a:t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3 min of </a:t>
            </a:r>
            <a:r>
              <a:rPr lang="fr" sz="2400"/>
              <a:t>feedback</a:t>
            </a:r>
            <a:r>
              <a:rPr lang="fr" sz="2400"/>
              <a:t> and questions from organizers and TAs to help you structure your ideas</a:t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Attribution of a TA to each group of three</a:t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Please use google slides and put your slides in advance in this </a:t>
            </a:r>
            <a:r>
              <a:rPr lang="fr" sz="2400" u="sng">
                <a:solidFill>
                  <a:schemeClr val="hlink"/>
                </a:solidFill>
                <a:hlinkClick r:id="rId3"/>
              </a:rPr>
              <a:t>folder</a:t>
            </a:r>
            <a:r>
              <a:rPr lang="fr" sz="2400"/>
              <a:t> </a:t>
            </a:r>
            <a:endParaRPr sz="2400"/>
          </a:p>
        </p:txBody>
      </p:sp>
      <p:sp>
        <p:nvSpPr>
          <p:cNvPr id="349" name="Google Shape;349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Recap of the schedule (2/2)</a:t>
            </a:r>
            <a:endParaRPr/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446800" y="1216825"/>
            <a:ext cx="8220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716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fr" sz="2400">
                <a:solidFill>
                  <a:srgbClr val="674EA7"/>
                </a:solidFill>
              </a:rPr>
              <a:t>Project work slots on your own (22,25,26,27/07)</a:t>
            </a:r>
            <a:endParaRPr b="1" sz="24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/>
              <a:t>=&gt; check whether at student residence or at the Institute!</a:t>
            </a:r>
            <a:endParaRPr sz="2400"/>
          </a:p>
          <a:p>
            <a:pPr indent="45720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/>
              <a:t>=&gt; with guidance from your TA</a:t>
            </a:r>
            <a:endParaRPr sz="2400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0" lvl="0" marL="13716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fr" sz="2400">
                <a:solidFill>
                  <a:srgbClr val="674EA7"/>
                </a:solidFill>
              </a:rPr>
              <a:t>Presentation of outcome(s) of project work (27/07 afternoon)</a:t>
            </a:r>
            <a:endParaRPr b="1" sz="24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10 min of presentation per group</a:t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5 min of questions from organizers and TAs</a:t>
            </a:r>
            <a:endParaRPr sz="2400"/>
          </a:p>
          <a:p>
            <a:pPr indent="-38100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Please use google slides and put your slides in advance in this </a:t>
            </a:r>
            <a:r>
              <a:rPr lang="fr" sz="2400" u="sng">
                <a:solidFill>
                  <a:schemeClr val="hlink"/>
                </a:solidFill>
                <a:hlinkClick r:id="rId3"/>
              </a:rPr>
              <a:t>folder</a:t>
            </a:r>
            <a:endParaRPr sz="2400"/>
          </a:p>
        </p:txBody>
      </p:sp>
      <p:sp>
        <p:nvSpPr>
          <p:cNvPr id="356" name="Google Shape;356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 parallel: “Faculty Clinic”</a:t>
            </a:r>
            <a:endParaRPr/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Each of you has 1 or 2 </a:t>
            </a:r>
            <a:r>
              <a:rPr b="1" lang="fr">
                <a:solidFill>
                  <a:srgbClr val="6AA84F"/>
                </a:solidFill>
              </a:rPr>
              <a:t>one-on-one meetings of 30 min</a:t>
            </a:r>
            <a:r>
              <a:rPr lang="fr"/>
              <a:t> scheduled with faculty members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Either at Institut d’Estudis Catalans or at student residence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Schedules sent individually (Anne’s will follow)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You are welcome to take advantage of the many coffee breaks and lunch breaks to speak with other faculty members!</a:t>
            </a:r>
            <a:endParaRPr b="1"/>
          </a:p>
        </p:txBody>
      </p:sp>
      <p:sp>
        <p:nvSpPr>
          <p:cNvPr id="363" name="Google Shape;363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0" y="195025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Questions?</a:t>
            </a:r>
            <a:endParaRPr/>
          </a:p>
        </p:txBody>
      </p:sp>
      <p:sp>
        <p:nvSpPr>
          <p:cNvPr id="369" name="Google Shape;369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b="1" lang="fr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b="1" lang="fr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take risks in your choice of research ideas for the school: it is a learning experience!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are encouraged to </a:t>
            </a:r>
            <a:r>
              <a:rPr b="1" lang="fr">
                <a:solidFill>
                  <a:srgbClr val="3C78D8"/>
                </a:solidFill>
              </a:rPr>
              <a:t>rely on/apply/inspire from methods seen in lectures and in tutorials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39" name="Google Shape;23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b="1" lang="fr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 the real-world, we usually define our model space and questions </a:t>
            </a:r>
            <a:r>
              <a:rPr b="1" i="1" lang="fr"/>
              <a:t>before</a:t>
            </a:r>
            <a:r>
              <a:rPr b="1" lang="fr"/>
              <a:t> we collect data, instead of post hoc: keep in mind that this is an exercise, not the best practice for your own research :)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Tutors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 will discuss with you during brainstorming today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Depending on the kind of models you’ll choose to focus on, TAs will distribute groups within themselves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Please keep in touch with your TA if/when you need their input</a:t>
            </a:r>
            <a:endParaRPr b="1"/>
          </a:p>
        </p:txBody>
      </p:sp>
      <p:sp>
        <p:nvSpPr>
          <p:cNvPr id="253" name="Google Shape;25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Datasets are here: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below are preliminary attributions of tutors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692725" y="1506675"/>
            <a:ext cx="75162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https://github.com/bambschool/BAMB2023/tree/main/datasets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International Brain Laboratory</a:t>
            </a:r>
            <a:endParaRPr/>
          </a:p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7" name="Google Shape;267;p45"/>
          <p:cNvSpPr txBox="1"/>
          <p:nvPr/>
        </p:nvSpPr>
        <p:spPr>
          <a:xfrm>
            <a:off x="692725" y="2410700"/>
            <a:ext cx="751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#1A: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Benham,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Luiante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#1B: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Isabel,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Marc,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(and/or Heike)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l'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