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ace9d4d4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ace9d4d4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ace9d4d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ace9d4d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90bfc13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90bfc13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ace9d4d4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ace9d4d4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ace9d4d4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ace9d4d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ace9d4d4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ace9d4d4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90bfc139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90bfc139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90bfc139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90bfc139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ace9d4d4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ace9d4d4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ace9d4d4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ace9d4d4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ace9d4d4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ace9d4d4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cell.com/neuron/pdf/S0896-6273(20)30705-4.pdf" TargetMode="External"/><Relationship Id="rId4" Type="http://schemas.openxmlformats.org/officeDocument/2006/relationships/hyperlink" Target="https://www.cell.com/neuron/pdf/S0896-6273(20)30705-4.pdf" TargetMode="External"/><Relationship Id="rId9" Type="http://schemas.openxmlformats.org/officeDocument/2006/relationships/hyperlink" Target="http://karpathy.github.io/2015/05/21/rnn-effectiveness/" TargetMode="External"/><Relationship Id="rId5" Type="http://schemas.openxmlformats.org/officeDocument/2006/relationships/hyperlink" Target="https://pytorch.org/tutorials/beginner/blitz/neural_networks_tutorial.html#define-the-network" TargetMode="External"/><Relationship Id="rId6" Type="http://schemas.openxmlformats.org/officeDocument/2006/relationships/hyperlink" Target="https://neurogym.github.io/" TargetMode="External"/><Relationship Id="rId7" Type="http://schemas.openxmlformats.org/officeDocument/2006/relationships/hyperlink" Target="https://www.youtube.com/watch?v=6niqTuYFZLQ" TargetMode="External"/><Relationship Id="rId8" Type="http://schemas.openxmlformats.org/officeDocument/2006/relationships/hyperlink" Target="https://www.coursera.org/learn/nlp-sequence-models/home/welcom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200" y="198275"/>
            <a:ext cx="4175600" cy="29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143000" y="3093050"/>
            <a:ext cx="6858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chemeClr val="dk1"/>
                </a:solidFill>
                <a:highlight>
                  <a:schemeClr val="lt1"/>
                </a:highlight>
              </a:rPr>
              <a:t>Training an RNN in a perceptual decision making task</a:t>
            </a:r>
            <a:endParaRPr sz="3500">
              <a:highlight>
                <a:schemeClr val="lt1"/>
              </a:highlight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101050" y="441722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BAMB! Summer School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Tutorial 4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900" y="843850"/>
            <a:ext cx="5164201" cy="40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/>
          <p:nvPr/>
        </p:nvSpPr>
        <p:spPr>
          <a:xfrm>
            <a:off x="1645800" y="0"/>
            <a:ext cx="583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Regarding the training</a:t>
            </a:r>
            <a:endParaRPr sz="2400"/>
          </a:p>
        </p:txBody>
      </p:sp>
      <p:sp>
        <p:nvSpPr>
          <p:cNvPr id="186" name="Google Shape;186;p22"/>
          <p:cNvSpPr/>
          <p:nvPr/>
        </p:nvSpPr>
        <p:spPr>
          <a:xfrm>
            <a:off x="1926850" y="1560200"/>
            <a:ext cx="3939000" cy="105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1989900" y="2749350"/>
            <a:ext cx="5305200" cy="216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/>
        </p:nvSpPr>
        <p:spPr>
          <a:xfrm>
            <a:off x="233425" y="255150"/>
            <a:ext cx="5976600" cy="4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0. Installs, packages, auxiliary functions.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1. Preparing for the training: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Training parameters.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Define the task (sample dataset).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Define the network.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Define the algorithm to train the network.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Save config.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2. Supervised training of the RNN.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3. Run the trained network (and save the behavioral data).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4. Network analysis: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Behavioral analysis.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General neural analysis.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Stimulus and choice decoding from network activity.</a:t>
            </a:r>
            <a:endParaRPr sz="1700"/>
          </a:p>
        </p:txBody>
      </p:sp>
      <p:grpSp>
        <p:nvGrpSpPr>
          <p:cNvPr id="193" name="Google Shape;193;p23"/>
          <p:cNvGrpSpPr/>
          <p:nvPr/>
        </p:nvGrpSpPr>
        <p:grpSpPr>
          <a:xfrm>
            <a:off x="6057633" y="1049440"/>
            <a:ext cx="2519819" cy="3327469"/>
            <a:chOff x="5387750" y="615225"/>
            <a:chExt cx="2221475" cy="2933500"/>
          </a:xfrm>
        </p:grpSpPr>
        <p:pic>
          <p:nvPicPr>
            <p:cNvPr id="194" name="Google Shape;19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72525" y="615225"/>
              <a:ext cx="1936700" cy="293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23"/>
            <p:cNvSpPr/>
            <p:nvPr/>
          </p:nvSpPr>
          <p:spPr>
            <a:xfrm>
              <a:off x="5387750" y="1968325"/>
              <a:ext cx="589200" cy="502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6" name="Google Shape;19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6071" y="2383703"/>
            <a:ext cx="1671135" cy="1694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/>
        </p:nvSpPr>
        <p:spPr>
          <a:xfrm>
            <a:off x="1065450" y="997500"/>
            <a:ext cx="70131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Yang and Wang 2020 Neuron </a:t>
            </a:r>
            <a:r>
              <a:rPr lang="es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Artificial Neural Networks for Neuroscientists: A Primer</a:t>
            </a:r>
            <a:endParaRPr>
              <a:solidFill>
                <a:srgbClr val="0563C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63C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rgbClr val="0563C1"/>
                </a:solidFill>
                <a:highlight>
                  <a:schemeClr val="lt1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Training an artificial neural network with Pytorch</a:t>
            </a:r>
            <a:endParaRPr>
              <a:solidFill>
                <a:srgbClr val="0563C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63C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Neurogym</a:t>
            </a:r>
            <a:endParaRPr>
              <a:solidFill>
                <a:srgbClr val="0563C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63C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 u="sng">
                <a:solidFill>
                  <a:srgbClr val="0563C1"/>
                </a:solidFill>
                <a:highlight>
                  <a:schemeClr val="lt1"/>
                </a:highlight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Recurrent Neural Networks. Lecture 10, CS231 Course Stanford University</a:t>
            </a:r>
            <a:r>
              <a:rPr lang="es" sz="1500">
                <a:solidFill>
                  <a:srgbClr val="0563C1"/>
                </a:solidFill>
                <a:highlight>
                  <a:schemeClr val="lt1"/>
                </a:highlight>
              </a:rPr>
              <a:t>.​</a:t>
            </a:r>
            <a:endParaRPr sz="1500">
              <a:solidFill>
                <a:srgbClr val="0563C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0563C1"/>
                </a:solidFill>
                <a:highlight>
                  <a:schemeClr val="lt1"/>
                </a:highlight>
              </a:rPr>
              <a:t>​</a:t>
            </a:r>
            <a:endParaRPr sz="1500">
              <a:solidFill>
                <a:srgbClr val="0563C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 u="sng">
                <a:solidFill>
                  <a:srgbClr val="0563C1"/>
                </a:solidFill>
                <a:highlight>
                  <a:schemeClr val="lt1"/>
                </a:highlight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Sequence Models Course, Coursera</a:t>
            </a:r>
            <a:r>
              <a:rPr lang="es" sz="1500">
                <a:solidFill>
                  <a:srgbClr val="0563C1"/>
                </a:solidFill>
                <a:highlight>
                  <a:schemeClr val="lt1"/>
                </a:highlight>
              </a:rPr>
              <a:t>.​</a:t>
            </a:r>
            <a:endParaRPr sz="1500">
              <a:solidFill>
                <a:srgbClr val="0563C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0563C1"/>
                </a:solidFill>
                <a:highlight>
                  <a:schemeClr val="lt1"/>
                </a:highlight>
              </a:rPr>
              <a:t>​</a:t>
            </a:r>
            <a:endParaRPr sz="1500">
              <a:solidFill>
                <a:srgbClr val="0563C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rgbClr val="0563C1"/>
                </a:solidFill>
                <a:highlight>
                  <a:schemeClr val="lt1"/>
                </a:highlight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Andrej Karpapthy’s blog. The Unreasonable Effectiveness of Recurrent Neural Networks</a:t>
            </a:r>
            <a:r>
              <a:rPr lang="es" sz="1500">
                <a:solidFill>
                  <a:srgbClr val="0563C1"/>
                </a:solidFill>
                <a:highlight>
                  <a:schemeClr val="lt1"/>
                </a:highlight>
              </a:rPr>
              <a:t>.​</a:t>
            </a:r>
            <a:endParaRPr sz="1500">
              <a:solidFill>
                <a:srgbClr val="0563C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224248" y="1130093"/>
            <a:ext cx="5077202" cy="2841922"/>
            <a:chOff x="152400" y="152400"/>
            <a:chExt cx="8386525" cy="4694288"/>
          </a:xfrm>
        </p:grpSpPr>
        <p:pic>
          <p:nvPicPr>
            <p:cNvPr id="62" name="Google Shape;6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4962525" cy="381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24225" y="1446263"/>
              <a:ext cx="3314700" cy="34004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0200" y="1168875"/>
            <a:ext cx="3205700" cy="29530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7585925" y="1168875"/>
            <a:ext cx="1872300" cy="110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653900" y="5725"/>
            <a:ext cx="583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Random Dots Motion task</a:t>
            </a:r>
            <a:endParaRPr sz="3000"/>
          </a:p>
        </p:txBody>
      </p:sp>
      <p:sp>
        <p:nvSpPr>
          <p:cNvPr id="67" name="Google Shape;67;p14"/>
          <p:cNvSpPr txBox="1"/>
          <p:nvPr/>
        </p:nvSpPr>
        <p:spPr>
          <a:xfrm>
            <a:off x="4052450" y="4743300"/>
            <a:ext cx="509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Peixoto et al. 2021 Nature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3550"/>
            <a:ext cx="8839200" cy="295346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653900" y="5725"/>
            <a:ext cx="583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Psychometric curves</a:t>
            </a:r>
            <a:endParaRPr sz="2400"/>
          </a:p>
        </p:txBody>
      </p:sp>
      <p:sp>
        <p:nvSpPr>
          <p:cNvPr id="74" name="Google Shape;74;p15"/>
          <p:cNvSpPr txBox="1"/>
          <p:nvPr/>
        </p:nvSpPr>
        <p:spPr>
          <a:xfrm>
            <a:off x="4052450" y="4743300"/>
            <a:ext cx="509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Peixoto et al. 2021 Nature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624175" y="5725"/>
            <a:ext cx="789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Decoding the choice from the neural activity</a:t>
            </a:r>
            <a:endParaRPr sz="2400"/>
          </a:p>
        </p:txBody>
      </p:sp>
      <p:grpSp>
        <p:nvGrpSpPr>
          <p:cNvPr id="80" name="Google Shape;80;p16"/>
          <p:cNvGrpSpPr/>
          <p:nvPr/>
        </p:nvGrpSpPr>
        <p:grpSpPr>
          <a:xfrm>
            <a:off x="3979757" y="492508"/>
            <a:ext cx="4741005" cy="4587398"/>
            <a:chOff x="2422275" y="709100"/>
            <a:chExt cx="4299452" cy="4160150"/>
          </a:xfrm>
        </p:grpSpPr>
        <p:pic>
          <p:nvPicPr>
            <p:cNvPr id="81" name="Google Shape;81;p16"/>
            <p:cNvPicPr preferRelativeResize="0"/>
            <p:nvPr/>
          </p:nvPicPr>
          <p:blipFill rotWithShape="1">
            <a:blip r:embed="rId3">
              <a:alphaModFix/>
            </a:blip>
            <a:srcRect b="8037" l="0" r="42099" t="0"/>
            <a:stretch/>
          </p:blipFill>
          <p:spPr>
            <a:xfrm>
              <a:off x="2422275" y="2526800"/>
              <a:ext cx="3240625" cy="2342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01025" y="807650"/>
              <a:ext cx="891775" cy="170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47652" y="807651"/>
              <a:ext cx="1111746" cy="170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829950" y="807649"/>
              <a:ext cx="891775" cy="17674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6"/>
            <p:cNvPicPr preferRelativeResize="0"/>
            <p:nvPr/>
          </p:nvPicPr>
          <p:blipFill rotWithShape="1">
            <a:blip r:embed="rId3">
              <a:alphaModFix/>
            </a:blip>
            <a:srcRect b="8037" l="83159" r="-1285" t="0"/>
            <a:stretch/>
          </p:blipFill>
          <p:spPr>
            <a:xfrm>
              <a:off x="5707275" y="2526800"/>
              <a:ext cx="1014451" cy="2342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6"/>
            <p:cNvSpPr/>
            <p:nvPr/>
          </p:nvSpPr>
          <p:spPr>
            <a:xfrm>
              <a:off x="4295825" y="709100"/>
              <a:ext cx="191400" cy="1101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2925300" y="717825"/>
              <a:ext cx="191400" cy="1101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3853550" y="2019600"/>
              <a:ext cx="191400" cy="552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6"/>
          <p:cNvSpPr txBox="1"/>
          <p:nvPr/>
        </p:nvSpPr>
        <p:spPr>
          <a:xfrm>
            <a:off x="0" y="4712400"/>
            <a:ext cx="509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Peixoto et al. 2021 Nature</a:t>
            </a:r>
            <a:endParaRPr sz="1600"/>
          </a:p>
        </p:txBody>
      </p:sp>
      <p:grpSp>
        <p:nvGrpSpPr>
          <p:cNvPr id="90" name="Google Shape;90;p16"/>
          <p:cNvGrpSpPr/>
          <p:nvPr/>
        </p:nvGrpSpPr>
        <p:grpSpPr>
          <a:xfrm>
            <a:off x="509239" y="1486612"/>
            <a:ext cx="2633269" cy="2388721"/>
            <a:chOff x="333025" y="1411375"/>
            <a:chExt cx="3273175" cy="2969199"/>
          </a:xfrm>
        </p:grpSpPr>
        <p:pic>
          <p:nvPicPr>
            <p:cNvPr id="91" name="Google Shape;91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3025" y="1427475"/>
              <a:ext cx="3205700" cy="2953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6"/>
            <p:cNvSpPr/>
            <p:nvPr/>
          </p:nvSpPr>
          <p:spPr>
            <a:xfrm>
              <a:off x="2304800" y="1411375"/>
              <a:ext cx="1301400" cy="1101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7"/>
          <p:cNvGrpSpPr/>
          <p:nvPr/>
        </p:nvGrpSpPr>
        <p:grpSpPr>
          <a:xfrm>
            <a:off x="3275750" y="878200"/>
            <a:ext cx="2221475" cy="2933500"/>
            <a:chOff x="5387750" y="615225"/>
            <a:chExt cx="2221475" cy="2933500"/>
          </a:xfrm>
        </p:grpSpPr>
        <p:pic>
          <p:nvPicPr>
            <p:cNvPr id="98" name="Google Shape;9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72525" y="615225"/>
              <a:ext cx="1936700" cy="293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7"/>
            <p:cNvSpPr/>
            <p:nvPr/>
          </p:nvSpPr>
          <p:spPr>
            <a:xfrm>
              <a:off x="5387750" y="1968325"/>
              <a:ext cx="589200" cy="502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1850" y="2054525"/>
            <a:ext cx="1473300" cy="14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5" y="1430163"/>
            <a:ext cx="8839204" cy="228317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5071675" y="1364900"/>
            <a:ext cx="3836100" cy="238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287350" y="1488575"/>
            <a:ext cx="3304500" cy="238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0725"/>
            <a:ext cx="8839204" cy="402684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1653900" y="5725"/>
            <a:ext cx="583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Neurogym</a:t>
            </a:r>
            <a:endParaRPr sz="3000"/>
          </a:p>
        </p:txBody>
      </p:sp>
      <p:sp>
        <p:nvSpPr>
          <p:cNvPr id="114" name="Google Shape;114;p19"/>
          <p:cNvSpPr/>
          <p:nvPr/>
        </p:nvSpPr>
        <p:spPr>
          <a:xfrm>
            <a:off x="3567550" y="1338750"/>
            <a:ext cx="2409300" cy="277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6075300" y="994950"/>
            <a:ext cx="2916300" cy="315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5976850" y="1762175"/>
            <a:ext cx="987000" cy="7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523875"/>
            <a:ext cx="803910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>
            <a:off x="449850" y="1755400"/>
            <a:ext cx="8228100" cy="131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552450" y="3074500"/>
            <a:ext cx="8228100" cy="154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1645800" y="0"/>
            <a:ext cx="583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Two-Alternative Forced Choice task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/>
        </p:nvSpPr>
        <p:spPr>
          <a:xfrm>
            <a:off x="1645800" y="0"/>
            <a:ext cx="583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Regarding the inputs</a:t>
            </a:r>
            <a:endParaRPr sz="2400"/>
          </a:p>
        </p:txBody>
      </p:sp>
      <p:grpSp>
        <p:nvGrpSpPr>
          <p:cNvPr id="130" name="Google Shape;130;p21"/>
          <p:cNvGrpSpPr/>
          <p:nvPr/>
        </p:nvGrpSpPr>
        <p:grpSpPr>
          <a:xfrm>
            <a:off x="178675" y="867750"/>
            <a:ext cx="7303450" cy="1377550"/>
            <a:chOff x="178675" y="1172550"/>
            <a:chExt cx="7303450" cy="1377550"/>
          </a:xfrm>
        </p:grpSpPr>
        <p:grpSp>
          <p:nvGrpSpPr>
            <p:cNvPr id="131" name="Google Shape;131;p21"/>
            <p:cNvGrpSpPr/>
            <p:nvPr/>
          </p:nvGrpSpPr>
          <p:grpSpPr>
            <a:xfrm>
              <a:off x="1124825" y="1248750"/>
              <a:ext cx="6357300" cy="926100"/>
              <a:chOff x="1124825" y="1248750"/>
              <a:chExt cx="6357300" cy="926100"/>
            </a:xfrm>
          </p:grpSpPr>
          <p:sp>
            <p:nvSpPr>
              <p:cNvPr id="132" name="Google Shape;132;p21"/>
              <p:cNvSpPr/>
              <p:nvPr/>
            </p:nvSpPr>
            <p:spPr>
              <a:xfrm>
                <a:off x="1124825" y="1248750"/>
                <a:ext cx="6357300" cy="926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3" name="Google Shape;133;p21"/>
              <p:cNvCxnSpPr/>
              <p:nvPr/>
            </p:nvCxnSpPr>
            <p:spPr>
              <a:xfrm>
                <a:off x="1124825" y="1248750"/>
                <a:ext cx="635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" name="Google Shape;134;p21"/>
              <p:cNvCxnSpPr/>
              <p:nvPr/>
            </p:nvCxnSpPr>
            <p:spPr>
              <a:xfrm>
                <a:off x="1124825" y="1557450"/>
                <a:ext cx="635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" name="Google Shape;135;p21"/>
              <p:cNvCxnSpPr/>
              <p:nvPr/>
            </p:nvCxnSpPr>
            <p:spPr>
              <a:xfrm>
                <a:off x="1124825" y="1866150"/>
                <a:ext cx="635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" name="Google Shape;136;p21"/>
              <p:cNvCxnSpPr/>
              <p:nvPr/>
            </p:nvCxnSpPr>
            <p:spPr>
              <a:xfrm>
                <a:off x="1124825" y="2174850"/>
                <a:ext cx="635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37" name="Google Shape;137;p21"/>
            <p:cNvSpPr txBox="1"/>
            <p:nvPr/>
          </p:nvSpPr>
          <p:spPr>
            <a:xfrm>
              <a:off x="178675" y="1172550"/>
              <a:ext cx="579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Fixation</a:t>
              </a:r>
              <a:endParaRPr/>
            </a:p>
          </p:txBody>
        </p:sp>
        <p:sp>
          <p:nvSpPr>
            <p:cNvPr id="138" name="Google Shape;138;p21"/>
            <p:cNvSpPr txBox="1"/>
            <p:nvPr/>
          </p:nvSpPr>
          <p:spPr>
            <a:xfrm>
              <a:off x="178675" y="1477350"/>
              <a:ext cx="579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Stim. L</a:t>
              </a: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178675" y="1825888"/>
              <a:ext cx="579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Stim. R</a:t>
              </a:r>
              <a:endParaRPr/>
            </a:p>
          </p:txBody>
        </p:sp>
        <p:sp>
          <p:nvSpPr>
            <p:cNvPr id="140" name="Google Shape;140;p21"/>
            <p:cNvSpPr txBox="1"/>
            <p:nvPr/>
          </p:nvSpPr>
          <p:spPr>
            <a:xfrm>
              <a:off x="1554275" y="2149900"/>
              <a:ext cx="5498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100 steps</a:t>
              </a:r>
              <a:endParaRPr/>
            </a:p>
          </p:txBody>
        </p:sp>
      </p:grpSp>
      <p:grpSp>
        <p:nvGrpSpPr>
          <p:cNvPr id="141" name="Google Shape;141;p21"/>
          <p:cNvGrpSpPr/>
          <p:nvPr/>
        </p:nvGrpSpPr>
        <p:grpSpPr>
          <a:xfrm>
            <a:off x="1124825" y="3425"/>
            <a:ext cx="7154750" cy="6107025"/>
            <a:chOff x="1124825" y="155825"/>
            <a:chExt cx="7154750" cy="6107025"/>
          </a:xfrm>
        </p:grpSpPr>
        <p:grpSp>
          <p:nvGrpSpPr>
            <p:cNvPr id="142" name="Google Shape;142;p21"/>
            <p:cNvGrpSpPr/>
            <p:nvPr/>
          </p:nvGrpSpPr>
          <p:grpSpPr>
            <a:xfrm>
              <a:off x="1124825" y="2626300"/>
              <a:ext cx="6357300" cy="926100"/>
              <a:chOff x="1124825" y="1248750"/>
              <a:chExt cx="6357300" cy="926100"/>
            </a:xfrm>
          </p:grpSpPr>
          <p:sp>
            <p:nvSpPr>
              <p:cNvPr id="143" name="Google Shape;143;p21"/>
              <p:cNvSpPr/>
              <p:nvPr/>
            </p:nvSpPr>
            <p:spPr>
              <a:xfrm>
                <a:off x="1124825" y="1248750"/>
                <a:ext cx="6357300" cy="926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4" name="Google Shape;144;p21"/>
              <p:cNvCxnSpPr/>
              <p:nvPr/>
            </p:nvCxnSpPr>
            <p:spPr>
              <a:xfrm>
                <a:off x="1124825" y="1248750"/>
                <a:ext cx="635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" name="Google Shape;145;p21"/>
              <p:cNvCxnSpPr/>
              <p:nvPr/>
            </p:nvCxnSpPr>
            <p:spPr>
              <a:xfrm>
                <a:off x="1124825" y="1557450"/>
                <a:ext cx="635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21"/>
              <p:cNvCxnSpPr/>
              <p:nvPr/>
            </p:nvCxnSpPr>
            <p:spPr>
              <a:xfrm>
                <a:off x="1124825" y="1866150"/>
                <a:ext cx="635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" name="Google Shape;147;p21"/>
              <p:cNvCxnSpPr/>
              <p:nvPr/>
            </p:nvCxnSpPr>
            <p:spPr>
              <a:xfrm>
                <a:off x="1124825" y="2174850"/>
                <a:ext cx="635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8" name="Google Shape;148;p21"/>
            <p:cNvGrpSpPr/>
            <p:nvPr/>
          </p:nvGrpSpPr>
          <p:grpSpPr>
            <a:xfrm>
              <a:off x="1124825" y="4003850"/>
              <a:ext cx="6357300" cy="926100"/>
              <a:chOff x="1124825" y="1248750"/>
              <a:chExt cx="6357300" cy="926100"/>
            </a:xfrm>
          </p:grpSpPr>
          <p:sp>
            <p:nvSpPr>
              <p:cNvPr id="149" name="Google Shape;149;p21"/>
              <p:cNvSpPr/>
              <p:nvPr/>
            </p:nvSpPr>
            <p:spPr>
              <a:xfrm>
                <a:off x="1124825" y="1248750"/>
                <a:ext cx="6357300" cy="926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0" name="Google Shape;150;p21"/>
              <p:cNvCxnSpPr/>
              <p:nvPr/>
            </p:nvCxnSpPr>
            <p:spPr>
              <a:xfrm>
                <a:off x="1124825" y="1248750"/>
                <a:ext cx="635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21"/>
              <p:cNvCxnSpPr/>
              <p:nvPr/>
            </p:nvCxnSpPr>
            <p:spPr>
              <a:xfrm>
                <a:off x="1124825" y="1557450"/>
                <a:ext cx="635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" name="Google Shape;152;p21"/>
              <p:cNvCxnSpPr/>
              <p:nvPr/>
            </p:nvCxnSpPr>
            <p:spPr>
              <a:xfrm>
                <a:off x="1124825" y="1866150"/>
                <a:ext cx="635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" name="Google Shape;153;p21"/>
              <p:cNvCxnSpPr/>
              <p:nvPr/>
            </p:nvCxnSpPr>
            <p:spPr>
              <a:xfrm>
                <a:off x="1124825" y="2174850"/>
                <a:ext cx="635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4" name="Google Shape;154;p21"/>
            <p:cNvSpPr txBox="1"/>
            <p:nvPr/>
          </p:nvSpPr>
          <p:spPr>
            <a:xfrm rot="5400000">
              <a:off x="1864350" y="3555200"/>
              <a:ext cx="5015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…</a:t>
              </a:r>
              <a:endParaRPr/>
            </a:p>
          </p:txBody>
        </p:sp>
        <p:sp>
          <p:nvSpPr>
            <p:cNvPr id="155" name="Google Shape;155;p21"/>
            <p:cNvSpPr txBox="1"/>
            <p:nvPr/>
          </p:nvSpPr>
          <p:spPr>
            <a:xfrm rot="5400000">
              <a:off x="5330275" y="2704925"/>
              <a:ext cx="5498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16 </a:t>
              </a:r>
              <a:r>
                <a:rPr lang="es"/>
                <a:t>batches</a:t>
              </a:r>
              <a:endParaRPr/>
            </a:p>
          </p:txBody>
        </p:sp>
      </p:grpSp>
      <p:cxnSp>
        <p:nvCxnSpPr>
          <p:cNvPr id="156" name="Google Shape;156;p21"/>
          <p:cNvCxnSpPr/>
          <p:nvPr/>
        </p:nvCxnSpPr>
        <p:spPr>
          <a:xfrm>
            <a:off x="1122016" y="936725"/>
            <a:ext cx="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1942826" y="936725"/>
            <a:ext cx="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2773702" y="936725"/>
            <a:ext cx="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1"/>
          <p:cNvCxnSpPr/>
          <p:nvPr/>
        </p:nvCxnSpPr>
        <p:spPr>
          <a:xfrm>
            <a:off x="3604578" y="936725"/>
            <a:ext cx="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1"/>
          <p:cNvCxnSpPr/>
          <p:nvPr/>
        </p:nvCxnSpPr>
        <p:spPr>
          <a:xfrm>
            <a:off x="4435454" y="936725"/>
            <a:ext cx="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1"/>
          <p:cNvCxnSpPr/>
          <p:nvPr/>
        </p:nvCxnSpPr>
        <p:spPr>
          <a:xfrm>
            <a:off x="5266330" y="936725"/>
            <a:ext cx="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1"/>
          <p:cNvCxnSpPr/>
          <p:nvPr/>
        </p:nvCxnSpPr>
        <p:spPr>
          <a:xfrm>
            <a:off x="6097207" y="936725"/>
            <a:ext cx="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1"/>
          <p:cNvCxnSpPr/>
          <p:nvPr/>
        </p:nvCxnSpPr>
        <p:spPr>
          <a:xfrm>
            <a:off x="6928083" y="936725"/>
            <a:ext cx="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1"/>
          <p:cNvCxnSpPr/>
          <p:nvPr/>
        </p:nvCxnSpPr>
        <p:spPr>
          <a:xfrm>
            <a:off x="1388909" y="936725"/>
            <a:ext cx="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1"/>
          <p:cNvCxnSpPr/>
          <p:nvPr/>
        </p:nvCxnSpPr>
        <p:spPr>
          <a:xfrm>
            <a:off x="2219785" y="936725"/>
            <a:ext cx="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1"/>
          <p:cNvCxnSpPr/>
          <p:nvPr/>
        </p:nvCxnSpPr>
        <p:spPr>
          <a:xfrm>
            <a:off x="3050661" y="936725"/>
            <a:ext cx="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1"/>
          <p:cNvCxnSpPr/>
          <p:nvPr/>
        </p:nvCxnSpPr>
        <p:spPr>
          <a:xfrm>
            <a:off x="3881537" y="936725"/>
            <a:ext cx="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1"/>
          <p:cNvCxnSpPr/>
          <p:nvPr/>
        </p:nvCxnSpPr>
        <p:spPr>
          <a:xfrm>
            <a:off x="4712413" y="936725"/>
            <a:ext cx="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1"/>
          <p:cNvCxnSpPr/>
          <p:nvPr/>
        </p:nvCxnSpPr>
        <p:spPr>
          <a:xfrm>
            <a:off x="5543289" y="936725"/>
            <a:ext cx="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1"/>
          <p:cNvCxnSpPr/>
          <p:nvPr/>
        </p:nvCxnSpPr>
        <p:spPr>
          <a:xfrm>
            <a:off x="6374165" y="936725"/>
            <a:ext cx="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1"/>
          <p:cNvCxnSpPr/>
          <p:nvPr/>
        </p:nvCxnSpPr>
        <p:spPr>
          <a:xfrm>
            <a:off x="7205041" y="936725"/>
            <a:ext cx="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1"/>
          <p:cNvCxnSpPr/>
          <p:nvPr/>
        </p:nvCxnSpPr>
        <p:spPr>
          <a:xfrm>
            <a:off x="1665867" y="936725"/>
            <a:ext cx="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1"/>
          <p:cNvCxnSpPr/>
          <p:nvPr/>
        </p:nvCxnSpPr>
        <p:spPr>
          <a:xfrm>
            <a:off x="2496743" y="936725"/>
            <a:ext cx="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1"/>
          <p:cNvCxnSpPr/>
          <p:nvPr/>
        </p:nvCxnSpPr>
        <p:spPr>
          <a:xfrm>
            <a:off x="3327620" y="936725"/>
            <a:ext cx="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1"/>
          <p:cNvCxnSpPr/>
          <p:nvPr/>
        </p:nvCxnSpPr>
        <p:spPr>
          <a:xfrm>
            <a:off x="4158496" y="936725"/>
            <a:ext cx="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1"/>
          <p:cNvCxnSpPr/>
          <p:nvPr/>
        </p:nvCxnSpPr>
        <p:spPr>
          <a:xfrm>
            <a:off x="4989372" y="936725"/>
            <a:ext cx="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1"/>
          <p:cNvCxnSpPr/>
          <p:nvPr/>
        </p:nvCxnSpPr>
        <p:spPr>
          <a:xfrm>
            <a:off x="5820248" y="936725"/>
            <a:ext cx="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1"/>
          <p:cNvCxnSpPr/>
          <p:nvPr/>
        </p:nvCxnSpPr>
        <p:spPr>
          <a:xfrm>
            <a:off x="6651124" y="936725"/>
            <a:ext cx="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1"/>
          <p:cNvCxnSpPr/>
          <p:nvPr/>
        </p:nvCxnSpPr>
        <p:spPr>
          <a:xfrm>
            <a:off x="7482000" y="936725"/>
            <a:ext cx="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