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67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95d1ce81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95d1ce81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495d1ce81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f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878b0e50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5878b0e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87bc91a40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587bc91a4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878b0e50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5878b0e5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87bc91a40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587bc91a4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878b0e50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5878b0e50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87bc91a40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587bc91a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878b0e508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878b0e50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87bc91a40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587bc91a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878b0e508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878b0e50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95d1ce81e_2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495d1ce81e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95d1ce81e_2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495d1ce81e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8c61489b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58c61489b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8c61489b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58c61489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87bc91a40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587bc91a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a85394be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5a85394b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a85394be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5a85394b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a85394bec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5a85394b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a85394be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5a85394b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a85394bec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5a85394be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87bc91a4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587bc91a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a85394bec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a85394b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ol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i objectes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çalera de la secció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ctes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més títol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ingut amb l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tge amb l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i text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vertical i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ambschool/BAMB2023/tree/main/datase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5059970" y="698168"/>
            <a:ext cx="3483938" cy="216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fr">
                <a:solidFill>
                  <a:schemeClr val="lt1"/>
                </a:solidFill>
              </a:rPr>
              <a:t>Project work kick-off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5059970" y="3563170"/>
            <a:ext cx="3483938" cy="86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fr" sz="2100">
                <a:solidFill>
                  <a:schemeClr val="lt1"/>
                </a:solidFill>
              </a:rPr>
              <a:t>BAMB! Summer School 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fr" sz="2100">
                <a:solidFill>
                  <a:schemeClr val="lt1"/>
                </a:solidFill>
              </a:rPr>
              <a:t>Day 2 - 20 July 2023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08" name="Google Shape;208;p37"/>
          <p:cNvSpPr/>
          <p:nvPr/>
        </p:nvSpPr>
        <p:spPr>
          <a:xfrm flipH="1">
            <a:off x="0" y="0"/>
            <a:ext cx="4629587" cy="51435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0" y="0"/>
            <a:ext cx="4518116" cy="514350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 rotWithShape="1">
          <a:blip r:embed="rId3">
            <a:alphaModFix/>
          </a:blip>
          <a:srcRect r="5306"/>
          <a:stretch/>
        </p:blipFill>
        <p:spPr>
          <a:xfrm>
            <a:off x="0" y="15023"/>
            <a:ext cx="4008268" cy="2804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International Brain Laboratory</a:t>
            </a:r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275" name="Google Shape;275;p46"/>
          <p:cNvSpPr txBox="1"/>
          <p:nvPr/>
        </p:nvSpPr>
        <p:spPr>
          <a:xfrm>
            <a:off x="727350" y="1555200"/>
            <a:ext cx="7516200" cy="1293000"/>
          </a:xfrm>
          <a:prstGeom prst="rect">
            <a:avLst/>
          </a:prstGeom>
          <a:noFill/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This dataset is a large effort to develop common frameworks for studying decision-making across species. The proposed datasets are from two-alternative forced choice protocols with changing contingency in mice.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734275" y="3051450"/>
            <a:ext cx="7516200" cy="1569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741B47"/>
                </a:solidFill>
              </a:rPr>
              <a:t>Possible research ideas …</a:t>
            </a:r>
            <a:endParaRPr sz="1800" b="1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Modelling RTs and/or accuracy as a function of block contingency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- Bayesian modeling of priors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HMM with linear model: different response strategies throughout session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The confidence database</a:t>
            </a:r>
            <a:endParaRPr/>
          </a:p>
        </p:txBody>
      </p:sp>
      <p:sp>
        <p:nvSpPr>
          <p:cNvPr id="282" name="Google Shape;282;p47"/>
          <p:cNvSpPr txBox="1"/>
          <p:nvPr/>
        </p:nvSpPr>
        <p:spPr>
          <a:xfrm>
            <a:off x="692725" y="1506675"/>
            <a:ext cx="7516200" cy="55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TA responsible: tdb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692725" y="2715500"/>
            <a:ext cx="75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#2A: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Agata,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Balma, Marta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#2B: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Nicolas, Tia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The confidence database</a:t>
            </a:r>
            <a:endParaRPr/>
          </a:p>
        </p:txBody>
      </p:sp>
      <p:sp>
        <p:nvSpPr>
          <p:cNvPr id="290" name="Google Shape;290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291" name="Google Shape;291;p48"/>
          <p:cNvSpPr txBox="1"/>
          <p:nvPr/>
        </p:nvSpPr>
        <p:spPr>
          <a:xfrm>
            <a:off x="727350" y="1555200"/>
            <a:ext cx="7516200" cy="1293000"/>
          </a:xfrm>
          <a:prstGeom prst="rect">
            <a:avLst/>
          </a:prstGeom>
          <a:noFill/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highlight>
                  <a:srgbClr val="FFFFFF"/>
                </a:highlight>
              </a:rPr>
              <a:t>This dataset gathers decision-making and confidence judgements across a variety of paradigms (e.g., perception, memory, motor control) in healthy and patient groups. The data contains participant index, stimulus, response, confidence, choice RT and confidence RT.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734250" y="3051450"/>
            <a:ext cx="7516200" cy="1293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741B47"/>
                </a:solidFill>
              </a:rPr>
              <a:t>Possible research ideas …</a:t>
            </a:r>
            <a:endParaRPr sz="1800" b="1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- Study of sequential dependencies in choice and/or confidence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Drift-diffusion modeling of response times and extensions for predicting confidence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Habitual vs goal-directed behavior</a:t>
            </a:r>
            <a:endParaRPr/>
          </a:p>
        </p:txBody>
      </p:sp>
      <p:sp>
        <p:nvSpPr>
          <p:cNvPr id="298" name="Google Shape;298;p49"/>
          <p:cNvSpPr txBox="1"/>
          <p:nvPr/>
        </p:nvSpPr>
        <p:spPr>
          <a:xfrm>
            <a:off x="692725" y="1506675"/>
            <a:ext cx="7516200" cy="55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TA responsible: tdb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300" name="Google Shape;300;p49"/>
          <p:cNvSpPr txBox="1"/>
          <p:nvPr/>
        </p:nvSpPr>
        <p:spPr>
          <a:xfrm>
            <a:off x="692725" y="2715500"/>
            <a:ext cx="75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#4A: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Kenza,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Noam, Thiago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#4B: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Carlos,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Flora, Franziska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Habitual vs goal-directed behavior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07" name="Google Shape;307;p50"/>
          <p:cNvSpPr txBox="1"/>
          <p:nvPr/>
        </p:nvSpPr>
        <p:spPr>
          <a:xfrm>
            <a:off x="704850" y="1496300"/>
            <a:ext cx="7545600" cy="1293000"/>
          </a:xfrm>
          <a:prstGeom prst="rect">
            <a:avLst/>
          </a:prstGeom>
          <a:noFill/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Responses and RT data are collected in a task with changes in stimulus-response mappings, with forced response windows. The experiment measures learning and relearning effects (after remapping) in different experimental conditions.</a:t>
            </a:r>
            <a:endParaRPr sz="1800"/>
          </a:p>
        </p:txBody>
      </p:sp>
      <p:sp>
        <p:nvSpPr>
          <p:cNvPr id="308" name="Google Shape;308;p50"/>
          <p:cNvSpPr txBox="1"/>
          <p:nvPr/>
        </p:nvSpPr>
        <p:spPr>
          <a:xfrm>
            <a:off x="704850" y="3051450"/>
            <a:ext cx="7545600" cy="1293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741B47"/>
                </a:solidFill>
              </a:rPr>
              <a:t>Possible research ideas …</a:t>
            </a:r>
            <a:endParaRPr sz="1800" b="1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Train an RNN to reproduce RT and choice patterns, study internal choice dynamics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RL agent with additional "wait" option to reproduce RT within a trial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Inference, confidence and decision-making</a:t>
            </a:r>
            <a:endParaRPr/>
          </a:p>
        </p:txBody>
      </p:sp>
      <p:sp>
        <p:nvSpPr>
          <p:cNvPr id="314" name="Google Shape;314;p51"/>
          <p:cNvSpPr txBox="1"/>
          <p:nvPr/>
        </p:nvSpPr>
        <p:spPr>
          <a:xfrm>
            <a:off x="692725" y="1506675"/>
            <a:ext cx="7516200" cy="55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TA responsible: tdb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16" name="Google Shape;316;p51"/>
          <p:cNvSpPr txBox="1"/>
          <p:nvPr/>
        </p:nvSpPr>
        <p:spPr>
          <a:xfrm>
            <a:off x="692725" y="2715500"/>
            <a:ext cx="75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#5A: Ali,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Bertalan,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Lisa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#5B: Christina, Javier, Solim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Inference, confidence and decision-making</a:t>
            </a:r>
            <a:endParaRPr/>
          </a:p>
        </p:txBody>
      </p:sp>
      <p:sp>
        <p:nvSpPr>
          <p:cNvPr id="322" name="Google Shape;322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23" name="Google Shape;323;p52"/>
          <p:cNvSpPr txBox="1"/>
          <p:nvPr/>
        </p:nvSpPr>
        <p:spPr>
          <a:xfrm>
            <a:off x="630375" y="1451275"/>
            <a:ext cx="8208900" cy="1293000"/>
          </a:xfrm>
          <a:prstGeom prst="rect">
            <a:avLst/>
          </a:prstGeom>
          <a:noFill/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These datasets were generated to compare inference and decision-making under uncertainty in passive (~perceptual decisions) and active (~value-based decisions) sampling conditions under a shared Bayesian computational framework. The data contains evidence levels, choice, RT, confidence, etc.</a:t>
            </a:r>
            <a:endParaRPr sz="1800"/>
          </a:p>
        </p:txBody>
      </p:sp>
      <p:sp>
        <p:nvSpPr>
          <p:cNvPr id="324" name="Google Shape;324;p52"/>
          <p:cNvSpPr txBox="1"/>
          <p:nvPr/>
        </p:nvSpPr>
        <p:spPr>
          <a:xfrm>
            <a:off x="628650" y="2975250"/>
            <a:ext cx="8208900" cy="1293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741B47"/>
                </a:solidFill>
              </a:rPr>
              <a:t>Possible research ideas …</a:t>
            </a:r>
            <a:endParaRPr sz="1800" b="1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Reproduce a Bayesian learning model with inference noise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- Compare to agents with different sources of noise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Develop models of confidence generation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Motor adaptation to perturbation </a:t>
            </a:r>
            <a:endParaRPr/>
          </a:p>
        </p:txBody>
      </p:sp>
      <p:sp>
        <p:nvSpPr>
          <p:cNvPr id="330" name="Google Shape;330;p53"/>
          <p:cNvSpPr txBox="1"/>
          <p:nvPr/>
        </p:nvSpPr>
        <p:spPr>
          <a:xfrm>
            <a:off x="692725" y="1506675"/>
            <a:ext cx="7516200" cy="55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TA responsible: tdb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32" name="Google Shape;332;p53"/>
          <p:cNvSpPr txBox="1"/>
          <p:nvPr/>
        </p:nvSpPr>
        <p:spPr>
          <a:xfrm>
            <a:off x="692725" y="2715500"/>
            <a:ext cx="75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#6A: Gonzalo, Holly(Jieying),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Lidiia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#6B: Amey, Elaheh, Irene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Motor adaptation to perturbation </a:t>
            </a:r>
            <a:endParaRPr/>
          </a:p>
        </p:txBody>
      </p:sp>
      <p:sp>
        <p:nvSpPr>
          <p:cNvPr id="338" name="Google Shape;338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39" name="Google Shape;339;p54"/>
          <p:cNvSpPr txBox="1"/>
          <p:nvPr/>
        </p:nvSpPr>
        <p:spPr>
          <a:xfrm>
            <a:off x="710050" y="1454725"/>
            <a:ext cx="7689300" cy="2123628"/>
          </a:xfrm>
          <a:prstGeom prst="rect">
            <a:avLst/>
          </a:prstGeom>
          <a:noFill/>
          <a:ln w="9525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dk1"/>
                </a:solidFill>
              </a:rPr>
              <a:t>This dataset contains goal-directed reach data in humans. The target of the reach could </a:t>
            </a:r>
            <a:r>
              <a:rPr lang="fr-FR" sz="1800" dirty="0" smtClean="0">
                <a:solidFill>
                  <a:schemeClr val="dk1"/>
                </a:solidFill>
              </a:rPr>
              <a:t>jump </a:t>
            </a:r>
            <a:r>
              <a:rPr lang="fr" sz="1800" dirty="0" smtClean="0">
                <a:solidFill>
                  <a:schemeClr val="dk1"/>
                </a:solidFill>
              </a:rPr>
              <a:t>in </a:t>
            </a:r>
            <a:r>
              <a:rPr lang="fr" sz="1800" dirty="0">
                <a:solidFill>
                  <a:schemeClr val="dk1"/>
                </a:solidFill>
              </a:rPr>
              <a:t>the middle of the reach trajectory, so that participants had to adapt their reaches</a:t>
            </a:r>
            <a:r>
              <a:rPr lang="fr" sz="1800" dirty="0" smtClean="0">
                <a:solidFill>
                  <a:schemeClr val="dk1"/>
                </a:solidFill>
              </a:rPr>
              <a:t>.</a:t>
            </a:r>
            <a:endParaRPr lang="fr-FR" sz="1800" dirty="0" smtClean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800" dirty="0" err="1" smtClean="0">
                <a:solidFill>
                  <a:schemeClr val="dk1"/>
                </a:solidFill>
              </a:rPr>
              <a:t>Different</a:t>
            </a:r>
            <a:r>
              <a:rPr lang="fr-FR" sz="1800" dirty="0" smtClean="0">
                <a:solidFill>
                  <a:schemeClr val="dk1"/>
                </a:solidFill>
              </a:rPr>
              <a:t> patterns of </a:t>
            </a:r>
            <a:r>
              <a:rPr lang="fr-FR" sz="1800" dirty="0" err="1" smtClean="0">
                <a:solidFill>
                  <a:schemeClr val="dk1"/>
                </a:solidFill>
              </a:rPr>
              <a:t>intermediate</a:t>
            </a:r>
            <a:r>
              <a:rPr lang="fr-FR" sz="1800" dirty="0" smtClean="0">
                <a:solidFill>
                  <a:schemeClr val="dk1"/>
                </a:solidFill>
              </a:rPr>
              <a:t> </a:t>
            </a:r>
            <a:r>
              <a:rPr lang="fr-FR" sz="1800" dirty="0" err="1" smtClean="0">
                <a:solidFill>
                  <a:schemeClr val="dk1"/>
                </a:solidFill>
              </a:rPr>
              <a:t>movements</a:t>
            </a:r>
            <a:r>
              <a:rPr lang="fr-FR" sz="1800" dirty="0" smtClean="0">
                <a:solidFill>
                  <a:schemeClr val="dk1"/>
                </a:solidFill>
              </a:rPr>
              <a:t> are </a:t>
            </a:r>
            <a:r>
              <a:rPr lang="fr-FR" sz="1800" dirty="0" err="1" smtClean="0">
                <a:solidFill>
                  <a:schemeClr val="dk1"/>
                </a:solidFill>
              </a:rPr>
              <a:t>observed</a:t>
            </a:r>
            <a:endParaRPr lang="fr-FR" sz="1800" dirty="0" smtClean="0">
              <a:solidFill>
                <a:schemeClr val="dk1"/>
              </a:solidFill>
            </a:endParaRPr>
          </a:p>
          <a:p>
            <a:pPr lvl="2"/>
            <a:r>
              <a:rPr lang="fr-FR" sz="1800" dirty="0">
                <a:solidFill>
                  <a:schemeClr val="dk1"/>
                </a:solidFill>
              </a:rPr>
              <a:t>	</a:t>
            </a:r>
            <a:r>
              <a:rPr lang="fr-FR" sz="1800" dirty="0" err="1" smtClean="0">
                <a:solidFill>
                  <a:schemeClr val="dk1"/>
                </a:solidFill>
              </a:rPr>
              <a:t>e.g</a:t>
            </a:r>
            <a:r>
              <a:rPr lang="fr-FR" sz="1800" dirty="0" smtClean="0">
                <a:solidFill>
                  <a:schemeClr val="dk1"/>
                </a:solidFill>
              </a:rPr>
              <a:t>., location of change, </a:t>
            </a:r>
            <a:r>
              <a:rPr lang="fr-FR" sz="1800" dirty="0" err="1" smtClean="0">
                <a:solidFill>
                  <a:schemeClr val="dk1"/>
                </a:solidFill>
              </a:rPr>
              <a:t>repreparation</a:t>
            </a:r>
            <a:r>
              <a:rPr lang="fr-FR" sz="1800" dirty="0" smtClean="0">
                <a:solidFill>
                  <a:schemeClr val="dk1"/>
                </a:solidFill>
              </a:rPr>
              <a:t>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</a:rPr>
              <a:t>-</a:t>
            </a:r>
            <a:r>
              <a:rPr lang="fr" sz="1800" dirty="0" smtClean="0">
                <a:solidFill>
                  <a:schemeClr val="dk1"/>
                </a:solidFill>
              </a:rPr>
              <a:t> </a:t>
            </a:r>
            <a:r>
              <a:rPr lang="fr" sz="1800" dirty="0">
                <a:solidFill>
                  <a:schemeClr val="dk1"/>
                </a:solidFill>
              </a:rPr>
              <a:t>Continuous x-y trajectories as well as initial and </a:t>
            </a:r>
            <a:r>
              <a:rPr lang="fr-FR" sz="1800" dirty="0" smtClean="0">
                <a:solidFill>
                  <a:schemeClr val="dk1"/>
                </a:solidFill>
              </a:rPr>
              <a:t>post-jump </a:t>
            </a:r>
            <a:r>
              <a:rPr lang="fr" sz="1800" dirty="0" smtClean="0">
                <a:solidFill>
                  <a:schemeClr val="dk1"/>
                </a:solidFill>
              </a:rPr>
              <a:t>target positions</a:t>
            </a:r>
            <a:r>
              <a:rPr lang="fr-FR" sz="1800" dirty="0" smtClean="0">
                <a:solidFill>
                  <a:schemeClr val="dk1"/>
                </a:solidFill>
              </a:rPr>
              <a:t>, timings</a:t>
            </a:r>
            <a:endParaRPr sz="1800" dirty="0"/>
          </a:p>
        </p:txBody>
      </p:sp>
      <p:sp>
        <p:nvSpPr>
          <p:cNvPr id="340" name="Google Shape;340;p54"/>
          <p:cNvSpPr txBox="1"/>
          <p:nvPr/>
        </p:nvSpPr>
        <p:spPr>
          <a:xfrm>
            <a:off x="704850" y="3722837"/>
            <a:ext cx="7689300" cy="10158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741B47"/>
                </a:solidFill>
              </a:rPr>
              <a:t>Possible research ideas …</a:t>
            </a:r>
            <a:endParaRPr sz="1800" b="1">
              <a:solidFill>
                <a:srgbClr val="741B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- RNN (time-continuous output of the model)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- Reproduce Bayesian-DDM-like-model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>
            <a:spLocks noGrp="1"/>
          </p:cNvSpPr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Recap of the schedule (1/2)</a:t>
            </a:r>
            <a:endParaRPr/>
          </a:p>
        </p:txBody>
      </p:sp>
      <p:sp>
        <p:nvSpPr>
          <p:cNvPr id="346" name="Google Shape;346;p55"/>
          <p:cNvSpPr txBox="1">
            <a:spLocks noGrp="1"/>
          </p:cNvSpPr>
          <p:nvPr>
            <p:ph type="body" idx="1"/>
          </p:nvPr>
        </p:nvSpPr>
        <p:spPr>
          <a:xfrm>
            <a:off x="446800" y="1293025"/>
            <a:ext cx="8220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lang="fr" sz="2400" b="1" dirty="0">
                <a:solidFill>
                  <a:srgbClr val="674EA7"/>
                </a:solidFill>
              </a:rPr>
              <a:t>Today (20/07): Initial brainstorming about research ideas</a:t>
            </a:r>
            <a:r>
              <a:rPr lang="fr" sz="2400" dirty="0">
                <a:solidFill>
                  <a:srgbClr val="674EA7"/>
                </a:solidFill>
              </a:rPr>
              <a:t> (on your own and with TAs and organizers)</a:t>
            </a:r>
            <a:endParaRPr sz="2400" dirty="0">
              <a:solidFill>
                <a:srgbClr val="674EA7"/>
              </a:solidFill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400" dirty="0"/>
          </a:p>
          <a:p>
            <a:pPr marL="45720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400" dirty="0"/>
              <a:t>=&gt; focus on conceptual scientific questions you’d like to answer</a:t>
            </a:r>
            <a:endParaRPr sz="2400" dirty="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400" dirty="0"/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lang="fr" sz="2400" b="1" dirty="0">
                <a:solidFill>
                  <a:srgbClr val="674EA7"/>
                </a:solidFill>
              </a:rPr>
              <a:t>Tomorrow (21/07):  Group presentations on the selected research directions:</a:t>
            </a:r>
            <a:endParaRPr sz="2400" b="1" dirty="0">
              <a:solidFill>
                <a:srgbClr val="674EA7"/>
              </a:solidFill>
            </a:endParaRPr>
          </a:p>
          <a:p>
            <a:pPr marL="45720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674EA7"/>
              </a:solidFill>
            </a:endParaRPr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5 min of presentation per group (three students)</a:t>
            </a:r>
            <a:endParaRPr sz="2400" dirty="0"/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3 min of feedback and questions from organizers and TAs to help you structure your ideas</a:t>
            </a:r>
            <a:endParaRPr sz="2400" dirty="0"/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Attribution of a TA to each group of three</a:t>
            </a:r>
            <a:endParaRPr sz="2400" dirty="0"/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Please use google slides and put your slides in advance </a:t>
            </a:r>
            <a:r>
              <a:rPr lang="fr-FR" sz="2400" dirty="0" err="1" smtClean="0"/>
              <a:t>here</a:t>
            </a:r>
            <a:r>
              <a:rPr lang="fr-FR" sz="2400" dirty="0" smtClean="0"/>
              <a:t>:</a:t>
            </a:r>
          </a:p>
          <a:p>
            <a:pPr marL="76200" lvl="0" indent="0">
              <a:lnSpc>
                <a:spcPct val="60000"/>
              </a:lnSpc>
              <a:spcBef>
                <a:spcPts val="0"/>
              </a:spcBef>
              <a:buSzPts val="2400"/>
              <a:buNone/>
            </a:pPr>
            <a:r>
              <a:rPr lang="fr-FR" sz="2400" dirty="0" err="1"/>
              <a:t>https</a:t>
            </a:r>
            <a:r>
              <a:rPr lang="fr-FR" sz="2400" dirty="0"/>
              <a:t>://</a:t>
            </a:r>
            <a:r>
              <a:rPr lang="fr-FR" sz="2400" dirty="0" err="1"/>
              <a:t>drive.google.com</a:t>
            </a:r>
            <a:r>
              <a:rPr lang="fr-FR" sz="2400" dirty="0"/>
              <a:t>/drive/</a:t>
            </a:r>
            <a:r>
              <a:rPr lang="fr-FR" sz="2400" dirty="0" err="1"/>
              <a:t>folders</a:t>
            </a:r>
            <a:r>
              <a:rPr lang="fr-FR" sz="2400"/>
              <a:t>/1Q7V8n5iBRcr56tZlofRAKDldutdcFrkT</a:t>
            </a:r>
            <a:r>
              <a:rPr lang="fr" sz="2400" smtClean="0"/>
              <a:t>  </a:t>
            </a:r>
            <a:endParaRPr sz="2400" dirty="0"/>
          </a:p>
        </p:txBody>
      </p:sp>
      <p:sp>
        <p:nvSpPr>
          <p:cNvPr id="347" name="Google Shape;347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General overview</a:t>
            </a:r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 b="1"/>
              <a:t>Expectations</a:t>
            </a:r>
            <a:endParaRPr sz="2400" b="1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 b="1"/>
              <a:t>Selected datasets and group attributions</a:t>
            </a:r>
            <a:endParaRPr sz="2400" b="1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 b="1"/>
              <a:t>Recap schedule</a:t>
            </a:r>
            <a:endParaRPr sz="2400" b="1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 b="1"/>
              <a:t>In parallel: “Faculty Clinic”</a:t>
            </a:r>
            <a:endParaRPr sz="2400" b="1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 b="1"/>
              <a:t>Questions?</a:t>
            </a:r>
            <a:endParaRPr sz="2400" b="1"/>
          </a:p>
        </p:txBody>
      </p:sp>
      <p:sp>
        <p:nvSpPr>
          <p:cNvPr id="218" name="Google Shape;218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>
            <a:spLocks noGrp="1"/>
          </p:cNvSpPr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Recap of the schedule (2/2)</a:t>
            </a:r>
            <a:endParaRPr/>
          </a:p>
        </p:txBody>
      </p:sp>
      <p:sp>
        <p:nvSpPr>
          <p:cNvPr id="353" name="Google Shape;353;p56"/>
          <p:cNvSpPr txBox="1">
            <a:spLocks noGrp="1"/>
          </p:cNvSpPr>
          <p:nvPr>
            <p:ph type="body" idx="1"/>
          </p:nvPr>
        </p:nvSpPr>
        <p:spPr>
          <a:xfrm>
            <a:off x="446800" y="1216825"/>
            <a:ext cx="82209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7160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400" dirty="0"/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lang="fr" sz="2400" b="1" dirty="0">
                <a:solidFill>
                  <a:srgbClr val="674EA7"/>
                </a:solidFill>
              </a:rPr>
              <a:t>Project work slots on your own (22,25,26,27/07)</a:t>
            </a:r>
            <a:endParaRPr sz="2400" b="1" dirty="0">
              <a:solidFill>
                <a:srgbClr val="674EA7"/>
              </a:solidFill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400" dirty="0"/>
          </a:p>
          <a:p>
            <a:pPr marL="0" lvl="0" indent="4572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400" dirty="0"/>
              <a:t>=&gt; check whether at student residence or at the Institute!</a:t>
            </a:r>
            <a:endParaRPr sz="2400" dirty="0"/>
          </a:p>
          <a:p>
            <a:pPr marL="0" lvl="0" indent="4572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400" dirty="0"/>
              <a:t>=&gt; with guidance from your TA</a:t>
            </a:r>
            <a:endParaRPr sz="2400" dirty="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400" dirty="0"/>
          </a:p>
          <a:p>
            <a:pPr marL="137160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2400" dirty="0"/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•"/>
            </a:pPr>
            <a:r>
              <a:rPr lang="fr" sz="2400" b="1" dirty="0">
                <a:solidFill>
                  <a:srgbClr val="674EA7"/>
                </a:solidFill>
              </a:rPr>
              <a:t>Presentation of outcome(s) of project work (27/07 afternoon)</a:t>
            </a:r>
            <a:endParaRPr sz="2400" b="1" dirty="0">
              <a:solidFill>
                <a:srgbClr val="674EA7"/>
              </a:solidFill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2400" dirty="0"/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10 min of presentation per group</a:t>
            </a:r>
            <a:endParaRPr sz="2400" dirty="0"/>
          </a:p>
          <a:p>
            <a:pPr marL="457200" lvl="0" indent="-381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5 min of questions from organizers and TAs</a:t>
            </a:r>
            <a:endParaRPr sz="2400" dirty="0"/>
          </a:p>
          <a:p>
            <a:pPr lvl="0" indent="-381000">
              <a:lnSpc>
                <a:spcPct val="60000"/>
              </a:lnSpc>
              <a:spcBef>
                <a:spcPts val="0"/>
              </a:spcBef>
              <a:buSzPts val="2400"/>
              <a:buChar char="-"/>
            </a:pPr>
            <a:r>
              <a:rPr lang="fr" sz="2400" dirty="0"/>
              <a:t>Please use google slides and put your slides in advance in </a:t>
            </a:r>
            <a:r>
              <a:rPr lang="fr" sz="2400" dirty="0" smtClean="0"/>
              <a:t>this</a:t>
            </a:r>
            <a:r>
              <a:rPr lang="fr-FR" sz="2400" dirty="0" smtClean="0"/>
              <a:t> </a:t>
            </a:r>
            <a:r>
              <a:rPr lang="fr-FR" sz="2400" dirty="0" err="1" smtClean="0"/>
              <a:t>folder</a:t>
            </a:r>
            <a:r>
              <a:rPr lang="fr-FR" sz="2400" dirty="0"/>
              <a:t>: </a:t>
            </a:r>
            <a:r>
              <a:rPr lang="fr-FR" sz="2400" dirty="0" err="1"/>
              <a:t>https</a:t>
            </a:r>
            <a:r>
              <a:rPr lang="fr-FR" sz="2400" dirty="0"/>
              <a:t>://</a:t>
            </a:r>
            <a:r>
              <a:rPr lang="fr-FR" sz="2400" dirty="0" err="1"/>
              <a:t>drive.google.com</a:t>
            </a:r>
            <a:r>
              <a:rPr lang="fr-FR" sz="2400" dirty="0"/>
              <a:t>/drive/</a:t>
            </a:r>
            <a:r>
              <a:rPr lang="fr-FR" sz="2400" dirty="0" err="1"/>
              <a:t>folders</a:t>
            </a:r>
            <a:r>
              <a:rPr lang="fr-FR" sz="2400" dirty="0"/>
              <a:t>/19EVLj1j_gj4zuHvXKYficpH8-FadNNkV</a:t>
            </a:r>
            <a:endParaRPr sz="2400" dirty="0"/>
          </a:p>
        </p:txBody>
      </p:sp>
      <p:sp>
        <p:nvSpPr>
          <p:cNvPr id="354" name="Google Shape;354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 parallel: “Faculty Clinic”</a:t>
            </a:r>
            <a:endParaRPr/>
          </a:p>
        </p:txBody>
      </p:sp>
      <p:sp>
        <p:nvSpPr>
          <p:cNvPr id="360" name="Google Shape;360;p5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Each of you has 1 or 2 </a:t>
            </a:r>
            <a:r>
              <a:rPr lang="fr" b="1">
                <a:solidFill>
                  <a:srgbClr val="6AA84F"/>
                </a:solidFill>
              </a:rPr>
              <a:t>one-on-one meetings of 30 min</a:t>
            </a:r>
            <a:r>
              <a:rPr lang="fr"/>
              <a:t> scheduled with faculty members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Either at Institut d’Estudis Catalans or at student residence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Schedules sent individually (Anne’s will follow)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You are welcome to take advantage of the many coffee breaks and lunch breaks to speak with other faculty members!</a:t>
            </a:r>
            <a:endParaRPr b="1"/>
          </a:p>
        </p:txBody>
      </p:sp>
      <p:sp>
        <p:nvSpPr>
          <p:cNvPr id="361" name="Google Shape;361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>
            <a:spLocks noGrp="1"/>
          </p:cNvSpPr>
          <p:nvPr>
            <p:ph type="title"/>
          </p:nvPr>
        </p:nvSpPr>
        <p:spPr>
          <a:xfrm>
            <a:off x="0" y="195025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Questions?</a:t>
            </a:r>
            <a:endParaRPr/>
          </a:p>
        </p:txBody>
      </p:sp>
      <p:sp>
        <p:nvSpPr>
          <p:cNvPr id="367" name="Google Shape;367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Expectations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These datasets are usually associated to one or more research papers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Expectations</a:t>
            </a:r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These datasets are usually associated to one or more research papers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initial point is to reproduce analyses associated with a research question posed in the original paper(s), but instead we encourage you to come up with </a:t>
            </a:r>
            <a:r>
              <a:rPr lang="fr" b="1">
                <a:solidFill>
                  <a:srgbClr val="3C78D8"/>
                </a:solidFill>
              </a:rPr>
              <a:t>your own research question(s), to go beyond the initial paper and exploit the dataset in another manner</a:t>
            </a:r>
            <a:endParaRPr b="1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Expectations</a:t>
            </a:r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These datasets are usually associated to one or more research papers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initial point is to reproduce analyses associated with a research question posed in the original paper(s), but instead we encourage you to come up with </a:t>
            </a:r>
            <a:r>
              <a:rPr lang="fr" b="1">
                <a:solidFill>
                  <a:srgbClr val="3C78D8"/>
                </a:solidFill>
              </a:rPr>
              <a:t>your own research question(s), to go beyond the initial paper and exploit the dataset in another manner</a:t>
            </a:r>
            <a:endParaRPr b="1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can take risks in your choice of research ideas for the school: it is a learning experience!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are encouraged to </a:t>
            </a:r>
            <a:r>
              <a:rPr lang="fr" b="1">
                <a:solidFill>
                  <a:srgbClr val="3C78D8"/>
                </a:solidFill>
              </a:rPr>
              <a:t>rely on/apply/inspire from methods seen in lectures and in tutorials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39" name="Google Shape;23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Expectations</a:t>
            </a:r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These datasets are usually associated to one or more research papers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One initial point is to reproduce analyses associated with a research question posed in the original paper(s), but instead we encourage you to come up with </a:t>
            </a:r>
            <a:r>
              <a:rPr lang="fr" b="1">
                <a:solidFill>
                  <a:srgbClr val="3C78D8"/>
                </a:solidFill>
              </a:rPr>
              <a:t>your own research question(s), to go beyond the initial paper and exploit the dataset in another manner</a:t>
            </a:r>
            <a:endParaRPr b="1">
              <a:solidFill>
                <a:srgbClr val="3C78D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In the real-world, we usually define our model space and questions </a:t>
            </a:r>
            <a:r>
              <a:rPr lang="fr" b="1" i="1"/>
              <a:t>before</a:t>
            </a:r>
            <a:r>
              <a:rPr lang="fr" b="1"/>
              <a:t> we collect data, instead of post hoc: keep in mind that this is an exercise, not the best practice for your own research :)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 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246" name="Google Shape;246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Tutors</a:t>
            </a:r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TAs will discuss with you during brainstorming today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Depending on the kind of models you’ll choose to focus on, TAs will distribute groups within themselves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Please keep in touch with your TA if/when you need their input</a:t>
            </a:r>
            <a:endParaRPr b="1"/>
          </a:p>
        </p:txBody>
      </p:sp>
      <p:sp>
        <p:nvSpPr>
          <p:cNvPr id="253" name="Google Shape;253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Datasets are here: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692725" y="1506675"/>
            <a:ext cx="7516200" cy="52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https://github.com/bambschool/BAMB2023/tree/main/datasets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Dataset #1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"/>
              <a:t>International Brain Laboratory</a:t>
            </a:r>
            <a:endParaRPr/>
          </a:p>
        </p:txBody>
      </p:sp>
      <p:sp>
        <p:nvSpPr>
          <p:cNvPr id="266" name="Google Shape;266;p45"/>
          <p:cNvSpPr txBox="1"/>
          <p:nvPr/>
        </p:nvSpPr>
        <p:spPr>
          <a:xfrm>
            <a:off x="692725" y="1506675"/>
            <a:ext cx="7516200" cy="55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TA responsible: tdb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692725" y="2715500"/>
            <a:ext cx="75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#1A: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Anh,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Benhal,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Luiante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Group #1B: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Isabel, </a:t>
            </a: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Marc, </a:t>
            </a:r>
            <a:r>
              <a:rPr lang="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l'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1123</Words>
  <Application>Microsoft Macintosh PowerPoint</Application>
  <PresentationFormat>Présentation à l'écran (16:9)</PresentationFormat>
  <Paragraphs>169</Paragraphs>
  <Slides>22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Simple Light</vt:lpstr>
      <vt:lpstr>Tema de l'Office</vt:lpstr>
      <vt:lpstr>Tema de Office</vt:lpstr>
      <vt:lpstr>Project work kick-off</vt:lpstr>
      <vt:lpstr>General overview</vt:lpstr>
      <vt:lpstr>Expectations</vt:lpstr>
      <vt:lpstr>Expectations</vt:lpstr>
      <vt:lpstr>Expectations</vt:lpstr>
      <vt:lpstr>Expectations</vt:lpstr>
      <vt:lpstr>Tutors</vt:lpstr>
      <vt:lpstr>Datasets are here:</vt:lpstr>
      <vt:lpstr>Dataset #1 International Brain Laboratory</vt:lpstr>
      <vt:lpstr>Dataset #1 International Brain Laboratory</vt:lpstr>
      <vt:lpstr>Dataset #2 The confidence database</vt:lpstr>
      <vt:lpstr>Dataset #2 The confidence database</vt:lpstr>
      <vt:lpstr>Dataset #4 Habitual vs goal-directed behavior</vt:lpstr>
      <vt:lpstr>Dataset #4 Habitual vs goal-directed behavior</vt:lpstr>
      <vt:lpstr>Dataset #5 Inference, confidence and decision-making</vt:lpstr>
      <vt:lpstr>Dataset #5 Inference, confidence and decision-making</vt:lpstr>
      <vt:lpstr>Dataset #6 Motor adaptation to perturbation </vt:lpstr>
      <vt:lpstr>Dataset #6 Motor adaptation to perturbation </vt:lpstr>
      <vt:lpstr>Recap of the schedule (1/2)</vt:lpstr>
      <vt:lpstr>Recap of the schedule (2/2)</vt:lpstr>
      <vt:lpstr>In parallel: “Faculty Clinic”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kick-off</dc:title>
  <cp:lastModifiedBy>Marion Rouault</cp:lastModifiedBy>
  <cp:revision>3</cp:revision>
  <dcterms:modified xsi:type="dcterms:W3CDTF">2023-07-20T14:28:28Z</dcterms:modified>
</cp:coreProperties>
</file>