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77" r:id="rId5"/>
    <p:sldId id="263" r:id="rId6"/>
    <p:sldId id="269" r:id="rId7"/>
    <p:sldId id="27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3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2E7CB-BF52-8F42-93A3-C1F154DBC5E9}" type="datetimeFigureOut">
              <a:rPr lang="fr-FR" smtClean="0"/>
              <a:t>04/07/23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EA57-79A2-F74E-A9E7-4A7D844F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4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5CC-1839-C14A-9F0A-E4296DEDEB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1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084C-BCB9-4549-84DF-B027ED2B5BCD}" type="datetimeFigureOut">
              <a:rPr lang="en-GB" smtClean="0"/>
              <a:t>04/07/23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6" y="976619"/>
            <a:ext cx="4852517" cy="28891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ca-ES" dirty="0" err="1" smtClean="0">
                <a:solidFill>
                  <a:schemeClr val="bg1"/>
                </a:solidFill>
              </a:rPr>
              <a:t>Reinforcement</a:t>
            </a:r>
            <a:r>
              <a:rPr lang="ca-ES" dirty="0" smtClean="0">
                <a:solidFill>
                  <a:schemeClr val="bg1"/>
                </a:solidFill>
              </a:rPr>
              <a:t> </a:t>
            </a:r>
            <a:r>
              <a:rPr lang="ca-ES" dirty="0" err="1" smtClean="0">
                <a:solidFill>
                  <a:schemeClr val="bg1"/>
                </a:solidFill>
              </a:rPr>
              <a:t>Learning</a:t>
            </a:r>
            <a:r>
              <a:rPr lang="ca-ES" dirty="0" smtClean="0">
                <a:solidFill>
                  <a:schemeClr val="bg1"/>
                </a:solidFill>
              </a:rPr>
              <a:t>:</a:t>
            </a:r>
            <a:br>
              <a:rPr lang="ca-ES" dirty="0" smtClean="0">
                <a:solidFill>
                  <a:schemeClr val="bg1"/>
                </a:solidFill>
              </a:rPr>
            </a:br>
            <a:r>
              <a:rPr lang="ca-ES" dirty="0" err="1" smtClean="0">
                <a:solidFill>
                  <a:schemeClr val="bg1"/>
                </a:solidFill>
              </a:rPr>
              <a:t>Fitting</a:t>
            </a:r>
            <a:r>
              <a:rPr lang="ca-ES" dirty="0" smtClean="0">
                <a:solidFill>
                  <a:schemeClr val="bg1"/>
                </a:solidFill>
              </a:rPr>
              <a:t> models to bandit </a:t>
            </a:r>
            <a:r>
              <a:rPr lang="ca-ES" dirty="0" err="1" smtClean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r>
              <a:rPr lang="ca-ES" sz="2800" dirty="0">
                <a:solidFill>
                  <a:schemeClr val="bg1"/>
                </a:solidFill>
              </a:rPr>
              <a:t/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 smtClean="0">
                <a:solidFill>
                  <a:schemeClr val="bg1"/>
                </a:solidFill>
              </a:rPr>
              <a:t>Tutorial</a:t>
            </a:r>
            <a:r>
              <a:rPr lang="ca-ES" sz="2800" dirty="0" smtClean="0">
                <a:solidFill>
                  <a:schemeClr val="bg1"/>
                </a:solidFill>
              </a:rPr>
              <a:t> 3A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Model recovery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61919"/>
            <a:ext cx="109728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Among the set of models, which fits best?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</a:t>
            </a:r>
            <a:endParaRPr lang="en-GB" sz="2400" dirty="0"/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8000"/>
                </a:solidFill>
                <a:latin typeface="Calibri"/>
                <a:cs typeface="Calibri"/>
              </a:rPr>
              <a:t>Winning</a:t>
            </a:r>
            <a:r>
              <a:rPr lang="fr-FR" sz="24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latin typeface="Calibri"/>
                <a:cs typeface="Calibri"/>
              </a:rPr>
              <a:t>model corresponds to the </a:t>
            </a:r>
            <a:r>
              <a:rPr lang="fr-FR" sz="2400" dirty="0" err="1" smtClean="0">
                <a:solidFill>
                  <a:srgbClr val="008000"/>
                </a:solidFill>
                <a:latin typeface="Calibri"/>
                <a:cs typeface="Calibri"/>
              </a:rPr>
              <a:t>lowest</a:t>
            </a:r>
            <a:r>
              <a:rPr lang="fr-FR" sz="24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008000"/>
                </a:solidFill>
                <a:latin typeface="Calibri"/>
                <a:cs typeface="Calibri"/>
              </a:rPr>
              <a:t>BIC </a:t>
            </a:r>
            <a:r>
              <a:rPr lang="mr-IN" sz="2400" dirty="0">
                <a:solidFill>
                  <a:srgbClr val="008000"/>
                </a:solidFill>
                <a:latin typeface="Calibri"/>
                <a:cs typeface="Calibri"/>
              </a:rPr>
              <a:t>= −2 log LL + k</a:t>
            </a:r>
            <a:r>
              <a:rPr lang="mr-IN" sz="2400" baseline="-25000" dirty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lang="mr-IN" sz="2400" dirty="0">
                <a:solidFill>
                  <a:srgbClr val="008000"/>
                </a:solidFill>
                <a:latin typeface="Calibri"/>
                <a:cs typeface="Calibri"/>
              </a:rPr>
              <a:t> log(</a:t>
            </a:r>
            <a:r>
              <a:rPr lang="mr-IN" sz="2400" dirty="0" smtClean="0">
                <a:solidFill>
                  <a:srgbClr val="008000"/>
                </a:solidFill>
                <a:latin typeface="Calibri"/>
                <a:cs typeface="Calibri"/>
              </a:rPr>
              <a:t>T) 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05165" y="4917583"/>
            <a:ext cx="1051323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Validate model comparison with simulated data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Compare different methods of model comparison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Remember that your best-fitting models is best only </a:t>
            </a:r>
            <a:r>
              <a:rPr lang="en-GB" sz="2000" b="1" dirty="0" smtClean="0"/>
              <a:t>relative to the set of </a:t>
            </a:r>
            <a:r>
              <a:rPr lang="en-GB" sz="2000" b="1" dirty="0"/>
              <a:t>models you considered</a:t>
            </a:r>
            <a:r>
              <a:rPr lang="en-GB" sz="2000" dirty="0" smtClean="0"/>
              <a:t>.</a:t>
            </a:r>
            <a:r>
              <a:rPr lang="en-GB" sz="2000" b="1" dirty="0" smtClean="0"/>
              <a:t> </a:t>
            </a:r>
            <a:endParaRPr lang="en-GB" sz="2000" dirty="0"/>
          </a:p>
        </p:txBody>
      </p:sp>
      <p:pic>
        <p:nvPicPr>
          <p:cNvPr id="6" name="Image 5" descr="Capture d’écran 2019-08-20 à 17.51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/>
          <a:stretch/>
        </p:blipFill>
        <p:spPr>
          <a:xfrm>
            <a:off x="3323963" y="2589421"/>
            <a:ext cx="5348109" cy="2155975"/>
          </a:xfrm>
          <a:prstGeom prst="rect">
            <a:avLst/>
          </a:prstGeom>
        </p:spPr>
      </p:pic>
      <p:pic>
        <p:nvPicPr>
          <p:cNvPr id="7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Reinforcement learning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978688"/>
            <a:ext cx="3131099" cy="361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Learning rule based on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PREDICTION ERROR</a:t>
            </a:r>
          </a:p>
          <a:p>
            <a:pPr marL="0" indent="0">
              <a:buNone/>
            </a:pPr>
            <a:r>
              <a:rPr lang="en-GB" sz="2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α</a:t>
            </a:r>
          </a:p>
          <a:p>
            <a:pPr marL="0" indent="0">
              <a:buNone/>
            </a:pPr>
            <a:r>
              <a:rPr lang="en-GB" sz="2400" dirty="0" smtClean="0"/>
              <a:t>Decision rule based on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 SOFTMAX </a:t>
            </a:r>
            <a:r>
              <a:rPr lang="en-GB" sz="2400" dirty="0" smtClean="0"/>
              <a:t>function (other policies exist)</a:t>
            </a:r>
          </a:p>
          <a:p>
            <a:pPr marL="0" indent="0">
              <a:buNone/>
            </a:pPr>
            <a:r>
              <a:rPr lang="en-GB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β</a:t>
            </a:r>
          </a:p>
          <a:p>
            <a:pPr marL="0" indent="0">
              <a:buNone/>
            </a:pPr>
            <a:endParaRPr lang="en-GB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4" name="Image 3" descr="Capture d’écran 2019-08-30 à 11.59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33" y="1875098"/>
            <a:ext cx="3435815" cy="4005001"/>
          </a:xfrm>
          <a:prstGeom prst="rect">
            <a:avLst/>
          </a:prstGeom>
        </p:spPr>
      </p:pic>
      <p:pic>
        <p:nvPicPr>
          <p:cNvPr id="7" name="Image 6" descr="Capture d’écran 2019-08-30 à 11.59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13" y="1872573"/>
            <a:ext cx="4053339" cy="40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Today example: 2-armed bandit task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595104"/>
            <a:ext cx="10972800" cy="16475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Fixed reward probabilities</a:t>
            </a:r>
          </a:p>
        </p:txBody>
      </p:sp>
      <p:pic>
        <p:nvPicPr>
          <p:cNvPr id="30" name="Image 10" descr="button_pres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44" y="2391993"/>
            <a:ext cx="631601" cy="47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5" name="Image 4" descr="Capture d’écran 2019-08-30 à 12.09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47" y="1251467"/>
            <a:ext cx="1511300" cy="10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47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Today example: 2-armed bandit task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595104"/>
            <a:ext cx="10972800" cy="16475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Fixed reward probabilities</a:t>
            </a:r>
          </a:p>
          <a:p>
            <a:r>
              <a:rPr lang="en-GB" sz="2400" dirty="0"/>
              <a:t>Binary rewards 0/</a:t>
            </a:r>
            <a:r>
              <a:rPr lang="en-GB" sz="2400" dirty="0" smtClean="0"/>
              <a:t>1</a:t>
            </a:r>
            <a:endParaRPr lang="en-GB" sz="2400" dirty="0"/>
          </a:p>
        </p:txBody>
      </p:sp>
      <p:pic>
        <p:nvPicPr>
          <p:cNvPr id="30" name="Image 10" descr="button_pres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44" y="2391993"/>
            <a:ext cx="631601" cy="47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30" descr="Capture d’écran 2019-08-20 à 16.1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74" y="1872928"/>
            <a:ext cx="771796" cy="578847"/>
          </a:xfrm>
          <a:prstGeom prst="rect">
            <a:avLst/>
          </a:prstGeom>
        </p:spPr>
      </p:pic>
      <p:pic>
        <p:nvPicPr>
          <p:cNvPr id="32" name="Image 31" descr="Capture d’écran 2019-08-20 à 16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74" y="1229944"/>
            <a:ext cx="791956" cy="593967"/>
          </a:xfrm>
          <a:prstGeom prst="rect">
            <a:avLst/>
          </a:prstGeom>
        </p:spPr>
      </p:pic>
      <p:pic>
        <p:nvPicPr>
          <p:cNvPr id="12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5" name="Image 4" descr="Capture d’écran 2019-08-30 à 12.09.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47" y="1251467"/>
            <a:ext cx="1511300" cy="10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59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Our candidate models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97916"/>
            <a:ext cx="10972800" cy="506394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Model 2. Noisy win-stay-lose-shift</a:t>
            </a:r>
          </a:p>
          <a:p>
            <a:r>
              <a:rPr lang="en-GB" sz="2800" b="1" dirty="0" smtClean="0"/>
              <a:t>Model 3. </a:t>
            </a:r>
            <a:r>
              <a:rPr lang="en-GB" sz="2800" b="1" dirty="0" err="1" smtClean="0"/>
              <a:t>Rescorla</a:t>
            </a:r>
            <a:r>
              <a:rPr lang="en-GB" sz="2800" b="1" dirty="0" smtClean="0"/>
              <a:t>-Wagner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200" dirty="0" smtClean="0">
                <a:solidFill>
                  <a:srgbClr val="008000"/>
                </a:solidFill>
              </a:rPr>
              <a:t>	Q</a:t>
            </a:r>
            <a:r>
              <a:rPr lang="fr-FR" sz="2200" dirty="0">
                <a:solidFill>
                  <a:srgbClr val="008000"/>
                </a:solidFill>
              </a:rPr>
              <a:t>(a(</a:t>
            </a:r>
            <a:r>
              <a:rPr lang="fr-FR" sz="2200" dirty="0" err="1">
                <a:solidFill>
                  <a:srgbClr val="008000"/>
                </a:solidFill>
              </a:rPr>
              <a:t>t</a:t>
            </a:r>
            <a:r>
              <a:rPr lang="fr-FR" sz="2200" dirty="0">
                <a:solidFill>
                  <a:srgbClr val="008000"/>
                </a:solidFill>
              </a:rPr>
              <a:t>)) = Q(a(</a:t>
            </a:r>
            <a:r>
              <a:rPr lang="fr-FR" sz="2200" dirty="0" err="1">
                <a:solidFill>
                  <a:srgbClr val="008000"/>
                </a:solidFill>
              </a:rPr>
              <a:t>t</a:t>
            </a:r>
            <a:r>
              <a:rPr lang="fr-FR" sz="2200" dirty="0">
                <a:solidFill>
                  <a:srgbClr val="008000"/>
                </a:solidFill>
              </a:rPr>
              <a:t>)) + alpha * r(</a:t>
            </a:r>
            <a:r>
              <a:rPr lang="fr-FR" sz="2200" dirty="0" err="1">
                <a:solidFill>
                  <a:srgbClr val="008000"/>
                </a:solidFill>
              </a:rPr>
              <a:t>t</a:t>
            </a:r>
            <a:r>
              <a:rPr lang="fr-FR" sz="2200" dirty="0">
                <a:solidFill>
                  <a:srgbClr val="008000"/>
                </a:solidFill>
              </a:rPr>
              <a:t>) - Q(a(</a:t>
            </a:r>
            <a:r>
              <a:rPr lang="fr-FR" sz="2200" dirty="0" err="1">
                <a:solidFill>
                  <a:srgbClr val="008000"/>
                </a:solidFill>
              </a:rPr>
              <a:t>t</a:t>
            </a:r>
            <a:r>
              <a:rPr lang="fr-FR" sz="2200" dirty="0">
                <a:solidFill>
                  <a:srgbClr val="008000"/>
                </a:solidFill>
              </a:rPr>
              <a:t>)</a:t>
            </a:r>
            <a:r>
              <a:rPr lang="fr-FR" sz="2200" dirty="0" smtClean="0">
                <a:solidFill>
                  <a:srgbClr val="008000"/>
                </a:solidFill>
              </a:rPr>
              <a:t>)</a:t>
            </a:r>
            <a:endParaRPr lang="fr-FR" sz="22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GB" sz="2800" b="1" dirty="0" smtClean="0"/>
          </a:p>
          <a:p>
            <a:r>
              <a:rPr lang="en-GB" sz="2800" dirty="0" smtClean="0"/>
              <a:t>Model 4. Choice kernel (repeat previous action)</a:t>
            </a:r>
          </a:p>
          <a:p>
            <a:endParaRPr lang="en-GB" sz="2800" dirty="0" smtClean="0"/>
          </a:p>
          <a:p>
            <a:pPr algn="ctr">
              <a:buFont typeface="Symbol" charset="0"/>
              <a:buChar char=""/>
            </a:pPr>
            <a:r>
              <a:rPr lang="en-GB" sz="2800" dirty="0" smtClean="0"/>
              <a:t> folder </a:t>
            </a:r>
            <a:r>
              <a:rPr lang="en-GB" sz="2800" i="1" dirty="0" smtClean="0"/>
              <a:t>Simulations</a:t>
            </a:r>
            <a:r>
              <a:rPr lang="en-GB" sz="2800" dirty="0" smtClean="0"/>
              <a:t>: </a:t>
            </a:r>
            <a:r>
              <a:rPr lang="en-GB" dirty="0" smtClean="0"/>
              <a:t>G</a:t>
            </a:r>
            <a:r>
              <a:rPr lang="en-GB" sz="2800" dirty="0" smtClean="0"/>
              <a:t>et familiar with models and data structure</a:t>
            </a:r>
          </a:p>
          <a:p>
            <a:pPr algn="ctr"/>
            <a:endParaRPr lang="en-GB" sz="2800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7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9-08-20 à 15.5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0"/>
            <a:ext cx="4933728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10752" y="1989130"/>
            <a:ext cx="25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Wilson &amp; Collins, 2019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eLife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9-08-20 à 15.5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0"/>
            <a:ext cx="4933728" cy="6858000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5049671" y="932756"/>
            <a:ext cx="1876080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à coins arrondis 4"/>
          <p:cNvSpPr/>
          <p:nvPr/>
        </p:nvSpPr>
        <p:spPr>
          <a:xfrm>
            <a:off x="6274967" y="1664600"/>
            <a:ext cx="1851379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à coins arrondis 5"/>
          <p:cNvSpPr/>
          <p:nvPr/>
        </p:nvSpPr>
        <p:spPr>
          <a:xfrm>
            <a:off x="3864145" y="3894660"/>
            <a:ext cx="1851088" cy="606853"/>
          </a:xfrm>
          <a:prstGeom prst="roundRect">
            <a:avLst/>
          </a:prstGeom>
          <a:noFill/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14809" y="243632"/>
            <a:ext cx="2163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Today’s focus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809" y="1100159"/>
            <a:ext cx="28135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Model </a:t>
            </a:r>
            <a:r>
              <a:rPr lang="en-GB" sz="2200" dirty="0" smtClean="0">
                <a:solidFill>
                  <a:srgbClr val="FF0000"/>
                </a:solidFill>
              </a:rPr>
              <a:t>simulations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Parameter </a:t>
            </a:r>
            <a:r>
              <a:rPr lang="en-GB" sz="2200" dirty="0" smtClean="0">
                <a:solidFill>
                  <a:srgbClr val="FF0000"/>
                </a:solidFill>
              </a:rPr>
              <a:t>recovery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Model recovery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285094" y="3894660"/>
            <a:ext cx="1841252" cy="606853"/>
          </a:xfrm>
          <a:prstGeom prst="roundRect">
            <a:avLst/>
          </a:prstGeom>
          <a:noFill/>
          <a:ln w="762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à coins arrondis 11"/>
          <p:cNvSpPr/>
          <p:nvPr/>
        </p:nvSpPr>
        <p:spPr>
          <a:xfrm>
            <a:off x="3854223" y="1665973"/>
            <a:ext cx="1851087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10752" y="1989130"/>
            <a:ext cx="25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Wilson &amp; Collins, 2019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eLife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90"/>
                </a:solidFill>
              </a:rPr>
              <a:t>Model simulations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510911"/>
            <a:ext cx="10195762" cy="3082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Examples of relevant </a:t>
            </a:r>
            <a:r>
              <a:rPr lang="en-GB" sz="2400" b="1" dirty="0" smtClean="0"/>
              <a:t>diagnostic behavioural features</a:t>
            </a:r>
            <a:r>
              <a:rPr lang="en-GB" sz="2400" dirty="0" smtClean="0"/>
              <a:t>:</a:t>
            </a:r>
          </a:p>
          <a:p>
            <a:r>
              <a:rPr lang="en-GB" sz="1900" dirty="0"/>
              <a:t>probability of repeating an action, p(stay) </a:t>
            </a:r>
            <a:r>
              <a:rPr lang="en-GB" sz="1900" dirty="0" smtClean="0"/>
              <a:t>= </a:t>
            </a:r>
            <a:r>
              <a:rPr lang="en-GB" sz="1900" dirty="0"/>
              <a:t>WSLS </a:t>
            </a:r>
            <a:r>
              <a:rPr lang="en-GB" sz="1900" dirty="0" smtClean="0"/>
              <a:t>analysis</a:t>
            </a:r>
            <a:endParaRPr lang="en-GB" sz="1900" dirty="0"/>
          </a:p>
          <a:p>
            <a:r>
              <a:rPr lang="en-GB" sz="1900" dirty="0"/>
              <a:t>probability of choosing the correct option, p(correct</a:t>
            </a:r>
            <a:r>
              <a:rPr lang="en-GB" sz="1900" dirty="0" smtClean="0"/>
              <a:t>), for early and late trials </a:t>
            </a:r>
          </a:p>
          <a:p>
            <a:pPr marL="0" indent="0">
              <a:buNone/>
            </a:pPr>
            <a:endParaRPr lang="en-GB" sz="2400" i="1" dirty="0" smtClean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 smtClean="0"/>
          </a:p>
          <a:p>
            <a:pPr marL="0" indent="0" algn="r">
              <a:buNone/>
            </a:pPr>
            <a:r>
              <a:rPr lang="en-GB" sz="2400" dirty="0" smtClean="0"/>
              <a:t>Add simulations for Model 3 using arbitrary </a:t>
            </a:r>
            <a:r>
              <a:rPr lang="en-GB" sz="2400" dirty="0" err="1" smtClean="0"/>
              <a:t>params</a:t>
            </a:r>
            <a:r>
              <a:rPr lang="en-GB" sz="2400" dirty="0" smtClean="0"/>
              <a:t> and perform </a:t>
            </a:r>
            <a:r>
              <a:rPr lang="en-GB" sz="2400" dirty="0" err="1" smtClean="0"/>
              <a:t>behavioral</a:t>
            </a:r>
            <a:r>
              <a:rPr lang="en-GB" sz="2400" dirty="0" smtClean="0"/>
              <a:t> analyses;</a:t>
            </a:r>
          </a:p>
          <a:p>
            <a:pPr marL="0" indent="0" algn="r">
              <a:buNone/>
            </a:pPr>
            <a:r>
              <a:rPr lang="en-GB" sz="2400" dirty="0" smtClean="0"/>
              <a:t>If you vary the parameters, what is the effect on the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of the model?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174901" y="4838917"/>
            <a:ext cx="9868889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Define model-independent measures that capture key aspects of the processes you are trying to model.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Simulate </a:t>
            </a:r>
            <a:r>
              <a:rPr lang="en-GB" sz="2000" dirty="0">
                <a:latin typeface="Helvetica"/>
                <a:cs typeface="Helvetica"/>
              </a:rPr>
              <a:t>the model across the </a:t>
            </a:r>
            <a:r>
              <a:rPr lang="en-GB" sz="2000" dirty="0" smtClean="0">
                <a:latin typeface="Helvetica"/>
                <a:cs typeface="Helvetica"/>
              </a:rPr>
              <a:t>range of </a:t>
            </a:r>
            <a:r>
              <a:rPr lang="en-GB" sz="2000" dirty="0">
                <a:latin typeface="Helvetica"/>
                <a:cs typeface="Helvetica"/>
              </a:rPr>
              <a:t>parameter values.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Visualize </a:t>
            </a:r>
            <a:r>
              <a:rPr lang="en-GB" sz="2000" dirty="0">
                <a:latin typeface="Helvetica"/>
                <a:cs typeface="Helvetica"/>
              </a:rPr>
              <a:t>the simulated </a:t>
            </a:r>
            <a:r>
              <a:rPr lang="en-GB" sz="2000" dirty="0" err="1">
                <a:latin typeface="Helvetica"/>
                <a:cs typeface="Helvetica"/>
              </a:rPr>
              <a:t>behavior</a:t>
            </a:r>
            <a:r>
              <a:rPr lang="en-GB" sz="2000" dirty="0">
                <a:latin typeface="Helvetica"/>
                <a:cs typeface="Helvetica"/>
              </a:rPr>
              <a:t> of different models</a:t>
            </a:r>
            <a:r>
              <a:rPr lang="en-GB" sz="2000" dirty="0" smtClean="0">
                <a:latin typeface="Helvetica"/>
                <a:cs typeface="Helvetica"/>
              </a:rPr>
              <a:t>.</a:t>
            </a:r>
          </a:p>
        </p:txBody>
      </p:sp>
      <p:pic>
        <p:nvPicPr>
          <p:cNvPr id="5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6" name="Image 5" descr="Capture d’écran 2019-09-04 à 11.27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928166"/>
            <a:ext cx="3227635" cy="26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Parameter recovery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61919"/>
            <a:ext cx="109728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Focus on Model 3 </a:t>
            </a:r>
            <a:r>
              <a:rPr lang="en-GB" sz="2400" dirty="0" err="1" smtClean="0"/>
              <a:t>Rescorla</a:t>
            </a:r>
            <a:r>
              <a:rPr lang="en-GB" sz="2400" dirty="0" smtClean="0"/>
              <a:t>-Wagner: parameters alpha and beta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05165" y="3827497"/>
            <a:ext cx="1051323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Make sure your simulation parameters are in the right range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Plot the correlations between simulated and recovered parameters. </a:t>
            </a:r>
            <a:endParaRPr lang="en-GB" sz="2000" dirty="0" smtClean="0"/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Make sure the recovery process does not introduce correlations between parameters. </a:t>
            </a:r>
            <a:endParaRPr lang="en-GB" sz="2000" dirty="0" smtClean="0"/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IMPORTANT for examining parameter </a:t>
            </a:r>
            <a:r>
              <a:rPr lang="en-GB" sz="2000" dirty="0"/>
              <a:t>differences between different populations or </a:t>
            </a:r>
            <a:r>
              <a:rPr lang="en-GB" sz="2000" dirty="0" smtClean="0"/>
              <a:t>conditions.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Remember that even successful parameter recovery represents a best-case </a:t>
            </a:r>
            <a:r>
              <a:rPr lang="en-GB" sz="2000" dirty="0" smtClean="0"/>
              <a:t>scenario.</a:t>
            </a:r>
          </a:p>
        </p:txBody>
      </p:sp>
      <p:pic>
        <p:nvPicPr>
          <p:cNvPr id="5" name="Image 4" descr="Capture d’écran 2019-08-20 à 17.4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81" y="1701387"/>
            <a:ext cx="4316191" cy="1984683"/>
          </a:xfrm>
          <a:prstGeom prst="rect">
            <a:avLst/>
          </a:prstGeom>
        </p:spPr>
      </p:pic>
      <p:pic>
        <p:nvPicPr>
          <p:cNvPr id="6" name="Imatge 3">
            <a:extLst>
              <a:ext uri="{FF2B5EF4-FFF2-40B4-BE49-F238E27FC236}">
                <a16:creationId xmlns:a16="http://schemas.microsoft.com/office/drawing/2014/main" xmlns="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325</Words>
  <Application>Microsoft Macintosh PowerPoint</Application>
  <PresentationFormat>Personnalisé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Tema de l'Office</vt:lpstr>
      <vt:lpstr>Reinforcement Learning: Fitting models to bandit tasks</vt:lpstr>
      <vt:lpstr>Reinforcement learning</vt:lpstr>
      <vt:lpstr>Today example: 2-armed bandit task</vt:lpstr>
      <vt:lpstr>Today example: 2-armed bandit task</vt:lpstr>
      <vt:lpstr>Our candidate models</vt:lpstr>
      <vt:lpstr>Présentation PowerPoint</vt:lpstr>
      <vt:lpstr>Présentation PowerPoint</vt:lpstr>
      <vt:lpstr>Model simulations</vt:lpstr>
      <vt:lpstr>Parameter recovery</vt:lpstr>
      <vt:lpstr>Model recovery</vt:lpstr>
    </vt:vector>
  </TitlesOfParts>
  <Company>Universitat Pompeu Fabra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of behavioral data and linear regression</dc:title>
  <dc:creator>u109469</dc:creator>
  <cp:lastModifiedBy>Marion Rouault</cp:lastModifiedBy>
  <cp:revision>125</cp:revision>
  <dcterms:created xsi:type="dcterms:W3CDTF">2019-06-18T16:37:23Z</dcterms:created>
  <dcterms:modified xsi:type="dcterms:W3CDTF">2023-07-04T08:49:10Z</dcterms:modified>
</cp:coreProperties>
</file>