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366" r:id="rId4"/>
    <p:sldId id="373" r:id="rId5"/>
    <p:sldId id="386" r:id="rId6"/>
    <p:sldId id="387" r:id="rId7"/>
    <p:sldId id="385" r:id="rId8"/>
    <p:sldId id="371" r:id="rId9"/>
    <p:sldId id="376" r:id="rId10"/>
    <p:sldId id="402" r:id="rId11"/>
    <p:sldId id="377" r:id="rId12"/>
    <p:sldId id="378" r:id="rId13"/>
    <p:sldId id="401" r:id="rId14"/>
    <p:sldId id="372" r:id="rId15"/>
    <p:sldId id="381" r:id="rId16"/>
    <p:sldId id="3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6405" autoAdjust="0"/>
  </p:normalViewPr>
  <p:slideViewPr>
    <p:cSldViewPr snapToGrid="0" snapToObjects="1">
      <p:cViewPr>
        <p:scale>
          <a:sx n="140" d="100"/>
          <a:sy n="140" d="100"/>
        </p:scale>
        <p:origin x="49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07D0-E335-2D4F-8613-6534A8DB83F0}" type="datetimeFigureOut">
              <a:t>7/21/23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209B6-D614-C54E-8F18-17DC541A61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7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Let’s begin with a question. What is really special about human intelligence?  What makes us distinctive from that of other highly intelligent species, such as monkeys and birds?</a:t>
            </a:r>
          </a:p>
          <a:p>
            <a:r>
              <a:rPr lang="en-US" baseline="0"/>
              <a:t>Well, there are lots of anwers to this question, but in this talk I’d like to focus on one of them.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CED7-B9CB-4343-8677-F2F81A86ADA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09B6-D614-C54E-8F18-17DC541A61A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D467-7A5A-1440-9620-9FA8F48A9B55}" type="datetimeFigureOut"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F452-61D8-0B46-BBC5-CCD32E00D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38.png"/><Relationship Id="rId4" Type="http://schemas.openxmlformats.org/officeDocument/2006/relationships/image" Target="../media/image18.jpe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40.png"/><Relationship Id="rId5" Type="http://schemas.openxmlformats.org/officeDocument/2006/relationships/image" Target="../media/image55.png"/><Relationship Id="rId10" Type="http://schemas.openxmlformats.org/officeDocument/2006/relationships/image" Target="../media/image330.png"/><Relationship Id="rId4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ov"/><Relationship Id="rId7" Type="http://schemas.openxmlformats.org/officeDocument/2006/relationships/image" Target="../media/image1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ov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654" y="1895727"/>
            <a:ext cx="7772400" cy="1470025"/>
          </a:xfrm>
        </p:spPr>
        <p:txBody>
          <a:bodyPr>
            <a:noAutofit/>
          </a:bodyPr>
          <a:lstStyle/>
          <a:p>
            <a:r>
              <a:rPr lang="en-US" dirty="0"/>
              <a:t>BAMB! RL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17" y="3665308"/>
            <a:ext cx="7238454" cy="1752600"/>
          </a:xfrm>
        </p:spPr>
        <p:txBody>
          <a:bodyPr/>
          <a:lstStyle/>
          <a:p>
            <a:r>
              <a:rPr lang="en-US" dirty="0"/>
              <a:t>Model-free reinforcement learning </a:t>
            </a:r>
          </a:p>
          <a:p>
            <a:r>
              <a:rPr lang="en-US" dirty="0"/>
              <a:t>in a grid world</a:t>
            </a:r>
          </a:p>
        </p:txBody>
      </p:sp>
    </p:spTree>
    <p:extLst>
      <p:ext uri="{BB962C8B-B14F-4D97-AF65-F5344CB8AC3E}">
        <p14:creationId xmlns:p14="http://schemas.microsoft.com/office/powerpoint/2010/main" val="8090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Q-values (</a:t>
            </a:r>
            <a:r>
              <a:rPr lang="en-GB" sz="3600" dirty="0" err="1">
                <a:latin typeface="Calibri" charset="0"/>
              </a:rPr>
              <a:t>softmax</a:t>
            </a:r>
            <a:r>
              <a:rPr lang="en-GB" sz="3600" dirty="0">
                <a:latin typeface="Calibri" charset="0"/>
              </a:rPr>
              <a:t> agent)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E6152-C6B7-E849-B26A-5E55AD93496E}"/>
              </a:ext>
            </a:extLst>
          </p:cNvPr>
          <p:cNvSpPr txBox="1"/>
          <p:nvPr/>
        </p:nvSpPr>
        <p:spPr>
          <a:xfrm>
            <a:off x="529469" y="3840857"/>
            <a:ext cx="7964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Visualisation of the Q-values reveals the policy the agent has learned.  The rewards are “backed up” from the goal to adjacent states.</a:t>
            </a:r>
          </a:p>
        </p:txBody>
      </p:sp>
      <p:pic>
        <p:nvPicPr>
          <p:cNvPr id="4" name="Picture 3" descr="A comparison of a number of objects&#10;&#10;Description automatically generated">
            <a:extLst>
              <a:ext uri="{FF2B5EF4-FFF2-40B4-BE49-F238E27FC236}">
                <a16:creationId xmlns:a16="http://schemas.microsoft.com/office/drawing/2014/main" id="{5AE1A298-49D6-7C5F-B843-FF574888A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4" y="1436979"/>
            <a:ext cx="4209676" cy="1992021"/>
          </a:xfrm>
          <a:prstGeom prst="rect">
            <a:avLst/>
          </a:prstGeom>
        </p:spPr>
      </p:pic>
      <p:pic>
        <p:nvPicPr>
          <p:cNvPr id="11" name="Picture 10" descr="A comparison of a red and black graph&#10;&#10;Description automatically generated">
            <a:extLst>
              <a:ext uri="{FF2B5EF4-FFF2-40B4-BE49-F238E27FC236}">
                <a16:creationId xmlns:a16="http://schemas.microsoft.com/office/drawing/2014/main" id="{9640AE3D-37AE-7FE6-C582-DD9A4038B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90" y="1462514"/>
            <a:ext cx="4209675" cy="19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Eligibility trace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Sutton &amp; </a:t>
            </a:r>
            <a:r>
              <a:rPr lang="en-US" dirty="0" err="1"/>
              <a:t>Barto</a:t>
            </a:r>
            <a:r>
              <a:rPr lang="en-US" dirty="0"/>
              <a:t>, 1998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E6152-C6B7-E849-B26A-5E55AD93496E}"/>
              </a:ext>
            </a:extLst>
          </p:cNvPr>
          <p:cNvSpPr txBox="1"/>
          <p:nvPr/>
        </p:nvSpPr>
        <p:spPr>
          <a:xfrm>
            <a:off x="676535" y="1464448"/>
            <a:ext cx="7941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 eligibility trace allows the reward to be backed up faster through recently visited (or “eligible”) states, rather than just the current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D908B7-0DD5-D943-9CB8-17917478AE85}"/>
                  </a:ext>
                </a:extLst>
              </p:cNvPr>
              <p:cNvSpPr/>
              <p:nvPr/>
            </p:nvSpPr>
            <p:spPr>
              <a:xfrm>
                <a:off x="783870" y="3602374"/>
                <a:ext cx="42446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D908B7-0DD5-D943-9CB8-17917478A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0" y="3602374"/>
                <a:ext cx="4244688" cy="461665"/>
              </a:xfrm>
              <a:prstGeom prst="rect">
                <a:avLst/>
              </a:prstGeom>
              <a:blipFill>
                <a:blip r:embed="rId4"/>
                <a:stretch>
                  <a:fillRect l="-89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0B6D22-F378-124C-83FA-8ECE5E016A6C}"/>
                  </a:ext>
                </a:extLst>
              </p:cNvPr>
              <p:cNvSpPr/>
              <p:nvPr/>
            </p:nvSpPr>
            <p:spPr>
              <a:xfrm>
                <a:off x="746445" y="4671687"/>
                <a:ext cx="2505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0B6D22-F378-124C-83FA-8ECE5E016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5" y="4671687"/>
                <a:ext cx="2505558" cy="461665"/>
              </a:xfrm>
              <a:prstGeom prst="rect">
                <a:avLst/>
              </a:prstGeom>
              <a:blipFill>
                <a:blip r:embed="rId5"/>
                <a:stretch>
                  <a:fillRect l="-50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5BA1638-0945-A242-B31A-F3890F8504F7}"/>
                  </a:ext>
                </a:extLst>
              </p:cNvPr>
              <p:cNvSpPr/>
              <p:nvPr/>
            </p:nvSpPr>
            <p:spPr>
              <a:xfrm>
                <a:off x="770618" y="4140788"/>
                <a:ext cx="2481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5BA1638-0945-A242-B31A-F3890F850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8" y="4140788"/>
                <a:ext cx="2481385" cy="461665"/>
              </a:xfrm>
              <a:prstGeom prst="rect">
                <a:avLst/>
              </a:prstGeom>
              <a:blipFill>
                <a:blip r:embed="rId6"/>
                <a:stretch>
                  <a:fillRect l="-510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FC542-A5CD-4D47-A013-2DED5D9D1C0A}"/>
              </a:ext>
            </a:extLst>
          </p:cNvPr>
          <p:cNvCxnSpPr>
            <a:cxnSpLocks/>
          </p:cNvCxnSpPr>
          <p:nvPr/>
        </p:nvCxnSpPr>
        <p:spPr>
          <a:xfrm flipH="1">
            <a:off x="4988802" y="3832213"/>
            <a:ext cx="5064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70F1D-860D-F748-BC22-371F5131A84A}"/>
              </a:ext>
            </a:extLst>
          </p:cNvPr>
          <p:cNvSpPr txBox="1"/>
          <p:nvPr/>
        </p:nvSpPr>
        <p:spPr>
          <a:xfrm>
            <a:off x="5495244" y="3678324"/>
            <a:ext cx="198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eligibility trace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3634D-5645-CF4D-96AF-740E85C37CB8}"/>
              </a:ext>
            </a:extLst>
          </p:cNvPr>
          <p:cNvSpPr txBox="1"/>
          <p:nvPr/>
        </p:nvSpPr>
        <p:spPr>
          <a:xfrm>
            <a:off x="3607201" y="474863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</a:t>
            </a:r>
            <a:r>
              <a:rPr lang="en-US" sz="1400" b="1" dirty="0"/>
              <a:t>current</a:t>
            </a:r>
            <a:r>
              <a:rPr lang="en-US" sz="1400" dirty="0"/>
              <a:t> state by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44520-0F97-E44D-98DC-F2CB81DCC88C}"/>
              </a:ext>
            </a:extLst>
          </p:cNvPr>
          <p:cNvCxnSpPr>
            <a:cxnSpLocks/>
          </p:cNvCxnSpPr>
          <p:nvPr/>
        </p:nvCxnSpPr>
        <p:spPr>
          <a:xfrm flipH="1">
            <a:off x="3200150" y="4906379"/>
            <a:ext cx="420303" cy="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944CA6-C977-1F47-B957-2F23A445C8D3}"/>
              </a:ext>
            </a:extLst>
          </p:cNvPr>
          <p:cNvSpPr txBox="1"/>
          <p:nvPr/>
        </p:nvSpPr>
        <p:spPr>
          <a:xfrm>
            <a:off x="3659054" y="4223271"/>
            <a:ext cx="395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decay eligibility trace by </a:t>
            </a:r>
            <a:r>
              <a:rPr lang="en-US" sz="1400" dirty="0" err="1"/>
              <a:t>lamba</a:t>
            </a:r>
            <a:r>
              <a:rPr lang="en-US" sz="1400" dirty="0"/>
              <a:t> + discount (gamma)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1776F4-365F-204A-9AC2-3D5A830582C5}"/>
              </a:ext>
            </a:extLst>
          </p:cNvPr>
          <p:cNvCxnSpPr>
            <a:cxnSpLocks/>
          </p:cNvCxnSpPr>
          <p:nvPr/>
        </p:nvCxnSpPr>
        <p:spPr>
          <a:xfrm flipH="1">
            <a:off x="3252003" y="4381020"/>
            <a:ext cx="420303" cy="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://www.incompleteideas.net/book/ebook/imgtmp15.png">
            <a:extLst>
              <a:ext uri="{FF2B5EF4-FFF2-40B4-BE49-F238E27FC236}">
                <a16:creationId xmlns:a16="http://schemas.microsoft.com/office/drawing/2014/main" id="{09D3A0C1-336C-C045-9A14-35F51A100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9"/>
          <a:stretch/>
        </p:blipFill>
        <p:spPr bwMode="auto">
          <a:xfrm>
            <a:off x="829611" y="5505083"/>
            <a:ext cx="3529056" cy="113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7082F1-7F86-CB42-984E-AF5F1AD45234}"/>
              </a:ext>
            </a:extLst>
          </p:cNvPr>
          <p:cNvSpPr txBox="1"/>
          <p:nvPr/>
        </p:nvSpPr>
        <p:spPr>
          <a:xfrm>
            <a:off x="1768412" y="5406120"/>
            <a:ext cx="280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eligibility trace for one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3C1DF5-C8D0-D347-A976-8442AA0EA329}"/>
              </a:ext>
            </a:extLst>
          </p:cNvPr>
          <p:cNvSpPr txBox="1"/>
          <p:nvPr/>
        </p:nvSpPr>
        <p:spPr>
          <a:xfrm>
            <a:off x="1599462" y="64224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visits</a:t>
            </a:r>
          </a:p>
        </p:txBody>
      </p:sp>
    </p:spTree>
    <p:extLst>
      <p:ext uri="{BB962C8B-B14F-4D97-AF65-F5344CB8AC3E}">
        <p14:creationId xmlns:p14="http://schemas.microsoft.com/office/powerpoint/2010/main" val="406723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Eligibility trace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05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Gerstner (2018)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E6152-C6B7-E849-B26A-5E55AD93496E}"/>
              </a:ext>
            </a:extLst>
          </p:cNvPr>
          <p:cNvSpPr txBox="1"/>
          <p:nvPr/>
        </p:nvSpPr>
        <p:spPr>
          <a:xfrm>
            <a:off x="4881649" y="1700077"/>
            <a:ext cx="3209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The agent learns faster with an eligibility trace, because rewards are backed up more rapidly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9052A-364E-954E-8F54-75CA5830B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45" y="1326484"/>
            <a:ext cx="3634255" cy="28289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04F894-6273-DC49-B416-B9FE4E969767}"/>
              </a:ext>
            </a:extLst>
          </p:cNvPr>
          <p:cNvCxnSpPr>
            <a:cxnSpLocks/>
          </p:cNvCxnSpPr>
          <p:nvPr/>
        </p:nvCxnSpPr>
        <p:spPr>
          <a:xfrm>
            <a:off x="2652125" y="2668145"/>
            <a:ext cx="503583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6E599F-22A9-1843-BF7F-A0BFF253C095}"/>
              </a:ext>
            </a:extLst>
          </p:cNvPr>
          <p:cNvCxnSpPr>
            <a:cxnSpLocks/>
          </p:cNvCxnSpPr>
          <p:nvPr/>
        </p:nvCxnSpPr>
        <p:spPr>
          <a:xfrm>
            <a:off x="2664413" y="2961865"/>
            <a:ext cx="490330" cy="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1439B5-D043-4340-A63F-A29AC64F85A6}"/>
                  </a:ext>
                </a:extLst>
              </p:cNvPr>
              <p:cNvSpPr txBox="1"/>
              <p:nvPr/>
            </p:nvSpPr>
            <p:spPr>
              <a:xfrm>
                <a:off x="3182212" y="2470227"/>
                <a:ext cx="1437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1439B5-D043-4340-A63F-A29AC64F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212" y="2470227"/>
                <a:ext cx="1437381" cy="369332"/>
              </a:xfrm>
              <a:prstGeom prst="rect">
                <a:avLst/>
              </a:prstGeom>
              <a:blipFill>
                <a:blip r:embed="rId5"/>
                <a:stretch>
                  <a:fillRect l="-350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01954F-0169-944A-A333-522984F2D145}"/>
                  </a:ext>
                </a:extLst>
              </p:cNvPr>
              <p:cNvSpPr txBox="1"/>
              <p:nvPr/>
            </p:nvSpPr>
            <p:spPr>
              <a:xfrm>
                <a:off x="3194500" y="2777199"/>
                <a:ext cx="14670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(no eligibility)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01954F-0169-944A-A333-522984F2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00" y="2777199"/>
                <a:ext cx="1467068" cy="923330"/>
              </a:xfrm>
              <a:prstGeom prst="rect">
                <a:avLst/>
              </a:prstGeom>
              <a:blipFill>
                <a:blip r:embed="rId6"/>
                <a:stretch>
                  <a:fillRect l="-4348" t="-2740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1BD7912-8170-4C47-B177-884E85F31EF1}"/>
              </a:ext>
            </a:extLst>
          </p:cNvPr>
          <p:cNvSpPr txBox="1"/>
          <p:nvPr/>
        </p:nvSpPr>
        <p:spPr>
          <a:xfrm>
            <a:off x="441645" y="4564245"/>
            <a:ext cx="5269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Neurally</a:t>
            </a:r>
            <a:r>
              <a:rPr lang="en-GB" sz="2800" dirty="0"/>
              <a:t>, eligibility traces may be mediated by slow timescales of learning or synaptic “tagging” at the synapse</a:t>
            </a:r>
          </a:p>
        </p:txBody>
      </p:sp>
      <p:pic>
        <p:nvPicPr>
          <p:cNvPr id="33" name="Picture 32" descr="Screen shot 2012-10-08 at 17.32.07.png">
            <a:extLst>
              <a:ext uri="{FF2B5EF4-FFF2-40B4-BE49-F238E27FC236}">
                <a16:creationId xmlns:a16="http://schemas.microsoft.com/office/drawing/2014/main" id="{AA1CCC94-9C59-6E48-960D-E6FD727CF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793" y="3950815"/>
            <a:ext cx="2504142" cy="22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Limitations of RL</a:t>
            </a:r>
          </a:p>
        </p:txBody>
      </p:sp>
      <p:sp>
        <p:nvSpPr>
          <p:cNvPr id="8" name="AutoShape 4" descr="Image result for medial and lateral views of brain unlabelled">
            <a:extLst>
              <a:ext uri="{FF2B5EF4-FFF2-40B4-BE49-F238E27FC236}">
                <a16:creationId xmlns:a16="http://schemas.microsoft.com/office/drawing/2014/main" id="{B96EFD0C-59C7-A34D-9411-A3A27741A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5325" y="2209880"/>
            <a:ext cx="3533432" cy="46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219CD-1D75-A245-83DC-60474A88EFAB}"/>
              </a:ext>
            </a:extLst>
          </p:cNvPr>
          <p:cNvSpPr txBox="1"/>
          <p:nvPr/>
        </p:nvSpPr>
        <p:spPr>
          <a:xfrm>
            <a:off x="550398" y="1434724"/>
            <a:ext cx="8342141" cy="29238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1. What is a “state”? The world is noisy and high-dimensional. How does RL work for complex problems?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2. RL performs poorly where rewards are sparse. To remedy this, we can use temporal abstraction (coming later)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3. Some functions just clearly require model-based methods.  We can simulate counterfactuals, plan towards imagined goals, and reason using inductive logic. RL can’t explain this!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24E53C-1D7B-314D-AB4E-B8D036A600C3}"/>
              </a:ext>
            </a:extLst>
          </p:cNvPr>
          <p:cNvSpPr/>
          <p:nvPr/>
        </p:nvSpPr>
        <p:spPr>
          <a:xfrm>
            <a:off x="550398" y="4533940"/>
            <a:ext cx="8043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To explain these phenomena, we need model-based approaches. But in the next lecture, we will first consider a more fundamental question…how do we learn about “states” in the first place?  </a:t>
            </a:r>
          </a:p>
        </p:txBody>
      </p:sp>
    </p:spTree>
    <p:extLst>
      <p:ext uri="{BB962C8B-B14F-4D97-AF65-F5344CB8AC3E}">
        <p14:creationId xmlns:p14="http://schemas.microsoft.com/office/powerpoint/2010/main" val="298222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Bellman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888BC-F1C2-3542-BEA2-B526808FA66C}"/>
              </a:ext>
            </a:extLst>
          </p:cNvPr>
          <p:cNvSpPr txBox="1"/>
          <p:nvPr/>
        </p:nvSpPr>
        <p:spPr>
          <a:xfrm>
            <a:off x="307984" y="1355823"/>
            <a:ext cx="85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best policy in an MDP?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41713-12C8-ED4C-B865-E1E1ED36AC2E}"/>
              </a:ext>
            </a:extLst>
          </p:cNvPr>
          <p:cNvSpPr txBox="1"/>
          <p:nvPr/>
        </p:nvSpPr>
        <p:spPr>
          <a:xfrm>
            <a:off x="250697" y="3405976"/>
            <a:ext cx="8816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Optimal solution is given by the Bellman Equation: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D5B9F128-2A7F-2344-9A3F-7D8305D7C155}"/>
              </a:ext>
            </a:extLst>
          </p:cNvPr>
          <p:cNvSpPr/>
          <p:nvPr/>
        </p:nvSpPr>
        <p:spPr>
          <a:xfrm rot="16200000">
            <a:off x="560720" y="5102919"/>
            <a:ext cx="709181" cy="642938"/>
          </a:xfrm>
          <a:prstGeom prst="bentArrow">
            <a:avLst>
              <a:gd name="adj1" fmla="val 25000"/>
              <a:gd name="adj2" fmla="val 46111"/>
              <a:gd name="adj3" fmla="val 47222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F1D7483B-740D-484A-9367-395B7C400DAF}"/>
              </a:ext>
            </a:extLst>
          </p:cNvPr>
          <p:cNvSpPr/>
          <p:nvPr/>
        </p:nvSpPr>
        <p:spPr>
          <a:xfrm rot="16200000" flipV="1">
            <a:off x="5101905" y="5016350"/>
            <a:ext cx="769721" cy="756059"/>
          </a:xfrm>
          <a:prstGeom prst="bentArrow">
            <a:avLst>
              <a:gd name="adj1" fmla="val 21552"/>
              <a:gd name="adj2" fmla="val 35785"/>
              <a:gd name="adj3" fmla="val 47222"/>
              <a:gd name="adj4" fmla="val 3739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61155-D00A-AB48-A8E6-CF7F3976BD84}"/>
              </a:ext>
            </a:extLst>
          </p:cNvPr>
          <p:cNvSpPr/>
          <p:nvPr/>
        </p:nvSpPr>
        <p:spPr>
          <a:xfrm>
            <a:off x="1236780" y="5620812"/>
            <a:ext cx="3962654" cy="158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FE55A-25D3-7845-AD1E-97FD19B24927}"/>
              </a:ext>
            </a:extLst>
          </p:cNvPr>
          <p:cNvSpPr/>
          <p:nvPr/>
        </p:nvSpPr>
        <p:spPr>
          <a:xfrm>
            <a:off x="5230312" y="5013686"/>
            <a:ext cx="870855" cy="414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774C9-702D-1B44-A36F-3020A9C1402E}"/>
              </a:ext>
            </a:extLst>
          </p:cNvPr>
          <p:cNvSpPr/>
          <p:nvPr/>
        </p:nvSpPr>
        <p:spPr>
          <a:xfrm rot="5400000">
            <a:off x="5396912" y="5183407"/>
            <a:ext cx="386916" cy="1597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59D18-E8B4-4D40-A2AD-A137DB9A064D}"/>
              </a:ext>
            </a:extLst>
          </p:cNvPr>
          <p:cNvSpPr txBox="1"/>
          <p:nvPr/>
        </p:nvSpPr>
        <p:spPr>
          <a:xfrm>
            <a:off x="1751158" y="5816115"/>
            <a:ext cx="32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recursively (expensive)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9D0452-2C24-FE4E-A6C2-A1BFB9F6FB4C}"/>
                  </a:ext>
                </a:extLst>
              </p:cNvPr>
              <p:cNvSpPr/>
              <p:nvPr/>
            </p:nvSpPr>
            <p:spPr>
              <a:xfrm>
                <a:off x="416470" y="4317667"/>
                <a:ext cx="59942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3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32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3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3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sz="3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sz="3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9D0452-2C24-FE4E-A6C2-A1BFB9F6F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0" y="4317667"/>
                <a:ext cx="5994259" cy="584775"/>
              </a:xfrm>
              <a:prstGeom prst="rect">
                <a:avLst/>
              </a:prstGeom>
              <a:blipFill>
                <a:blip r:embed="rId4"/>
                <a:stretch>
                  <a:fillRect l="-634" t="-12766" r="-211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C4DCBB6-3034-B54F-A2F5-2C70EF06FFAB}"/>
              </a:ext>
            </a:extLst>
          </p:cNvPr>
          <p:cNvSpPr/>
          <p:nvPr/>
        </p:nvSpPr>
        <p:spPr>
          <a:xfrm>
            <a:off x="6609927" y="4420483"/>
            <a:ext cx="2461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/>
              <a:t>discount function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that determines how much you prefer rewards now vs. later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E450B-DB37-1B45-B05A-1E2205BBE447}"/>
              </a:ext>
            </a:extLst>
          </p:cNvPr>
          <p:cNvSpPr txBox="1"/>
          <p:nvPr/>
        </p:nvSpPr>
        <p:spPr>
          <a:xfrm>
            <a:off x="1411203" y="5046155"/>
            <a:ext cx="131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reward just coming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33909-E629-3843-B08F-8EFE3EEE6AF4}"/>
              </a:ext>
            </a:extLst>
          </p:cNvPr>
          <p:cNvCxnSpPr>
            <a:cxnSpLocks/>
          </p:cNvCxnSpPr>
          <p:nvPr/>
        </p:nvCxnSpPr>
        <p:spPr>
          <a:xfrm flipV="1">
            <a:off x="2724269" y="4902441"/>
            <a:ext cx="415296" cy="318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2AA29D-DDDB-EC48-9BEB-49B77F1A0A56}"/>
              </a:ext>
            </a:extLst>
          </p:cNvPr>
          <p:cNvSpPr txBox="1"/>
          <p:nvPr/>
        </p:nvSpPr>
        <p:spPr>
          <a:xfrm>
            <a:off x="3619929" y="5148939"/>
            <a:ext cx="152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value of next state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BD9B3A-AA7E-BD43-87CE-BA24DCBF9EAF}"/>
              </a:ext>
            </a:extLst>
          </p:cNvPr>
          <p:cNvCxnSpPr>
            <a:cxnSpLocks/>
          </p:cNvCxnSpPr>
          <p:nvPr/>
        </p:nvCxnSpPr>
        <p:spPr>
          <a:xfrm flipV="1">
            <a:off x="4619288" y="4780239"/>
            <a:ext cx="402734" cy="4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D96F94-58DA-BA4C-BB76-86C2CEDD8A63}"/>
              </a:ext>
            </a:extLst>
          </p:cNvPr>
          <p:cNvCxnSpPr>
            <a:cxnSpLocks/>
          </p:cNvCxnSpPr>
          <p:nvPr/>
        </p:nvCxnSpPr>
        <p:spPr>
          <a:xfrm>
            <a:off x="3901564" y="4306384"/>
            <a:ext cx="353767" cy="168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3961DB-9DA1-0A4A-B5AE-795006D4F8D9}"/>
              </a:ext>
            </a:extLst>
          </p:cNvPr>
          <p:cNvSpPr txBox="1"/>
          <p:nvPr/>
        </p:nvSpPr>
        <p:spPr>
          <a:xfrm>
            <a:off x="2526438" y="4095898"/>
            <a:ext cx="145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discount function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70C015-2583-344F-B2C2-D76DDAB1891B}"/>
              </a:ext>
            </a:extLst>
          </p:cNvPr>
          <p:cNvSpPr txBox="1"/>
          <p:nvPr/>
        </p:nvSpPr>
        <p:spPr>
          <a:xfrm>
            <a:off x="349766" y="2028444"/>
            <a:ext cx="760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400" dirty="0"/>
              <a:t>policy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is a definition of the action you should take in each state to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maximise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reward</a:t>
            </a:r>
          </a:p>
        </p:txBody>
      </p:sp>
    </p:spTree>
    <p:extLst>
      <p:ext uri="{BB962C8B-B14F-4D97-AF65-F5344CB8AC3E}">
        <p14:creationId xmlns:p14="http://schemas.microsoft.com/office/powerpoint/2010/main" val="129110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3660ECB-FEDE-B44C-AC07-216CC7F53AB8}"/>
              </a:ext>
            </a:extLst>
          </p:cNvPr>
          <p:cNvSpPr/>
          <p:nvPr/>
        </p:nvSpPr>
        <p:spPr>
          <a:xfrm>
            <a:off x="2718293" y="4794301"/>
            <a:ext cx="6103487" cy="40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4F1AFBD-145A-7D49-8B75-102F67F56738}"/>
              </a:ext>
            </a:extLst>
          </p:cNvPr>
          <p:cNvSpPr/>
          <p:nvPr/>
        </p:nvSpPr>
        <p:spPr>
          <a:xfrm>
            <a:off x="1522483" y="4794301"/>
            <a:ext cx="992077" cy="40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EF66851-992A-5D4D-BF4A-3EFD3B874DD6}"/>
              </a:ext>
            </a:extLst>
          </p:cNvPr>
          <p:cNvSpPr/>
          <p:nvPr/>
        </p:nvSpPr>
        <p:spPr>
          <a:xfrm>
            <a:off x="3896139" y="1470991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Bellman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BE7A1A-035C-C64A-85F6-A7959B060D49}"/>
              </a:ext>
            </a:extLst>
          </p:cNvPr>
          <p:cNvSpPr/>
          <p:nvPr/>
        </p:nvSpPr>
        <p:spPr>
          <a:xfrm>
            <a:off x="357809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E882FC4-0B72-D843-ADEC-C5CBD58B67F4}"/>
              </a:ext>
            </a:extLst>
          </p:cNvPr>
          <p:cNvSpPr/>
          <p:nvPr/>
        </p:nvSpPr>
        <p:spPr>
          <a:xfrm>
            <a:off x="2126974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DC8A8-CEA0-0948-82C5-13697A4580E1}"/>
              </a:ext>
            </a:extLst>
          </p:cNvPr>
          <p:cNvSpPr txBox="1"/>
          <p:nvPr/>
        </p:nvSpPr>
        <p:spPr>
          <a:xfrm>
            <a:off x="594514" y="14577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D64C96-7CC4-F645-ACC5-3463523DE88C}"/>
              </a:ext>
            </a:extLst>
          </p:cNvPr>
          <p:cNvSpPr txBox="1"/>
          <p:nvPr/>
        </p:nvSpPr>
        <p:spPr>
          <a:xfrm>
            <a:off x="2433557" y="1470991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FAC06-1B11-C24D-A2DC-0A32D1A47F86}"/>
              </a:ext>
            </a:extLst>
          </p:cNvPr>
          <p:cNvSpPr txBox="1"/>
          <p:nvPr/>
        </p:nvSpPr>
        <p:spPr>
          <a:xfrm>
            <a:off x="3979395" y="1470991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0B05FBD-93E6-1746-A8DA-B99FB001F4AB}"/>
              </a:ext>
            </a:extLst>
          </p:cNvPr>
          <p:cNvSpPr/>
          <p:nvPr/>
        </p:nvSpPr>
        <p:spPr>
          <a:xfrm>
            <a:off x="7434469" y="1470991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54B4B99-B2B4-B84E-B645-AE72A5E5023E}"/>
              </a:ext>
            </a:extLst>
          </p:cNvPr>
          <p:cNvSpPr/>
          <p:nvPr/>
        </p:nvSpPr>
        <p:spPr>
          <a:xfrm>
            <a:off x="5665304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753C1-6C2E-B04D-BD25-841B49A4A285}"/>
              </a:ext>
            </a:extLst>
          </p:cNvPr>
          <p:cNvSpPr txBox="1"/>
          <p:nvPr/>
        </p:nvSpPr>
        <p:spPr>
          <a:xfrm>
            <a:off x="7813406" y="14709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pic>
        <p:nvPicPr>
          <p:cNvPr id="30724" name="Picture 4" descr="Image result for sushi image">
            <a:extLst>
              <a:ext uri="{FF2B5EF4-FFF2-40B4-BE49-F238E27FC236}">
                <a16:creationId xmlns:a16="http://schemas.microsoft.com/office/drawing/2014/main" id="{5DF963EC-F56A-E345-AB7C-D9CDDB7E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24" y="2041355"/>
            <a:ext cx="1188074" cy="7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 descr="Related image">
            <a:extLst>
              <a:ext uri="{FF2B5EF4-FFF2-40B4-BE49-F238E27FC236}">
                <a16:creationId xmlns:a16="http://schemas.microsoft.com/office/drawing/2014/main" id="{102C3C9C-C757-CE4A-ABC8-872F02091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8411"/>
          <a:stretch/>
        </p:blipFill>
        <p:spPr bwMode="auto">
          <a:xfrm>
            <a:off x="4076915" y="2032123"/>
            <a:ext cx="1069683" cy="7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0" name="Picture 10" descr="Image result for pizza image">
            <a:extLst>
              <a:ext uri="{FF2B5EF4-FFF2-40B4-BE49-F238E27FC236}">
                <a16:creationId xmlns:a16="http://schemas.microsoft.com/office/drawing/2014/main" id="{77B1D1F1-6263-CB42-B0FE-168C90CB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2078662"/>
            <a:ext cx="1113183" cy="7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2" name="Picture 12" descr="Image result for fish and chips">
            <a:extLst>
              <a:ext uri="{FF2B5EF4-FFF2-40B4-BE49-F238E27FC236}">
                <a16:creationId xmlns:a16="http://schemas.microsoft.com/office/drawing/2014/main" id="{E8671101-A0FB-1045-8D97-37B379D1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31" y="1996747"/>
            <a:ext cx="1166191" cy="7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 descr="Image result for salad">
            <a:extLst>
              <a:ext uri="{FF2B5EF4-FFF2-40B4-BE49-F238E27FC236}">
                <a16:creationId xmlns:a16="http://schemas.microsoft.com/office/drawing/2014/main" id="{3787A1B9-8E4A-A64E-8C0F-103CD99E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95" y="2061387"/>
            <a:ext cx="1140268" cy="75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BBC12E-E9BF-364B-9042-72568963B85C}"/>
              </a:ext>
            </a:extLst>
          </p:cNvPr>
          <p:cNvSpPr txBox="1"/>
          <p:nvPr/>
        </p:nvSpPr>
        <p:spPr>
          <a:xfrm>
            <a:off x="542006" y="2760361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pizza = 0.7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0DA4DF-4DFF-874D-A2E0-D916EE85CFF3}"/>
              </a:ext>
            </a:extLst>
          </p:cNvPr>
          <p:cNvSpPr txBox="1"/>
          <p:nvPr/>
        </p:nvSpPr>
        <p:spPr>
          <a:xfrm>
            <a:off x="2317048" y="275836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salad = 0.3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DEACB4-C4DF-AF40-B655-03930CADBB9F}"/>
              </a:ext>
            </a:extLst>
          </p:cNvPr>
          <p:cNvSpPr txBox="1"/>
          <p:nvPr/>
        </p:nvSpPr>
        <p:spPr>
          <a:xfrm>
            <a:off x="3942556" y="2758368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chicken = 0.6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F2201-35F5-6A47-9314-112ACC7FB2FE}"/>
              </a:ext>
            </a:extLst>
          </p:cNvPr>
          <p:cNvSpPr txBox="1"/>
          <p:nvPr/>
        </p:nvSpPr>
        <p:spPr>
          <a:xfrm>
            <a:off x="7663634" y="277769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 = 0.9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8B07B8-BAEA-C14C-AAE9-FCC557DFEDE1}"/>
              </a:ext>
            </a:extLst>
          </p:cNvPr>
          <p:cNvSpPr txBox="1"/>
          <p:nvPr/>
        </p:nvSpPr>
        <p:spPr>
          <a:xfrm>
            <a:off x="5850196" y="277210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sushi = 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2EB24-24D2-8C43-B5A8-9D1FC0353BEA}"/>
              </a:ext>
            </a:extLst>
          </p:cNvPr>
          <p:cNvSpPr txBox="1"/>
          <p:nvPr/>
        </p:nvSpPr>
        <p:spPr>
          <a:xfrm>
            <a:off x="516835" y="3548899"/>
            <a:ext cx="8721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is Monday. What is the value of the menu this week?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1E057B-EE72-6C43-BDC8-E4741C9EF944}"/>
                  </a:ext>
                </a:extLst>
              </p:cNvPr>
              <p:cNvSpPr/>
              <p:nvPr/>
            </p:nvSpPr>
            <p:spPr>
              <a:xfrm>
                <a:off x="312605" y="4833555"/>
                <a:ext cx="86021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𝑝𝑖𝑧𝑧𝑎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𝑠𝑎𝑙𝑎𝑑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𝑐h𝑖𝑐𝑘𝑒𝑛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𝑠𝑢𝑠h𝑖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𝑓𝑖𝑠h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1E057B-EE72-6C43-BDC8-E4741C9EF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5" y="4833555"/>
                <a:ext cx="860211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B0DB63C-6A61-C54A-B3D6-A7A136127C6E}"/>
              </a:ext>
            </a:extLst>
          </p:cNvPr>
          <p:cNvSpPr txBox="1"/>
          <p:nvPr/>
        </p:nvSpPr>
        <p:spPr>
          <a:xfrm>
            <a:off x="1102655" y="5639669"/>
            <a:ext cx="131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today’s reward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E85403-5766-1D4D-8121-34BA786F0E66}"/>
              </a:ext>
            </a:extLst>
          </p:cNvPr>
          <p:cNvCxnSpPr>
            <a:cxnSpLocks/>
          </p:cNvCxnSpPr>
          <p:nvPr/>
        </p:nvCxnSpPr>
        <p:spPr>
          <a:xfrm flipV="1">
            <a:off x="1932693" y="5225122"/>
            <a:ext cx="135753" cy="412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689D80-F224-0144-B61F-70EA5BEE0E72}"/>
              </a:ext>
            </a:extLst>
          </p:cNvPr>
          <p:cNvSpPr txBox="1"/>
          <p:nvPr/>
        </p:nvSpPr>
        <p:spPr>
          <a:xfrm>
            <a:off x="5941143" y="4396773"/>
            <a:ext cx="211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discounted future reward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153577-54E1-224E-9086-41ACC9E25F76}"/>
              </a:ext>
            </a:extLst>
          </p:cNvPr>
          <p:cNvCxnSpPr>
            <a:cxnSpLocks/>
          </p:cNvCxnSpPr>
          <p:nvPr/>
        </p:nvCxnSpPr>
        <p:spPr>
          <a:xfrm flipH="1">
            <a:off x="5651237" y="4592617"/>
            <a:ext cx="306582" cy="207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8A02467-D0E1-874A-80A6-1EE5678AD3B8}"/>
              </a:ext>
            </a:extLst>
          </p:cNvPr>
          <p:cNvSpPr/>
          <p:nvPr/>
        </p:nvSpPr>
        <p:spPr>
          <a:xfrm>
            <a:off x="1805038" y="2254762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BB24FD7C-AE3E-1446-8450-85A7902645A2}"/>
              </a:ext>
            </a:extLst>
          </p:cNvPr>
          <p:cNvSpPr/>
          <p:nvPr/>
        </p:nvSpPr>
        <p:spPr>
          <a:xfrm>
            <a:off x="3569041" y="2254762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D90DAD48-004F-3546-8824-2367323923C3}"/>
              </a:ext>
            </a:extLst>
          </p:cNvPr>
          <p:cNvSpPr/>
          <p:nvPr/>
        </p:nvSpPr>
        <p:spPr>
          <a:xfrm>
            <a:off x="5345803" y="2264378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AB532A7C-5FAA-3448-B8FD-5E865357A13C}"/>
              </a:ext>
            </a:extLst>
          </p:cNvPr>
          <p:cNvSpPr/>
          <p:nvPr/>
        </p:nvSpPr>
        <p:spPr>
          <a:xfrm>
            <a:off x="7106930" y="2264378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F588D5-EBEE-2A48-9974-A2026EBF7DF8}"/>
              </a:ext>
            </a:extLst>
          </p:cNvPr>
          <p:cNvSpPr txBox="1"/>
          <p:nvPr/>
        </p:nvSpPr>
        <p:spPr>
          <a:xfrm>
            <a:off x="5927643" y="1485739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8295F3-129C-F248-9B6E-DA541B5D3F3F}"/>
                  </a:ext>
                </a:extLst>
              </p:cNvPr>
              <p:cNvSpPr txBox="1"/>
              <p:nvPr/>
            </p:nvSpPr>
            <p:spPr>
              <a:xfrm>
                <a:off x="5896249" y="5650621"/>
                <a:ext cx="3856277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8295F3-129C-F248-9B6E-DA541B5D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49" y="5650621"/>
                <a:ext cx="3856277" cy="11387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2A3A04-B304-AE45-B6A2-AB70DD19B040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7697692" y="5217423"/>
            <a:ext cx="126696" cy="433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9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EF66851-992A-5D4D-BF4A-3EFD3B874DD6}"/>
              </a:ext>
            </a:extLst>
          </p:cNvPr>
          <p:cNvSpPr/>
          <p:nvPr/>
        </p:nvSpPr>
        <p:spPr>
          <a:xfrm>
            <a:off x="3896139" y="1470991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Bellman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BE7A1A-035C-C64A-85F6-A7959B060D49}"/>
              </a:ext>
            </a:extLst>
          </p:cNvPr>
          <p:cNvSpPr/>
          <p:nvPr/>
        </p:nvSpPr>
        <p:spPr>
          <a:xfrm>
            <a:off x="357809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E882FC4-0B72-D843-ADEC-C5CBD58B67F4}"/>
              </a:ext>
            </a:extLst>
          </p:cNvPr>
          <p:cNvSpPr/>
          <p:nvPr/>
        </p:nvSpPr>
        <p:spPr>
          <a:xfrm>
            <a:off x="2126974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DC8A8-CEA0-0948-82C5-13697A4580E1}"/>
              </a:ext>
            </a:extLst>
          </p:cNvPr>
          <p:cNvSpPr txBox="1"/>
          <p:nvPr/>
        </p:nvSpPr>
        <p:spPr>
          <a:xfrm>
            <a:off x="594514" y="14577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D64C96-7CC4-F645-ACC5-3463523DE88C}"/>
              </a:ext>
            </a:extLst>
          </p:cNvPr>
          <p:cNvSpPr txBox="1"/>
          <p:nvPr/>
        </p:nvSpPr>
        <p:spPr>
          <a:xfrm>
            <a:off x="2433557" y="1470991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FAC06-1B11-C24D-A2DC-0A32D1A47F86}"/>
              </a:ext>
            </a:extLst>
          </p:cNvPr>
          <p:cNvSpPr txBox="1"/>
          <p:nvPr/>
        </p:nvSpPr>
        <p:spPr>
          <a:xfrm>
            <a:off x="3979395" y="1470991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0B05FBD-93E6-1746-A8DA-B99FB001F4AB}"/>
              </a:ext>
            </a:extLst>
          </p:cNvPr>
          <p:cNvSpPr/>
          <p:nvPr/>
        </p:nvSpPr>
        <p:spPr>
          <a:xfrm>
            <a:off x="7434469" y="1470991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54B4B99-B2B4-B84E-B645-AE72A5E5023E}"/>
              </a:ext>
            </a:extLst>
          </p:cNvPr>
          <p:cNvSpPr/>
          <p:nvPr/>
        </p:nvSpPr>
        <p:spPr>
          <a:xfrm>
            <a:off x="5665304" y="1457739"/>
            <a:ext cx="1431236" cy="1934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8E8A11-B10C-7043-AEC1-0B5693EEE292}"/>
              </a:ext>
            </a:extLst>
          </p:cNvPr>
          <p:cNvSpPr txBox="1"/>
          <p:nvPr/>
        </p:nvSpPr>
        <p:spPr>
          <a:xfrm>
            <a:off x="5927643" y="1485739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753C1-6C2E-B04D-BD25-841B49A4A285}"/>
              </a:ext>
            </a:extLst>
          </p:cNvPr>
          <p:cNvSpPr txBox="1"/>
          <p:nvPr/>
        </p:nvSpPr>
        <p:spPr>
          <a:xfrm>
            <a:off x="7813406" y="14709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F2201-35F5-6A47-9314-112ACC7FB2FE}"/>
              </a:ext>
            </a:extLst>
          </p:cNvPr>
          <p:cNvSpPr txBox="1"/>
          <p:nvPr/>
        </p:nvSpPr>
        <p:spPr>
          <a:xfrm>
            <a:off x="6056532" y="281673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2EB24-24D2-8C43-B5A8-9D1FC0353BEA}"/>
              </a:ext>
            </a:extLst>
          </p:cNvPr>
          <p:cNvSpPr txBox="1"/>
          <p:nvPr/>
        </p:nvSpPr>
        <p:spPr>
          <a:xfrm>
            <a:off x="338994" y="3615566"/>
            <a:ext cx="880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about this week? Monday is boring, but on the other hand, your birthday is coming up. 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8A02467-D0E1-874A-80A6-1EE5678AD3B8}"/>
              </a:ext>
            </a:extLst>
          </p:cNvPr>
          <p:cNvSpPr/>
          <p:nvPr/>
        </p:nvSpPr>
        <p:spPr>
          <a:xfrm>
            <a:off x="1805038" y="2254762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BB24FD7C-AE3E-1446-8450-85A7902645A2}"/>
              </a:ext>
            </a:extLst>
          </p:cNvPr>
          <p:cNvSpPr/>
          <p:nvPr/>
        </p:nvSpPr>
        <p:spPr>
          <a:xfrm>
            <a:off x="3569041" y="2254762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D90DAD48-004F-3546-8824-2367323923C3}"/>
              </a:ext>
            </a:extLst>
          </p:cNvPr>
          <p:cNvSpPr/>
          <p:nvPr/>
        </p:nvSpPr>
        <p:spPr>
          <a:xfrm>
            <a:off x="5345803" y="2264378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AB532A7C-5FAA-3448-B8FD-5E865357A13C}"/>
              </a:ext>
            </a:extLst>
          </p:cNvPr>
          <p:cNvSpPr/>
          <p:nvPr/>
        </p:nvSpPr>
        <p:spPr>
          <a:xfrm>
            <a:off x="7106930" y="2264378"/>
            <a:ext cx="327539" cy="353942"/>
          </a:xfrm>
          <a:prstGeom prst="rightArrow">
            <a:avLst>
              <a:gd name="adj1" fmla="val 50000"/>
              <a:gd name="adj2" fmla="val 4828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 descr="Image result for birthday cake">
            <a:extLst>
              <a:ext uri="{FF2B5EF4-FFF2-40B4-BE49-F238E27FC236}">
                <a16:creationId xmlns:a16="http://schemas.microsoft.com/office/drawing/2014/main" id="{7355CBDE-D2CF-714E-9400-0F52D7E2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03" y="2024989"/>
            <a:ext cx="1173626" cy="78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8470F4-92EF-FC42-9062-79FDBF6DAD58}"/>
              </a:ext>
            </a:extLst>
          </p:cNvPr>
          <p:cNvSpPr txBox="1"/>
          <p:nvPr/>
        </p:nvSpPr>
        <p:spPr>
          <a:xfrm>
            <a:off x="7835949" y="284142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29885-D96B-EB43-B834-982226643B92}"/>
              </a:ext>
            </a:extLst>
          </p:cNvPr>
          <p:cNvSpPr txBox="1"/>
          <p:nvPr/>
        </p:nvSpPr>
        <p:spPr>
          <a:xfrm>
            <a:off x="4326514" y="282845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4940A2-3505-2D49-875D-7D84BFA106BD}"/>
              </a:ext>
            </a:extLst>
          </p:cNvPr>
          <p:cNvSpPr txBox="1"/>
          <p:nvPr/>
        </p:nvSpPr>
        <p:spPr>
          <a:xfrm>
            <a:off x="2565804" y="28177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699DE6-B4CC-4B45-B4ED-51FB5CEB1CA1}"/>
              </a:ext>
            </a:extLst>
          </p:cNvPr>
          <p:cNvSpPr txBox="1"/>
          <p:nvPr/>
        </p:nvSpPr>
        <p:spPr>
          <a:xfrm>
            <a:off x="748050" y="282591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1D83EE-A61C-0649-B935-0984AD849319}"/>
              </a:ext>
            </a:extLst>
          </p:cNvPr>
          <p:cNvSpPr/>
          <p:nvPr/>
        </p:nvSpPr>
        <p:spPr>
          <a:xfrm>
            <a:off x="2642963" y="5269169"/>
            <a:ext cx="6103487" cy="40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A6580B-6E93-4B4D-990F-4F90EDC8FB9C}"/>
              </a:ext>
            </a:extLst>
          </p:cNvPr>
          <p:cNvSpPr/>
          <p:nvPr/>
        </p:nvSpPr>
        <p:spPr>
          <a:xfrm>
            <a:off x="1524974" y="5269169"/>
            <a:ext cx="908583" cy="40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F6605F-791E-0A40-960E-2866BEA48DB2}"/>
                  </a:ext>
                </a:extLst>
              </p:cNvPr>
              <p:cNvSpPr/>
              <p:nvPr/>
            </p:nvSpPr>
            <p:spPr>
              <a:xfrm>
                <a:off x="285912" y="5308423"/>
                <a:ext cx="86021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𝑡𝑢𝑒𝑠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𝑡h𝑢𝑟𝑠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𝑓𝑟𝑖𝑑𝑎𝑦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F6605F-791E-0A40-960E-2866BEA48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2" y="5308423"/>
                <a:ext cx="86021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419A951-9302-7344-B58A-084523D88D09}"/>
              </a:ext>
            </a:extLst>
          </p:cNvPr>
          <p:cNvSpPr txBox="1"/>
          <p:nvPr/>
        </p:nvSpPr>
        <p:spPr>
          <a:xfrm>
            <a:off x="1163514" y="6114537"/>
            <a:ext cx="131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today’s reward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07179C-B49A-6C4D-9BAF-008EAC58B015}"/>
              </a:ext>
            </a:extLst>
          </p:cNvPr>
          <p:cNvCxnSpPr>
            <a:cxnSpLocks/>
          </p:cNvCxnSpPr>
          <p:nvPr/>
        </p:nvCxnSpPr>
        <p:spPr>
          <a:xfrm flipV="1">
            <a:off x="1993552" y="5699990"/>
            <a:ext cx="135753" cy="412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CCD115-61D6-3341-83B1-F78234584145}"/>
              </a:ext>
            </a:extLst>
          </p:cNvPr>
          <p:cNvSpPr txBox="1"/>
          <p:nvPr/>
        </p:nvSpPr>
        <p:spPr>
          <a:xfrm>
            <a:off x="6002002" y="4871641"/>
            <a:ext cx="211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discounted future reward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7F5924-0DB0-6F4E-A0C2-AE9DFF49E742}"/>
              </a:ext>
            </a:extLst>
          </p:cNvPr>
          <p:cNvCxnSpPr>
            <a:cxnSpLocks/>
          </p:cNvCxnSpPr>
          <p:nvPr/>
        </p:nvCxnSpPr>
        <p:spPr>
          <a:xfrm flipH="1">
            <a:off x="5712096" y="5067485"/>
            <a:ext cx="306582" cy="207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0EA138-D6A1-AF42-B855-D6411808418D}"/>
              </a:ext>
            </a:extLst>
          </p:cNvPr>
          <p:cNvCxnSpPr>
            <a:cxnSpLocks/>
          </p:cNvCxnSpPr>
          <p:nvPr/>
        </p:nvCxnSpPr>
        <p:spPr>
          <a:xfrm flipH="1" flipV="1">
            <a:off x="7758551" y="5692291"/>
            <a:ext cx="126696" cy="433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74F083-539B-A54B-82E1-D482C50932F9}"/>
              </a:ext>
            </a:extLst>
          </p:cNvPr>
          <p:cNvSpPr txBox="1"/>
          <p:nvPr/>
        </p:nvSpPr>
        <p:spPr>
          <a:xfrm>
            <a:off x="6492925" y="6112610"/>
            <a:ext cx="262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 zero! (but not 1, because discounted multiple times)</a:t>
            </a:r>
          </a:p>
        </p:txBody>
      </p:sp>
    </p:spTree>
    <p:extLst>
      <p:ext uri="{BB962C8B-B14F-4D97-AF65-F5344CB8AC3E}">
        <p14:creationId xmlns:p14="http://schemas.microsoft.com/office/powerpoint/2010/main" val="40806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>
                <a:latin typeface="Calibri" charset="0"/>
              </a:rPr>
              <a:t>Reinforcement learning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7" y="1388061"/>
            <a:ext cx="4381500" cy="3102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8000" y="4825612"/>
            <a:ext cx="79967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framework of reinforcement learning describes how a system learns to select </a:t>
            </a:r>
            <a:r>
              <a:rPr lang="en-US" sz="3200" dirty="0">
                <a:solidFill>
                  <a:srgbClr val="00B200"/>
                </a:solidFill>
              </a:rPr>
              <a:t>actions </a:t>
            </a:r>
            <a:r>
              <a:rPr lang="en-US" sz="3200" dirty="0"/>
              <a:t>on the basis of </a:t>
            </a:r>
            <a:r>
              <a:rPr lang="en-US" sz="3200" dirty="0">
                <a:solidFill>
                  <a:srgbClr val="0000FF"/>
                </a:solidFill>
              </a:rPr>
              <a:t>observations</a:t>
            </a:r>
            <a:r>
              <a:rPr lang="en-US" sz="3200" dirty="0">
                <a:solidFill>
                  <a:srgbClr val="3366FF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FF0000"/>
                </a:solidFill>
              </a:rPr>
              <a:t>rewards</a:t>
            </a:r>
          </a:p>
          <a:p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3357" y="1829815"/>
            <a:ext cx="216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Rewards are assumed to be “emitted” by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071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Markov decision process (MDP)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DA208-BEFD-9E4D-9C1E-DE1F8CCD4FD7}"/>
              </a:ext>
            </a:extLst>
          </p:cNvPr>
          <p:cNvSpPr txBox="1"/>
          <p:nvPr/>
        </p:nvSpPr>
        <p:spPr>
          <a:xfrm>
            <a:off x="3928564" y="160993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D623C1-82AB-6C4C-AB58-02D903E4C32E}"/>
              </a:ext>
            </a:extLst>
          </p:cNvPr>
          <p:cNvSpPr txBox="1"/>
          <p:nvPr/>
        </p:nvSpPr>
        <p:spPr>
          <a:xfrm>
            <a:off x="3932319" y="2027086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FB162-B355-3640-92C0-F2908DBC074F}"/>
              </a:ext>
            </a:extLst>
          </p:cNvPr>
          <p:cNvSpPr txBox="1"/>
          <p:nvPr/>
        </p:nvSpPr>
        <p:spPr>
          <a:xfrm>
            <a:off x="3938202" y="2447444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Empty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DAF56-BF4D-D840-B835-1E8DF6CED070}"/>
              </a:ext>
            </a:extLst>
          </p:cNvPr>
          <p:cNvSpPr txBox="1"/>
          <p:nvPr/>
        </p:nvSpPr>
        <p:spPr>
          <a:xfrm>
            <a:off x="3951216" y="2875983"/>
            <a:ext cx="630763" cy="37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888BC-F1C2-3542-BEA2-B526808FA66C}"/>
              </a:ext>
            </a:extLst>
          </p:cNvPr>
          <p:cNvSpPr txBox="1"/>
          <p:nvPr/>
        </p:nvSpPr>
        <p:spPr>
          <a:xfrm>
            <a:off x="4939240" y="1574425"/>
            <a:ext cx="37651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the agent (yellow) learn to reach the white?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741713-12C8-ED4C-B865-E1E1ED36AC2E}"/>
                  </a:ext>
                </a:extLst>
              </p:cNvPr>
              <p:cNvSpPr txBox="1"/>
              <p:nvPr/>
            </p:nvSpPr>
            <p:spPr>
              <a:xfrm>
                <a:off x="202205" y="4044131"/>
                <a:ext cx="88161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An MDP is defined by states </a:t>
                </a:r>
                <a:r>
                  <a:rPr lang="en-US" sz="3200" b="1" dirty="0"/>
                  <a:t>S</a:t>
                </a:r>
                <a:r>
                  <a:rPr lang="en-US" sz="3200" dirty="0"/>
                  <a:t>, actions </a:t>
                </a:r>
                <a:r>
                  <a:rPr lang="en-US" sz="3200" b="1" dirty="0"/>
                  <a:t>A</a:t>
                </a:r>
                <a:r>
                  <a:rPr lang="en-US" sz="3200" dirty="0"/>
                  <a:t>, a state transition function </a:t>
                </a:r>
                <a:r>
                  <a:rPr lang="en-US" sz="3200" b="1" dirty="0"/>
                  <a:t>P</a:t>
                </a:r>
                <a:r>
                  <a:rPr lang="en-US" sz="3200" dirty="0"/>
                  <a:t>, and rewards </a:t>
                </a:r>
                <a:r>
                  <a:rPr lang="en-US" sz="3200" b="1" dirty="0"/>
                  <a:t>R</a:t>
                </a:r>
              </a:p>
              <a:p>
                <a:endParaRPr lang="en-US" sz="800" b="1" dirty="0"/>
              </a:p>
              <a:p>
                <a:r>
                  <a:rPr lang="en-US" sz="3200" dirty="0">
                    <a:solidFill>
                      <a:schemeClr val="accent1"/>
                    </a:solidFill>
                  </a:rPr>
                  <a:t>Markov property: </a:t>
                </a:r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future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and 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depend only on current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and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741713-12C8-ED4C-B865-E1E1ED36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5" y="4044131"/>
                <a:ext cx="8816168" cy="2308324"/>
              </a:xfrm>
              <a:prstGeom prst="rect">
                <a:avLst/>
              </a:prstGeom>
              <a:blipFill>
                <a:blip r:embed="rId9"/>
                <a:stretch>
                  <a:fillRect l="-1727" t="-2732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red and black square with a yellow and white letter u&#10;&#10;Description automatically generated">
            <a:extLst>
              <a:ext uri="{FF2B5EF4-FFF2-40B4-BE49-F238E27FC236}">
                <a16:creationId xmlns:a16="http://schemas.microsoft.com/office/drawing/2014/main" id="{7DD17B53-3FC6-484C-C502-C7FCED841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757" y="1435184"/>
            <a:ext cx="2222500" cy="2273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A0B72-7B21-1951-9E82-A41287A421A7}"/>
              </a:ext>
            </a:extLst>
          </p:cNvPr>
          <p:cNvSpPr/>
          <p:nvPr/>
        </p:nvSpPr>
        <p:spPr>
          <a:xfrm>
            <a:off x="3631224" y="2911151"/>
            <a:ext cx="302408" cy="271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6E43E-EECB-F5F4-F6E5-186BA9714092}"/>
              </a:ext>
            </a:extLst>
          </p:cNvPr>
          <p:cNvSpPr/>
          <p:nvPr/>
        </p:nvSpPr>
        <p:spPr>
          <a:xfrm>
            <a:off x="3618058" y="1698814"/>
            <a:ext cx="302408" cy="271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62E72-B007-1582-E37B-27FEC11D07B3}"/>
              </a:ext>
            </a:extLst>
          </p:cNvPr>
          <p:cNvSpPr/>
          <p:nvPr/>
        </p:nvSpPr>
        <p:spPr>
          <a:xfrm>
            <a:off x="3631224" y="2090715"/>
            <a:ext cx="302408" cy="271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3DACA-52B9-8A5D-DC51-52C4E07AD992}"/>
              </a:ext>
            </a:extLst>
          </p:cNvPr>
          <p:cNvSpPr/>
          <p:nvPr/>
        </p:nvSpPr>
        <p:spPr>
          <a:xfrm>
            <a:off x="3634693" y="2480070"/>
            <a:ext cx="302408" cy="2716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6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TD learning (on-policy) a.k.a. SARSA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41713-12C8-ED4C-B865-E1E1ED36AC2E}"/>
              </a:ext>
            </a:extLst>
          </p:cNvPr>
          <p:cNvSpPr txBox="1"/>
          <p:nvPr/>
        </p:nvSpPr>
        <p:spPr>
          <a:xfrm>
            <a:off x="274480" y="1205093"/>
            <a:ext cx="8486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can approximate the optimal solution using temporal difference (TD) 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B5E9C6-DA92-A242-8BF7-B7925E26A446}"/>
                  </a:ext>
                </a:extLst>
              </p:cNvPr>
              <p:cNvSpPr/>
              <p:nvPr/>
            </p:nvSpPr>
            <p:spPr>
              <a:xfrm>
                <a:off x="1906926" y="2520056"/>
                <a:ext cx="4150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B5E9C6-DA92-A242-8BF7-B7925E26A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26" y="2520056"/>
                <a:ext cx="4150175" cy="461665"/>
              </a:xfrm>
              <a:prstGeom prst="rect">
                <a:avLst/>
              </a:prstGeom>
              <a:blipFill>
                <a:blip r:embed="rId4"/>
                <a:stretch>
                  <a:fillRect l="-91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E37C2-9F83-C343-B6AB-9C29640F8AE4}"/>
              </a:ext>
            </a:extLst>
          </p:cNvPr>
          <p:cNvCxnSpPr>
            <a:cxnSpLocks/>
          </p:cNvCxnSpPr>
          <p:nvPr/>
        </p:nvCxnSpPr>
        <p:spPr>
          <a:xfrm flipV="1">
            <a:off x="2387523" y="2952502"/>
            <a:ext cx="80854" cy="313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BA8AA7-6535-974A-B5F7-A190989B34B5}"/>
                  </a:ext>
                </a:extLst>
              </p:cNvPr>
              <p:cNvSpPr txBox="1"/>
              <p:nvPr/>
            </p:nvSpPr>
            <p:spPr>
              <a:xfrm>
                <a:off x="1199647" y="3265888"/>
                <a:ext cx="2683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The Q-value (of the current state and action) under the policy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BA8AA7-6535-974A-B5F7-A190989B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47" y="3265888"/>
                <a:ext cx="2683317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4FF104-3FA3-2E4D-A1AE-307F5E3945E7}"/>
              </a:ext>
            </a:extLst>
          </p:cNvPr>
          <p:cNvCxnSpPr>
            <a:cxnSpLocks/>
          </p:cNvCxnSpPr>
          <p:nvPr/>
        </p:nvCxnSpPr>
        <p:spPr>
          <a:xfrm flipV="1">
            <a:off x="5638050" y="2945856"/>
            <a:ext cx="161709" cy="359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601934-4D0F-9D48-BFB7-F846EF816856}"/>
              </a:ext>
            </a:extLst>
          </p:cNvPr>
          <p:cNvSpPr txBox="1"/>
          <p:nvPr/>
        </p:nvSpPr>
        <p:spPr>
          <a:xfrm>
            <a:off x="4956246" y="3322078"/>
            <a:ext cx="136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error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3C3A31-8909-7240-9DE6-647793D9850B}"/>
              </a:ext>
            </a:extLst>
          </p:cNvPr>
          <p:cNvCxnSpPr>
            <a:cxnSpLocks/>
          </p:cNvCxnSpPr>
          <p:nvPr/>
        </p:nvCxnSpPr>
        <p:spPr>
          <a:xfrm>
            <a:off x="5268441" y="2316898"/>
            <a:ext cx="147538" cy="313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7B4DFD-1782-2740-964C-F30A98026D73}"/>
              </a:ext>
            </a:extLst>
          </p:cNvPr>
          <p:cNvSpPr txBox="1"/>
          <p:nvPr/>
        </p:nvSpPr>
        <p:spPr>
          <a:xfrm>
            <a:off x="4809325" y="2042244"/>
            <a:ext cx="198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81D765-9CFC-E74B-9E31-E967CD3A8256}"/>
                  </a:ext>
                </a:extLst>
              </p:cNvPr>
              <p:cNvSpPr/>
              <p:nvPr/>
            </p:nvSpPr>
            <p:spPr>
              <a:xfrm>
                <a:off x="1906926" y="4007112"/>
                <a:ext cx="58921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81D765-9CFC-E74B-9E31-E967CD3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26" y="4007112"/>
                <a:ext cx="5892162" cy="461665"/>
              </a:xfrm>
              <a:prstGeom prst="rect">
                <a:avLst/>
              </a:prstGeom>
              <a:blipFill>
                <a:blip r:embed="rId6"/>
                <a:stretch>
                  <a:fillRect l="-215" t="-810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41C48C-76E8-6047-ADBE-5D5FE78F228D}"/>
              </a:ext>
            </a:extLst>
          </p:cNvPr>
          <p:cNvCxnSpPr>
            <a:cxnSpLocks/>
          </p:cNvCxnSpPr>
          <p:nvPr/>
        </p:nvCxnSpPr>
        <p:spPr>
          <a:xfrm flipV="1">
            <a:off x="2588730" y="4546757"/>
            <a:ext cx="161709" cy="359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E8A57D-DF9F-7944-B904-E94445C57863}"/>
              </a:ext>
            </a:extLst>
          </p:cNvPr>
          <p:cNvSpPr txBox="1"/>
          <p:nvPr/>
        </p:nvSpPr>
        <p:spPr>
          <a:xfrm>
            <a:off x="1725875" y="4949213"/>
            <a:ext cx="172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 for next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90E76-1F49-BC4F-BC6A-50EEAC8AC6E0}"/>
              </a:ext>
            </a:extLst>
          </p:cNvPr>
          <p:cNvSpPr txBox="1"/>
          <p:nvPr/>
        </p:nvSpPr>
        <p:spPr>
          <a:xfrm>
            <a:off x="3993194" y="4975717"/>
            <a:ext cx="172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Q-value for the next state/action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2BD76E-5DBF-0E4C-86B8-4C507AC69C03}"/>
              </a:ext>
            </a:extLst>
          </p:cNvPr>
          <p:cNvCxnSpPr>
            <a:cxnSpLocks/>
          </p:cNvCxnSpPr>
          <p:nvPr/>
        </p:nvCxnSpPr>
        <p:spPr>
          <a:xfrm flipV="1">
            <a:off x="4853007" y="4555605"/>
            <a:ext cx="0" cy="37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B1692-FF3C-FE40-A0A1-ED35062B07CA}"/>
              </a:ext>
            </a:extLst>
          </p:cNvPr>
          <p:cNvCxnSpPr>
            <a:cxnSpLocks/>
          </p:cNvCxnSpPr>
          <p:nvPr/>
        </p:nvCxnSpPr>
        <p:spPr>
          <a:xfrm flipH="1" flipV="1">
            <a:off x="6693889" y="4555605"/>
            <a:ext cx="261687" cy="315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40F1E4-E755-684D-8A76-6CF5CB3FA1FD}"/>
              </a:ext>
            </a:extLst>
          </p:cNvPr>
          <p:cNvSpPr txBox="1"/>
          <p:nvPr/>
        </p:nvSpPr>
        <p:spPr>
          <a:xfrm>
            <a:off x="6159403" y="4909174"/>
            <a:ext cx="172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Q-value for current state/action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89C8ED-D698-B445-BA15-E5E53F08FE30}"/>
              </a:ext>
            </a:extLst>
          </p:cNvPr>
          <p:cNvSpPr txBox="1"/>
          <p:nvPr/>
        </p:nvSpPr>
        <p:spPr>
          <a:xfrm>
            <a:off x="328961" y="5636122"/>
            <a:ext cx="70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Note that the only addition to the delta rule is the new term for discounted reward of future action </a:t>
            </a:r>
          </a:p>
        </p:txBody>
      </p:sp>
    </p:spTree>
    <p:extLst>
      <p:ext uri="{BB962C8B-B14F-4D97-AF65-F5344CB8AC3E}">
        <p14:creationId xmlns:p14="http://schemas.microsoft.com/office/powerpoint/2010/main" val="236629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9512D28-E215-CC4E-9C55-9A617F49EBA8}"/>
              </a:ext>
            </a:extLst>
          </p:cNvPr>
          <p:cNvSpPr/>
          <p:nvPr/>
        </p:nvSpPr>
        <p:spPr>
          <a:xfrm>
            <a:off x="4793534" y="3218789"/>
            <a:ext cx="3126350" cy="7953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Epsilon-greedy action selection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F0E3ED8-8BF3-B548-81AE-6B55EB349F65}"/>
              </a:ext>
            </a:extLst>
          </p:cNvPr>
          <p:cNvSpPr txBox="1"/>
          <p:nvPr/>
        </p:nvSpPr>
        <p:spPr>
          <a:xfrm>
            <a:off x="530942" y="1356923"/>
            <a:ext cx="861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If the agent always chooses the most valuable action(“greedy” choice) then it risks getting “stuck”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31A3C-15B4-BD40-BAFA-9B3A318DD3E2}"/>
              </a:ext>
            </a:extLst>
          </p:cNvPr>
          <p:cNvSpPr txBox="1"/>
          <p:nvPr/>
        </p:nvSpPr>
        <p:spPr>
          <a:xfrm>
            <a:off x="2974098" y="2634520"/>
            <a:ext cx="5997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Imagine our agent had learned the following Q-values: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18F9A4-DE77-694E-A5E2-16389673890F}"/>
                  </a:ext>
                </a:extLst>
              </p:cNvPr>
              <p:cNvSpPr txBox="1"/>
              <p:nvPr/>
            </p:nvSpPr>
            <p:spPr>
              <a:xfrm>
                <a:off x="530941" y="4783982"/>
                <a:ext cx="827543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No movement = no learning, so it will try to go “up” forever (unless there is a cost for hitting the wall)</a:t>
                </a:r>
              </a:p>
              <a:p>
                <a:endParaRPr lang="en-GB" sz="800" dirty="0"/>
              </a:p>
              <a:p>
                <a:r>
                  <a:rPr lang="en-GB" sz="2800" dirty="0"/>
                  <a:t>One solution: with probability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/>
                  <a:t>, choose randomly, and with probability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/>
                  <a:t>, choose optimally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18F9A4-DE77-694E-A5E2-163896738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1" y="4783982"/>
                <a:ext cx="8275433" cy="1938992"/>
              </a:xfrm>
              <a:prstGeom prst="rect">
                <a:avLst/>
              </a:prstGeom>
              <a:blipFill>
                <a:blip r:embed="rId5"/>
                <a:stretch>
                  <a:fillRect l="-1534" t="-3268" r="-307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E4E5F-2E92-5F44-B728-44C69A7C1AE4}"/>
                  </a:ext>
                </a:extLst>
              </p:cNvPr>
              <p:cNvSpPr/>
              <p:nvPr/>
            </p:nvSpPr>
            <p:spPr>
              <a:xfrm>
                <a:off x="4780755" y="4046250"/>
                <a:ext cx="345831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𝑎𝑟𝑔𝑚𝑎𝑥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is 0.9, i.e. “up”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E4E5F-2E92-5F44-B728-44C69A7C1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55" y="4046250"/>
                <a:ext cx="3458319" cy="404983"/>
              </a:xfrm>
              <a:prstGeom prst="rect">
                <a:avLst/>
              </a:prstGeom>
              <a:blipFill>
                <a:blip r:embed="rId6"/>
                <a:stretch>
                  <a:fillRect r="-36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08055B5-923F-964B-98B3-D7C789CC4BB0}"/>
              </a:ext>
            </a:extLst>
          </p:cNvPr>
          <p:cNvSpPr txBox="1"/>
          <p:nvPr/>
        </p:nvSpPr>
        <p:spPr>
          <a:xfrm>
            <a:off x="4882022" y="3218788"/>
            <a:ext cx="341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up    down   left    right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0.9     0.8      0.2     0.1</a:t>
            </a:r>
          </a:p>
        </p:txBody>
      </p:sp>
      <p:pic>
        <p:nvPicPr>
          <p:cNvPr id="9" name="Picture 8" descr="A red and black square with a yellow and white square&#10;&#10;Description automatically generated">
            <a:extLst>
              <a:ext uri="{FF2B5EF4-FFF2-40B4-BE49-F238E27FC236}">
                <a16:creationId xmlns:a16="http://schemas.microsoft.com/office/drawing/2014/main" id="{ECD2A281-75FC-313C-AF28-31751803E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53" y="2474356"/>
            <a:ext cx="2120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 err="1">
                <a:latin typeface="Calibri" charset="0"/>
              </a:rPr>
              <a:t>softmax</a:t>
            </a:r>
            <a:r>
              <a:rPr lang="en-GB" sz="3600" dirty="0">
                <a:latin typeface="Calibri" charset="0"/>
              </a:rPr>
              <a:t> action selection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296976E-EACD-1546-A527-AA80211268E4}"/>
              </a:ext>
            </a:extLst>
          </p:cNvPr>
          <p:cNvGrpSpPr/>
          <p:nvPr/>
        </p:nvGrpSpPr>
        <p:grpSpPr>
          <a:xfrm>
            <a:off x="283900" y="1500127"/>
            <a:ext cx="3049236" cy="2983384"/>
            <a:chOff x="5773338" y="3804077"/>
            <a:chExt cx="3060245" cy="29264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1F265-A2A8-6A43-A0E8-F89E4A0D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6800" y="4363173"/>
              <a:ext cx="2617980" cy="20523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19DC0BB-030A-7146-9D77-11BC94278332}"/>
                    </a:ext>
                  </a:extLst>
                </p:cNvPr>
                <p:cNvSpPr/>
                <p:nvPr/>
              </p:nvSpPr>
              <p:spPr>
                <a:xfrm>
                  <a:off x="5994919" y="3804077"/>
                  <a:ext cx="2838664" cy="3924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𝑅𝑖𝑔h𝑡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19DC0BB-030A-7146-9D77-11BC9427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919" y="3804077"/>
                  <a:ext cx="2838664" cy="392474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CC21BD-BB7F-2E48-AD35-A82D48306101}"/>
                    </a:ext>
                  </a:extLst>
                </p:cNvPr>
                <p:cNvSpPr/>
                <p:nvPr/>
              </p:nvSpPr>
              <p:spPr>
                <a:xfrm rot="16200000">
                  <a:off x="4919482" y="5121654"/>
                  <a:ext cx="2077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𝑟𝑒𝑠𝑝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𝑅𝑖𝑔h𝑡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”)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35ED359-29F1-B847-A23D-4FC36DA92E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9482" y="5121654"/>
                  <a:ext cx="2077043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D75C69E-990B-3941-85F0-A0D7A93C58AA}"/>
                    </a:ext>
                  </a:extLst>
                </p:cNvPr>
                <p:cNvSpPr/>
                <p:nvPr/>
              </p:nvSpPr>
              <p:spPr>
                <a:xfrm>
                  <a:off x="6573339" y="6361193"/>
                  <a:ext cx="19031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𝑔𝑟𝑎𝑡𝑖𝑛𝑔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5AFB2D3-E082-A04E-A4DE-6FDD37D97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339" y="6361193"/>
                  <a:ext cx="190315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96BFD1-3CC6-6C46-AD4B-508D03E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66800" y="5322816"/>
              <a:ext cx="238634" cy="83199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A14ECD-177F-F547-A311-B2B6BF3B7942}"/>
                </a:ext>
              </a:extLst>
            </p:cNvPr>
            <p:cNvSpPr txBox="1"/>
            <p:nvPr/>
          </p:nvSpPr>
          <p:spPr>
            <a:xfrm>
              <a:off x="8205434" y="5219643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latin typeface="Times" pitchFamily="2" charset="0"/>
                </a:rPr>
                <a:t>s =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DC058-7157-974B-BC0D-A846BB391740}"/>
                </a:ext>
              </a:extLst>
            </p:cNvPr>
            <p:cNvSpPr txBox="1"/>
            <p:nvPr/>
          </p:nvSpPr>
          <p:spPr>
            <a:xfrm>
              <a:off x="8193077" y="5396476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latin typeface="Times" pitchFamily="2" charset="0"/>
                </a:rPr>
                <a:t>s =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B270AE-8EBB-3D42-A935-A2E62E593E4F}"/>
                </a:ext>
              </a:extLst>
            </p:cNvPr>
            <p:cNvSpPr txBox="1"/>
            <p:nvPr/>
          </p:nvSpPr>
          <p:spPr>
            <a:xfrm>
              <a:off x="8184837" y="5585947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latin typeface="Times" pitchFamily="2" charset="0"/>
                </a:rPr>
                <a:t>s =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E91D4E-08AF-5444-8032-84D6BB5C9DB6}"/>
                </a:ext>
              </a:extLst>
            </p:cNvPr>
            <p:cNvSpPr txBox="1"/>
            <p:nvPr/>
          </p:nvSpPr>
          <p:spPr>
            <a:xfrm>
              <a:off x="8175481" y="5934816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latin typeface="Times" pitchFamily="2" charset="0"/>
                </a:rPr>
                <a:t>s = 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5CAB2C-84BF-5C46-A020-3E7925B98381}"/>
                </a:ext>
              </a:extLst>
            </p:cNvPr>
            <p:cNvSpPr txBox="1"/>
            <p:nvPr/>
          </p:nvSpPr>
          <p:spPr>
            <a:xfrm>
              <a:off x="8180159" y="5764973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latin typeface="Times" pitchFamily="2" charset="0"/>
                </a:rPr>
                <a:t>s = 4</a:t>
              </a:r>
            </a:p>
          </p:txBody>
        </p:sp>
        <p:pic>
          <p:nvPicPr>
            <p:cNvPr id="34" name="Picture 4" descr="Image result for grating stimulus">
              <a:extLst>
                <a:ext uri="{FF2B5EF4-FFF2-40B4-BE49-F238E27FC236}">
                  <a16:creationId xmlns:a16="http://schemas.microsoft.com/office/drawing/2014/main" id="{23BADB14-A162-6C46-8726-C147FB8FE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777" y="4554397"/>
              <a:ext cx="557774" cy="557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5BE5FD-E647-314A-9CC2-1A6BD48C25CB}"/>
              </a:ext>
            </a:extLst>
          </p:cNvPr>
          <p:cNvSpPr txBox="1"/>
          <p:nvPr/>
        </p:nvSpPr>
        <p:spPr>
          <a:xfrm>
            <a:off x="78909" y="4814264"/>
            <a:ext cx="3742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Decisions made by animals are subject to intrinsic variability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0E3ED8-8BF3-B548-81AE-6B55EB349F65}"/>
                  </a:ext>
                </a:extLst>
              </p:cNvPr>
              <p:cNvSpPr txBox="1"/>
              <p:nvPr/>
            </p:nvSpPr>
            <p:spPr>
              <a:xfrm>
                <a:off x="4058536" y="1448676"/>
                <a:ext cx="4820422" cy="4955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Alternatively,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in proportion to the value of all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action values, using a </a:t>
                </a:r>
                <a:r>
                  <a:rPr lang="en-GB" sz="2800" b="1" dirty="0" err="1"/>
                  <a:t>softmax</a:t>
                </a:r>
                <a:r>
                  <a:rPr lang="en-GB" sz="2800" dirty="0"/>
                  <a:t>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dirty="0"/>
                  <a:t>Where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is a slope or </a:t>
                </a:r>
                <a:r>
                  <a:rPr lang="en-GB" sz="2800" b="1" dirty="0"/>
                  <a:t>temperature</a:t>
                </a:r>
                <a:r>
                  <a:rPr lang="en-GB" sz="2800" dirty="0"/>
                  <a:t> parameter (larger values of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mean less random choices)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0E3ED8-8BF3-B548-81AE-6B55EB34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6" y="1448676"/>
                <a:ext cx="4820422" cy="4955716"/>
              </a:xfrm>
              <a:prstGeom prst="rect">
                <a:avLst/>
              </a:prstGeom>
              <a:blipFill>
                <a:blip r:embed="rId14"/>
                <a:stretch>
                  <a:fillRect l="-2625" t="-1535" r="-3150" b="-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6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Q learning (off-policy)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57449" y="6467119"/>
            <a:ext cx="151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Watkins, 1990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41713-12C8-ED4C-B865-E1E1ED36AC2E}"/>
              </a:ext>
            </a:extLst>
          </p:cNvPr>
          <p:cNvSpPr txBox="1"/>
          <p:nvPr/>
        </p:nvSpPr>
        <p:spPr>
          <a:xfrm>
            <a:off x="274480" y="1205093"/>
            <a:ext cx="8486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similar method updates according to the value of the best possible (future) action, not that dictated by the current policy: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B5E9C6-DA92-A242-8BF7-B7925E26A446}"/>
                  </a:ext>
                </a:extLst>
              </p:cNvPr>
              <p:cNvSpPr/>
              <p:nvPr/>
            </p:nvSpPr>
            <p:spPr>
              <a:xfrm>
                <a:off x="2305132" y="2801409"/>
                <a:ext cx="3816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B5E9C6-DA92-A242-8BF7-B7925E26A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132" y="2801409"/>
                <a:ext cx="3816879" cy="461665"/>
              </a:xfrm>
              <a:prstGeom prst="rect">
                <a:avLst/>
              </a:prstGeom>
              <a:blipFill>
                <a:blip r:embed="rId4"/>
                <a:stretch>
                  <a:fillRect l="-99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E37C2-9F83-C343-B6AB-9C29640F8AE4}"/>
              </a:ext>
            </a:extLst>
          </p:cNvPr>
          <p:cNvCxnSpPr>
            <a:cxnSpLocks/>
          </p:cNvCxnSpPr>
          <p:nvPr/>
        </p:nvCxnSpPr>
        <p:spPr>
          <a:xfrm flipV="1">
            <a:off x="2387523" y="3233855"/>
            <a:ext cx="80854" cy="313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BA8AA7-6535-974A-B5F7-A190989B34B5}"/>
              </a:ext>
            </a:extLst>
          </p:cNvPr>
          <p:cNvSpPr txBox="1"/>
          <p:nvPr/>
        </p:nvSpPr>
        <p:spPr>
          <a:xfrm>
            <a:off x="1199647" y="3547241"/>
            <a:ext cx="26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Q-value (of the current state and action)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4FF104-3FA3-2E4D-A1AE-307F5E3945E7}"/>
              </a:ext>
            </a:extLst>
          </p:cNvPr>
          <p:cNvCxnSpPr>
            <a:cxnSpLocks/>
          </p:cNvCxnSpPr>
          <p:nvPr/>
        </p:nvCxnSpPr>
        <p:spPr>
          <a:xfrm flipV="1">
            <a:off x="5638050" y="3227209"/>
            <a:ext cx="161709" cy="359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601934-4D0F-9D48-BFB7-F846EF816856}"/>
              </a:ext>
            </a:extLst>
          </p:cNvPr>
          <p:cNvSpPr txBox="1"/>
          <p:nvPr/>
        </p:nvSpPr>
        <p:spPr>
          <a:xfrm>
            <a:off x="4956246" y="3603431"/>
            <a:ext cx="136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error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3C3A31-8909-7240-9DE6-647793D9850B}"/>
              </a:ext>
            </a:extLst>
          </p:cNvPr>
          <p:cNvCxnSpPr>
            <a:cxnSpLocks/>
          </p:cNvCxnSpPr>
          <p:nvPr/>
        </p:nvCxnSpPr>
        <p:spPr>
          <a:xfrm>
            <a:off x="5268441" y="2598251"/>
            <a:ext cx="147538" cy="313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7B4DFD-1782-2740-964C-F30A98026D73}"/>
              </a:ext>
            </a:extLst>
          </p:cNvPr>
          <p:cNvSpPr txBox="1"/>
          <p:nvPr/>
        </p:nvSpPr>
        <p:spPr>
          <a:xfrm>
            <a:off x="4809325" y="2323597"/>
            <a:ext cx="198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81D765-9CFC-E74B-9E31-E967CD3A8256}"/>
                  </a:ext>
                </a:extLst>
              </p:cNvPr>
              <p:cNvSpPr/>
              <p:nvPr/>
            </p:nvSpPr>
            <p:spPr>
              <a:xfrm>
                <a:off x="1906925" y="4288465"/>
                <a:ext cx="61847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E81D765-9CFC-E74B-9E31-E967CD3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25" y="4288465"/>
                <a:ext cx="6184705" cy="461665"/>
              </a:xfrm>
              <a:prstGeom prst="rect">
                <a:avLst/>
              </a:prstGeom>
              <a:blipFill>
                <a:blip r:embed="rId5"/>
                <a:stretch>
                  <a:fillRect l="-205" t="-5405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41C48C-76E8-6047-ADBE-5D5FE78F228D}"/>
              </a:ext>
            </a:extLst>
          </p:cNvPr>
          <p:cNvCxnSpPr>
            <a:cxnSpLocks/>
          </p:cNvCxnSpPr>
          <p:nvPr/>
        </p:nvCxnSpPr>
        <p:spPr>
          <a:xfrm flipV="1">
            <a:off x="2588730" y="4828110"/>
            <a:ext cx="161709" cy="359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E8A57D-DF9F-7944-B904-E94445C57863}"/>
              </a:ext>
            </a:extLst>
          </p:cNvPr>
          <p:cNvSpPr txBox="1"/>
          <p:nvPr/>
        </p:nvSpPr>
        <p:spPr>
          <a:xfrm>
            <a:off x="1725875" y="5230566"/>
            <a:ext cx="172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 for next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90E76-1F49-BC4F-BC6A-50EEAC8AC6E0}"/>
              </a:ext>
            </a:extLst>
          </p:cNvPr>
          <p:cNvSpPr txBox="1"/>
          <p:nvPr/>
        </p:nvSpPr>
        <p:spPr>
          <a:xfrm>
            <a:off x="3993194" y="5257070"/>
            <a:ext cx="172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Q-value for the next state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2BD76E-5DBF-0E4C-86B8-4C507AC69C03}"/>
              </a:ext>
            </a:extLst>
          </p:cNvPr>
          <p:cNvCxnSpPr>
            <a:cxnSpLocks/>
          </p:cNvCxnSpPr>
          <p:nvPr/>
        </p:nvCxnSpPr>
        <p:spPr>
          <a:xfrm flipV="1">
            <a:off x="4853007" y="4836958"/>
            <a:ext cx="0" cy="37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B1692-FF3C-FE40-A0A1-ED35062B07CA}"/>
              </a:ext>
            </a:extLst>
          </p:cNvPr>
          <p:cNvCxnSpPr>
            <a:cxnSpLocks/>
          </p:cNvCxnSpPr>
          <p:nvPr/>
        </p:nvCxnSpPr>
        <p:spPr>
          <a:xfrm flipH="1" flipV="1">
            <a:off x="6693889" y="4836958"/>
            <a:ext cx="261687" cy="315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40F1E4-E755-684D-8A76-6CF5CB3FA1FD}"/>
              </a:ext>
            </a:extLst>
          </p:cNvPr>
          <p:cNvSpPr txBox="1"/>
          <p:nvPr/>
        </p:nvSpPr>
        <p:spPr>
          <a:xfrm>
            <a:off x="6159403" y="5190527"/>
            <a:ext cx="172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Q-value for current state/action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89C8ED-D698-B445-BA15-E5E53F08FE30}"/>
              </a:ext>
            </a:extLst>
          </p:cNvPr>
          <p:cNvSpPr txBox="1"/>
          <p:nvPr/>
        </p:nvSpPr>
        <p:spPr>
          <a:xfrm>
            <a:off x="86971" y="5872791"/>
            <a:ext cx="70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Note that the only addition to the delta rule is the new term for discounted reward of future action </a:t>
            </a:r>
          </a:p>
        </p:txBody>
      </p:sp>
    </p:spTree>
    <p:extLst>
      <p:ext uri="{BB962C8B-B14F-4D97-AF65-F5344CB8AC3E}">
        <p14:creationId xmlns:p14="http://schemas.microsoft.com/office/powerpoint/2010/main" val="390251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>
                <a:latin typeface="Calibri" charset="0"/>
              </a:rPr>
              <a:t>Reinforcement learning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C64A4-2673-F646-84D4-D6ED9B074543}"/>
              </a:ext>
            </a:extLst>
          </p:cNvPr>
          <p:cNvSpPr txBox="1"/>
          <p:nvPr/>
        </p:nvSpPr>
        <p:spPr>
          <a:xfrm>
            <a:off x="580787" y="4331118"/>
            <a:ext cx="7964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At first, the agent behaves randomly</a:t>
            </a:r>
          </a:p>
          <a:p>
            <a:endParaRPr lang="en-GB" sz="800" dirty="0"/>
          </a:p>
          <a:p>
            <a:r>
              <a:rPr lang="en-GB" sz="2800" dirty="0"/>
              <a:t>By the end of training, it behaves optimally (makes a beeline for the goal, irrespective of the start location).</a:t>
            </a:r>
          </a:p>
        </p:txBody>
      </p:sp>
      <p:pic>
        <p:nvPicPr>
          <p:cNvPr id="2" name="Screen Recording 2023-07-21 at 12.11.32">
            <a:hlinkClick r:id="" action="ppaction://media"/>
            <a:extLst>
              <a:ext uri="{FF2B5EF4-FFF2-40B4-BE49-F238E27FC236}">
                <a16:creationId xmlns:a16="http://schemas.microsoft.com/office/drawing/2014/main" id="{C99487B4-85C4-25D9-0097-BF6AD9E9FA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2000" y="1283248"/>
            <a:ext cx="2794367" cy="2779568"/>
          </a:xfrm>
          <a:prstGeom prst="rect">
            <a:avLst/>
          </a:prstGeom>
        </p:spPr>
      </p:pic>
      <p:pic>
        <p:nvPicPr>
          <p:cNvPr id="3" name="Screen Recording 2023-07-21 at 12.12.48">
            <a:hlinkClick r:id="" action="ppaction://media"/>
            <a:extLst>
              <a:ext uri="{FF2B5EF4-FFF2-40B4-BE49-F238E27FC236}">
                <a16:creationId xmlns:a16="http://schemas.microsoft.com/office/drawing/2014/main" id="{D2DBE433-093D-3E23-1E7C-4DABC6147D8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190" y="1284447"/>
            <a:ext cx="2794366" cy="27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600">
              <a:latin typeface="Calibri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7885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Calibri" charset="0"/>
              </a:rPr>
              <a:t>Q-values (E-greedy agent)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31" y="0"/>
            <a:ext cx="1052370" cy="1052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8439" y="6488668"/>
            <a:ext cx="221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Sutton &amp; Barto, 1998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E6152-C6B7-E849-B26A-5E55AD93496E}"/>
              </a:ext>
            </a:extLst>
          </p:cNvPr>
          <p:cNvSpPr txBox="1"/>
          <p:nvPr/>
        </p:nvSpPr>
        <p:spPr>
          <a:xfrm>
            <a:off x="529469" y="3840857"/>
            <a:ext cx="7964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Visualisation of the Q-values reveals the policy the agent has learned.  The rewards are “backed up” from the goal to adjacent states.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16D3A47-DEB7-7DE3-8AEB-7C0C692BE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93" y="1424957"/>
            <a:ext cx="4212486" cy="2032508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BF6CED6-3BC5-7314-3A74-D7F816EC8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07"/>
          <a:stretch/>
        </p:blipFill>
        <p:spPr>
          <a:xfrm>
            <a:off x="221638" y="1559796"/>
            <a:ext cx="4146550" cy="20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20886</TotalTime>
  <Words>1214</Words>
  <Application>Microsoft Macintosh PowerPoint</Application>
  <PresentationFormat>On-screen Show (4:3)</PresentationFormat>
  <Paragraphs>163</Paragraphs>
  <Slides>16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</vt:lpstr>
      <vt:lpstr>Office Theme</vt:lpstr>
      <vt:lpstr>BAMB! RL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brain from scratch </dc:title>
  <dc:creator>C Summerfield</dc:creator>
  <cp:lastModifiedBy>Christopher Summerfield</cp:lastModifiedBy>
  <cp:revision>521</cp:revision>
  <dcterms:created xsi:type="dcterms:W3CDTF">2017-10-29T09:01:12Z</dcterms:created>
  <dcterms:modified xsi:type="dcterms:W3CDTF">2023-07-21T13:20:15Z</dcterms:modified>
</cp:coreProperties>
</file>