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media/image5.png" ContentType="image/png"/>
  <Override PartName="/ppt/media/image7.png" ContentType="image/png"/>
  <Override PartName="/ppt/media/image8.png" ContentType="image/png"/>
  <Override PartName="/ppt/media/image4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9.jpeg" ContentType="image/jpeg"/>
  <Override PartName="/ppt/media/image1.jpeg" ContentType="image/jpeg"/>
  <Override PartName="/ppt/media/image18.png" ContentType="image/png"/>
  <Override PartName="/ppt/media/image2.jpeg" ContentType="image/jpeg"/>
  <Override PartName="/ppt/media/image17.png" ContentType="image/png"/>
  <Override PartName="/ppt/media/image6.jpeg" ContentType="image/jpeg"/>
  <Override PartName="/ppt/media/image3.jpeg" ContentType="image/jpeg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473EF-E2E3-4739-A751-18AA3F4BBD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B5EEA8-A8F6-4E03-AF1B-E00E63AC84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FB1A6E-6EA9-475F-AC94-74C7BE1F5C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4E7CC-46AD-47BB-8292-AA34B43B91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6E8C27-3602-4DF5-9B1A-12CAE8FC88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B052A5-9AF9-4389-81E6-4CFAEAEA7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DD3131-E6CC-4980-A731-C0AA148F0D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4E0CCA-F0C5-4EFD-81C5-FF41B96944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38D2BD-B2E1-4270-87BF-4140A9BCD1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EDE9D3-5B28-4F96-8ADE-B428FE26DB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2B6069-BDDE-44AE-82AF-4D126D6843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907DC7-51FB-4BC4-8B5E-2BD791D97D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09AAB4-9FCE-459F-9466-0CC6BC2A0D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661CA9-DF68-4843-8CC3-4F377F0C5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F30480-D00B-4426-B015-8FF812D35E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D2EA1-5E13-48C9-8E57-9C08916AAE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3F800A-BE8C-4D64-8362-3DC69942EC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CE111D-107C-47CA-B3E3-716C8CA7CB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CDB5E0-D6C6-41C7-9510-8754A73C32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A0ECDA-CC64-4E5F-ABD2-3EDF9DB720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E1256E-61EB-4897-A972-A4F51D3EB2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9941E3-ABEE-4979-A690-1CA9F58BB2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3C19B-F853-4A85-8290-7E1D842CAC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D2F85-34CB-4856-8E63-E689A0DB0A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A22D3E-0BA2-4D80-B424-878D3361B90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130015-B4F1-454D-B5DE-F0F8F8421A9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hyperlink" Target="https://shadlenlab.columbia.edu/resources/RoitmanDataCode.html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46760" y="444960"/>
            <a:ext cx="4849920" cy="288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000"/>
          </a:bodyPr>
          <a:p>
            <a:pPr>
              <a:lnSpc>
                <a:spcPct val="90000"/>
              </a:lnSpc>
              <a:buNone/>
            </a:pPr>
            <a:r>
              <a:rPr b="0" lang="ca-ES" sz="6000" spc="-1" strike="noStrike">
                <a:solidFill>
                  <a:srgbClr val="ffffff"/>
                </a:solidFill>
                <a:latin typeface="Calibri Light"/>
              </a:rPr>
              <a:t>Tutorial 2:</a:t>
            </a:r>
            <a:br/>
            <a:r>
              <a:rPr b="0" lang="ca-ES" sz="6000" spc="-1" strike="noStrike">
                <a:solidFill>
                  <a:srgbClr val="ffffff"/>
                </a:solidFill>
                <a:latin typeface="Calibri Light"/>
              </a:rPr>
              <a:t>Drift-diffusion models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746760" y="4750920"/>
            <a:ext cx="4642560" cy="11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ffffff"/>
                </a:solidFill>
                <a:latin typeface="Calibri"/>
              </a:rPr>
              <a:t>BAMB! Summer School</a:t>
            </a:r>
            <a:br/>
            <a:r>
              <a:rPr b="0" lang="ca-ES" sz="2800" spc="-1" strike="noStrike">
                <a:solidFill>
                  <a:srgbClr val="ffffff"/>
                </a:solidFill>
                <a:latin typeface="Calibri"/>
              </a:rPr>
              <a:t>Tutorial 2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5" name="Freeform: Shape 10"/>
          <p:cNvSpPr/>
          <p:nvPr/>
        </p:nvSpPr>
        <p:spPr>
          <a:xfrm flipH="1">
            <a:off x="-2160" y="0"/>
            <a:ext cx="6170400" cy="685548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Freeform: Shape 12"/>
          <p:cNvSpPr/>
          <p:nvPr/>
        </p:nvSpPr>
        <p:spPr>
          <a:xfrm>
            <a:off x="0" y="0"/>
            <a:ext cx="6021720" cy="685548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Imatge 3" descr=""/>
          <p:cNvPicPr/>
          <p:nvPr/>
        </p:nvPicPr>
        <p:blipFill>
          <a:blip r:embed="rId1"/>
          <a:srcRect l="0" t="0" r="5307" b="0"/>
          <a:stretch/>
        </p:blipFill>
        <p:spPr>
          <a:xfrm>
            <a:off x="0" y="20160"/>
            <a:ext cx="5341680" cy="373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Multiple motion coherences in PyDDM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17" name="Imatge 4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118" name="Espace réservé du contenu 7"/>
          <p:cNvSpPr/>
          <p:nvPr/>
        </p:nvSpPr>
        <p:spPr>
          <a:xfrm>
            <a:off x="609840" y="979920"/>
            <a:ext cx="10548000" cy="33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How to make drift rate depend on the “coherence” condition?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new type of drift rate by creating a subclass of Drift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See PyDDM quickstart guide or PyDDM cookbook for an 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76000" y="4500000"/>
            <a:ext cx="10581840" cy="2104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DriftThatDependsOnSomething(pyddm.Drift):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name = “drift that depends on something”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required_conditions = [“the_thing_it_depends_on”]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required_parameters = [“param”]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get_drift(self, x, t, conditions, **_):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conditions[“the_thing_it_depends_on”] * self.param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4: Generalized DDMs (GDDMs)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21" name="Imatge 5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122" name="Espace réservé du contenu 9"/>
          <p:cNvSpPr/>
          <p:nvPr/>
        </p:nvSpPr>
        <p:spPr>
          <a:xfrm>
            <a:off x="609840" y="979920"/>
            <a:ext cx="1072800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2000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Construct a Model from its components – all components can depend on conditions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Model components: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Drift rate can also depend on position (x) and time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Noise can also depend on position and time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Bound can also change over time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Initial Condition can be any probability distribution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Overlay” can be anything which modifies the RT distributions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Some are built-in so you don’t have to make them yourself!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Example GDDMs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24" name="Imatge 10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rcRect l="0" t="52056" r="0" b="0"/>
          <a:stretch/>
        </p:blipFill>
        <p:spPr>
          <a:xfrm>
            <a:off x="5836320" y="901800"/>
            <a:ext cx="5501520" cy="593784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rcRect l="0" t="0" r="0" b="50335"/>
          <a:stretch/>
        </p:blipFill>
        <p:spPr>
          <a:xfrm>
            <a:off x="360000" y="984240"/>
            <a:ext cx="5037840" cy="56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Tutorial overview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978840"/>
            <a:ext cx="10728360" cy="549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7000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1: Simulating the DDM by hand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Construct a DDM from first principles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2: Simulating the DDM using PyDDM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Use efficient and higher-accuracy methods to perform simulations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3: Fitting the DDM to data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Use PyDDM to fit the DDM to monkey random dot motion data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4: Generalized drift diffusion models (GDDMs)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Create variants of the DDM which are specialized to specific tasks or encapsulate distinct strategies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0" name="Imatge 1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1: Simulating the DDM by hand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2" name="Imatge 3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93" name="Espace réservé du contenu 2"/>
          <p:cNvSpPr/>
          <p:nvPr/>
        </p:nvSpPr>
        <p:spPr>
          <a:xfrm>
            <a:off x="609840" y="979200"/>
            <a:ext cx="622800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000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Basic algorithm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1. Set x to starting point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2. Set: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3. Check if x crosses a boundary.  If so, you are done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4. Otherwise, go to (2)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rcRect l="3220" t="10866" r="73619" b="0"/>
          <a:stretch/>
        </p:blipFill>
        <p:spPr>
          <a:xfrm>
            <a:off x="7018920" y="1260000"/>
            <a:ext cx="4138920" cy="43178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080000" y="2856600"/>
            <a:ext cx="5938560" cy="8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84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2: Simulating the DDM using PyDDM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7" name="Imatge 2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98" name="Espace réservé du contenu 3"/>
          <p:cNvSpPr/>
          <p:nvPr/>
        </p:nvSpPr>
        <p:spPr>
          <a:xfrm>
            <a:off x="609840" y="979560"/>
            <a:ext cx="1072800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Use more efficient methods to simulate the probability distribution of a trajectory’s position instead of one trial at a time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60000" y="2869560"/>
            <a:ext cx="11337840" cy="30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04000" y="88920"/>
            <a:ext cx="9889560" cy="680508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3"/>
          <p:cNvSpPr/>
          <p:nvPr/>
        </p:nvSpPr>
        <p:spPr>
          <a:xfrm>
            <a:off x="116640" y="252000"/>
            <a:ext cx="10970280" cy="58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  <a:ea typeface="DejaVu Sans"/>
              </a:rPr>
              <a:t>DDM</a:t>
            </a:r>
            <a:br/>
            <a:r>
              <a:rPr b="0" lang="en-GB" sz="4000" spc="-1" strike="noStrike">
                <a:solidFill>
                  <a:srgbClr val="000090"/>
                </a:solidFill>
                <a:latin typeface="Calibri Light"/>
                <a:ea typeface="DejaVu Sans"/>
              </a:rPr>
              <a:t>libraries</a:t>
            </a:r>
            <a:br/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How PyDDM works: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03" name="Imatge 6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104" name="Espace réservé du contenu 4"/>
          <p:cNvSpPr/>
          <p:nvPr/>
        </p:nvSpPr>
        <p:spPr>
          <a:xfrm>
            <a:off x="609840" y="979560"/>
            <a:ext cx="1072800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Construct a Model from its components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Model components: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Drift rate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Noise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Bound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Initial Condition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Overlay” (diffusion-independent processes, e.g., non-decision time)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Many model components are built-in: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06" name="Imatge 7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107" name="Espace réservé du contenu 5"/>
          <p:cNvSpPr/>
          <p:nvPr/>
        </p:nvSpPr>
        <p:spPr>
          <a:xfrm>
            <a:off x="609840" y="979560"/>
            <a:ext cx="1072800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For a simple DDM: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Drift rate = DriftConstant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Noise = NoiseConstant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Bound = BoundConstant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Initial Condition = ICPointSourceCenter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Overlay” = OverlayNonDecision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Parameters and conditions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09" name="Imatge 8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110" name="Espace réservé du contenu 6"/>
          <p:cNvSpPr/>
          <p:nvPr/>
        </p:nvSpPr>
        <p:spPr>
          <a:xfrm>
            <a:off x="609840" y="979560"/>
            <a:ext cx="1072800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Parameters: Have the same value for the entire dataset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E.g. bound height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Conditions: May change from trial to trial</a:t>
            </a:r>
            <a:endParaRPr b="0" lang="en-GB" sz="4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E.g. strength of motion coherence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702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3: Fitting the DDM to data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12" name="Imatge 9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8120" cy="527760"/>
          </a:xfrm>
          <a:prstGeom prst="rect">
            <a:avLst/>
          </a:prstGeom>
          <a:ln w="0">
            <a:noFill/>
          </a:ln>
        </p:spPr>
      </p:pic>
      <p:sp>
        <p:nvSpPr>
          <p:cNvPr id="113" name="Espace réservé du contenu 8"/>
          <p:cNvSpPr/>
          <p:nvPr/>
        </p:nvSpPr>
        <p:spPr>
          <a:xfrm>
            <a:off x="609840" y="979920"/>
            <a:ext cx="5688000" cy="54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Dataset: Monkeys performing the random dot motion task (Roitman and Shadlen, 2002)</a:t>
            </a:r>
            <a:endParaRPr b="0" lang="en-GB" sz="4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levels of motion coherence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275160" y="1203840"/>
            <a:ext cx="5668200" cy="419400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83880" y="6259680"/>
            <a:ext cx="141339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https://shadlenlab.columbia.edu/resources/RoitmanDataCode.html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4546</TotalTime>
  <Application>LibreOffice/7.3.0.3$Linux_X86_64 LibreOffice_project/30$Build-3</Application>
  <AppVersion>15.0000</AppVersion>
  <Words>784</Words>
  <Paragraphs>111</Paragraphs>
  <Company>Universitat Pompeu Fabra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2019-06-18T16:37:23Z</dcterms:created>
  <dc:creator>u109469</dc:creator>
  <dc:description/>
  <dc:language>en-GB</dc:language>
  <cp:lastModifiedBy/>
  <dcterms:modified xsi:type="dcterms:W3CDTF">2023-07-15T06:33:10Z</dcterms:modified>
  <cp:revision>128</cp:revision>
  <dc:subject/>
  <dc:title>Introduction to modelling of behavioral data and linear regression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Personnalisé</vt:lpwstr>
  </property>
  <property fmtid="{D5CDD505-2E9C-101B-9397-08002B2CF9AE}" pid="4" name="Slides">
    <vt:i4>16</vt:i4>
  </property>
</Properties>
</file>