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76" r:id="rId5"/>
    <p:sldId id="259" r:id="rId6"/>
    <p:sldId id="282" r:id="rId7"/>
    <p:sldId id="270" r:id="rId8"/>
    <p:sldId id="265" r:id="rId9"/>
    <p:sldId id="266" r:id="rId10"/>
    <p:sldId id="267" r:id="rId11"/>
    <p:sldId id="268" r:id="rId12"/>
    <p:sldId id="269" r:id="rId13"/>
    <p:sldId id="283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81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380" y="-6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88BF7-5BFF-FB4D-8C1A-970B23591857}" type="datetimeFigureOut"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B295F-B497-164D-B40A-8C289CF72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58ED-12ED-1142-8369-DADF60CDC5D9}" type="datetimeFigureOut"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gplot2.or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OdW3uB" TargetMode="External"/><Relationship Id="rId2" Type="http://schemas.openxmlformats.org/officeDocument/2006/relationships/hyperlink" Target="http://ggplot2.or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Plotting with ggplot2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72085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Exploratory Data Analysis</a:t>
            </a:r>
          </a:p>
          <a:p>
            <a:endParaRPr lang="en-US"/>
          </a:p>
          <a:p>
            <a:r>
              <a:rPr lang="en-US" sz="2400" i="1"/>
              <a:t>Roger D. Peng, Associate Professor of Biostatistics</a:t>
            </a:r>
          </a:p>
          <a:p>
            <a:r>
              <a:rPr lang="en-US" sz="2400" i="1"/>
              <a:t>Johns Hopkins Bloomberg School of Public Health</a:t>
            </a:r>
          </a:p>
        </p:txBody>
      </p:sp>
    </p:spTree>
    <p:extLst>
      <p:ext uri="{BB962C8B-B14F-4D97-AF65-F5344CB8AC3E}">
        <p14:creationId xmlns:p14="http://schemas.microsoft.com/office/powerpoint/2010/main" val="11024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geom</a:t>
            </a:r>
          </a:p>
        </p:txBody>
      </p:sp>
      <p:pic>
        <p:nvPicPr>
          <p:cNvPr id="3" name="Picture 2" descr="ggplot_hellow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4039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0685" y="4523594"/>
            <a:ext cx="57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displ</a:t>
            </a:r>
            <a:r>
              <a:rPr lang="en-US" dirty="0"/>
              <a:t>, </a:t>
            </a:r>
            <a:r>
              <a:rPr lang="en-US" dirty="0" err="1"/>
              <a:t>hwy</a:t>
            </a:r>
            <a:r>
              <a:rPr lang="en-US" dirty="0"/>
              <a:t>, data = mpg, </a:t>
            </a:r>
            <a:r>
              <a:rPr lang="en-US" dirty="0" err="1"/>
              <a:t>geom</a:t>
            </a:r>
            <a:r>
              <a:rPr lang="en-US" dirty="0"/>
              <a:t> = c("point", "smooth"))</a:t>
            </a:r>
          </a:p>
        </p:txBody>
      </p:sp>
    </p:spTree>
    <p:extLst>
      <p:ext uri="{BB962C8B-B14F-4D97-AF65-F5344CB8AC3E}">
        <p14:creationId xmlns:p14="http://schemas.microsoft.com/office/powerpoint/2010/main" val="2751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pic>
        <p:nvPicPr>
          <p:cNvPr id="3" name="Picture 2" descr="ggplot_hellow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4988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0170" y="4427565"/>
            <a:ext cx="323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hwy</a:t>
            </a:r>
            <a:r>
              <a:rPr lang="en-US" dirty="0"/>
              <a:t>, data = mpg, fill = </a:t>
            </a:r>
            <a:r>
              <a:rPr lang="en-US" dirty="0" err="1"/>
              <a:t>drv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06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Facets</a:t>
            </a:r>
          </a:p>
        </p:txBody>
      </p:sp>
      <p:pic>
        <p:nvPicPr>
          <p:cNvPr id="3" name="Picture 2" descr="ggplot_hellow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" y="1488197"/>
            <a:ext cx="5550472" cy="31105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 descr="ggplot_hellow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4" y="1281003"/>
            <a:ext cx="3243230" cy="331722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963036" y="4741099"/>
            <a:ext cx="5104328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qplot(hwy, data = mpg, facets = drv ~ ., binwidth =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52" y="1030299"/>
            <a:ext cx="439555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qplot(displ, hwy, data = mpg, facets = . ~ drv)</a:t>
            </a:r>
          </a:p>
        </p:txBody>
      </p:sp>
    </p:spTree>
    <p:extLst>
      <p:ext uri="{BB962C8B-B14F-4D97-AF65-F5344CB8AC3E}">
        <p14:creationId xmlns:p14="http://schemas.microsoft.com/office/powerpoint/2010/main" val="37137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MAACS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Mouse Allergen and Asthma Cohort Study</a:t>
            </a:r>
          </a:p>
          <a:p>
            <a:r>
              <a:rPr lang="en-US"/>
              <a:t>Baltimore children (aged 5—17)</a:t>
            </a:r>
          </a:p>
          <a:p>
            <a:r>
              <a:rPr lang="en-US"/>
              <a:t>Persistent asthma, exacerbation in past year</a:t>
            </a:r>
          </a:p>
          <a:p>
            <a:r>
              <a:rPr lang="en-US"/>
              <a:t>Study indoor environment and its relationship with asthma morbidity</a:t>
            </a:r>
          </a:p>
          <a:p>
            <a:r>
              <a:rPr lang="en-US"/>
              <a:t>Recent publication: http://goo.gl/WqE9j8</a:t>
            </a:r>
          </a:p>
        </p:txBody>
      </p:sp>
    </p:spTree>
    <p:extLst>
      <p:ext uri="{BB962C8B-B14F-4D97-AF65-F5344CB8AC3E}">
        <p14:creationId xmlns:p14="http://schemas.microsoft.com/office/powerpoint/2010/main" val="34471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MAACS</a:t>
            </a:r>
          </a:p>
        </p:txBody>
      </p:sp>
      <p:pic>
        <p:nvPicPr>
          <p:cNvPr id="3" name="Picture 2" descr="Screen Shot 2013-09-24 at 10.4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0" y="1287471"/>
            <a:ext cx="8712092" cy="2095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950" y="452724"/>
            <a:ext cx="1496266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Exhaled nitric oxide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2863" y="3542109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Fine particulate matter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0" y="4328250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Sensitized to mouse allergen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854865" y="1063229"/>
            <a:ext cx="192218" cy="1134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1147961" y="2967052"/>
            <a:ext cx="554902" cy="880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854865" y="3383378"/>
            <a:ext cx="174026" cy="94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eNO</a:t>
            </a:r>
          </a:p>
        </p:txBody>
      </p:sp>
      <p:pic>
        <p:nvPicPr>
          <p:cNvPr id="3" name="Picture 2" descr="maac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7" y="1068878"/>
            <a:ext cx="6092138" cy="3595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496" y="4642563"/>
            <a:ext cx="294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maacs)</a:t>
            </a:r>
          </a:p>
        </p:txBody>
      </p:sp>
    </p:spTree>
    <p:extLst>
      <p:ext uri="{BB962C8B-B14F-4D97-AF65-F5344CB8AC3E}">
        <p14:creationId xmlns:p14="http://schemas.microsoft.com/office/powerpoint/2010/main" val="945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by Group</a:t>
            </a:r>
          </a:p>
        </p:txBody>
      </p:sp>
      <p:pic>
        <p:nvPicPr>
          <p:cNvPr id="3" name="Picture 2" descr="maac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03" y="1063229"/>
            <a:ext cx="6211577" cy="3666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0796" y="4675411"/>
            <a:ext cx="413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maacs, fill = mopos)</a:t>
            </a:r>
          </a:p>
        </p:txBody>
      </p:sp>
    </p:spTree>
    <p:extLst>
      <p:ext uri="{BB962C8B-B14F-4D97-AF65-F5344CB8AC3E}">
        <p14:creationId xmlns:p14="http://schemas.microsoft.com/office/powerpoint/2010/main" val="36458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Smooth</a:t>
            </a:r>
          </a:p>
        </p:txBody>
      </p:sp>
      <p:pic>
        <p:nvPicPr>
          <p:cNvPr id="3" name="Picture 2" descr="maacs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" y="1063229"/>
            <a:ext cx="4051300" cy="3365500"/>
          </a:xfrm>
          <a:prstGeom prst="rect">
            <a:avLst/>
          </a:prstGeom>
        </p:spPr>
      </p:pic>
      <p:pic>
        <p:nvPicPr>
          <p:cNvPr id="4" name="Picture 3" descr="maac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53" y="1063229"/>
            <a:ext cx="4314195" cy="358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038" y="4739905"/>
            <a:ext cx="479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"density", color = mopos)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63" y="4460374"/>
            <a:ext cx="3672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"density")</a:t>
            </a:r>
          </a:p>
        </p:txBody>
      </p:sp>
    </p:spTree>
    <p:extLst>
      <p:ext uri="{BB962C8B-B14F-4D97-AF65-F5344CB8AC3E}">
        <p14:creationId xmlns:p14="http://schemas.microsoft.com/office/powerpoint/2010/main" val="8980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58" y="4390629"/>
            <a:ext cx="269567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567" y="4390629"/>
            <a:ext cx="2616482" cy="52322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color = mopos)</a:t>
            </a:r>
          </a:p>
        </p:txBody>
      </p:sp>
      <p:pic>
        <p:nvPicPr>
          <p:cNvPr id="7" name="Picture 6" descr="maacs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72"/>
            <a:ext cx="2892734" cy="2269151"/>
          </a:xfrm>
          <a:prstGeom prst="rect">
            <a:avLst/>
          </a:prstGeom>
        </p:spPr>
      </p:pic>
      <p:pic>
        <p:nvPicPr>
          <p:cNvPr id="8" name="Picture 7" descr="maacs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79" y="1532923"/>
            <a:ext cx="3199817" cy="2510036"/>
          </a:xfrm>
          <a:prstGeom prst="rect">
            <a:avLst/>
          </a:prstGeom>
        </p:spPr>
      </p:pic>
      <p:pic>
        <p:nvPicPr>
          <p:cNvPr id="9" name="Picture 8" descr="maacs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0" y="1543872"/>
            <a:ext cx="3166599" cy="248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0497" y="4396043"/>
            <a:ext cx="2736904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shape = mopos)</a:t>
            </a:r>
          </a:p>
        </p:txBody>
      </p:sp>
    </p:spTree>
    <p:extLst>
      <p:ext uri="{BB962C8B-B14F-4D97-AF65-F5344CB8AC3E}">
        <p14:creationId xmlns:p14="http://schemas.microsoft.com/office/powerpoint/2010/main" val="5591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3586" y="4646748"/>
            <a:ext cx="245226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0590" y="4646748"/>
            <a:ext cx="134655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76" y="975633"/>
            <a:ext cx="5703154" cy="3616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057" y="4635799"/>
            <a:ext cx="867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qplot</a:t>
            </a:r>
            <a:r>
              <a:rPr lang="en-US" sz="1600" dirty="0"/>
              <a:t>(log(pm25), log(</a:t>
            </a:r>
            <a:r>
              <a:rPr lang="en-US" sz="1600" dirty="0" err="1"/>
              <a:t>eno</a:t>
            </a:r>
            <a:r>
              <a:rPr lang="en-US" sz="1600" dirty="0"/>
              <a:t>), data = </a:t>
            </a:r>
            <a:r>
              <a:rPr lang="en-US" sz="1600" dirty="0" err="1"/>
              <a:t>maacs</a:t>
            </a:r>
            <a:r>
              <a:rPr lang="en-US" sz="1600" dirty="0"/>
              <a:t>, color = </a:t>
            </a:r>
            <a:r>
              <a:rPr lang="en-US" sz="1600" dirty="0" err="1"/>
              <a:t>mopos</a:t>
            </a:r>
            <a:r>
              <a:rPr lang="en-US" sz="1600" dirty="0"/>
              <a:t>, </a:t>
            </a:r>
            <a:r>
              <a:rPr lang="en-US" sz="1600" dirty="0" err="1"/>
              <a:t>geom</a:t>
            </a:r>
            <a:r>
              <a:rPr lang="en-US" sz="1600" dirty="0"/>
              <a:t> = c("point", "smooth"), method = "lm")</a:t>
            </a:r>
          </a:p>
        </p:txBody>
      </p:sp>
    </p:spTree>
    <p:extLst>
      <p:ext uri="{BB962C8B-B14F-4D97-AF65-F5344CB8AC3E}">
        <p14:creationId xmlns:p14="http://schemas.microsoft.com/office/powerpoint/2010/main" val="42849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An implementation of the </a:t>
            </a:r>
            <a:r>
              <a:rPr lang="en-US" i="1"/>
              <a:t>Grammar of Graphics</a:t>
            </a:r>
            <a:r>
              <a:rPr lang="en-US"/>
              <a:t> by Leland Wilkinson</a:t>
            </a:r>
          </a:p>
          <a:p>
            <a:r>
              <a:rPr lang="en-US"/>
              <a:t>Written by Hadley Wickham (while he was a graduate student at Iowa State)</a:t>
            </a:r>
          </a:p>
          <a:p>
            <a:r>
              <a:rPr lang="en-US"/>
              <a:t>A “third” graphics system for R (along with </a:t>
            </a:r>
            <a:r>
              <a:rPr lang="en-US" b="1"/>
              <a:t>base</a:t>
            </a:r>
            <a:r>
              <a:rPr lang="en-US"/>
              <a:t> and </a:t>
            </a:r>
            <a:r>
              <a:rPr lang="en-US" b="1"/>
              <a:t>lattice</a:t>
            </a:r>
            <a:r>
              <a:rPr lang="en-US"/>
              <a:t>)</a:t>
            </a:r>
          </a:p>
          <a:p>
            <a:r>
              <a:rPr lang="en-US"/>
              <a:t>Available from CRAN via </a:t>
            </a:r>
            <a:r>
              <a:rPr lang="en-US" sz="2800">
                <a:latin typeface="Courier"/>
                <a:cs typeface="Courier"/>
              </a:rPr>
              <a:t>install.packages()</a:t>
            </a:r>
          </a:p>
          <a:p>
            <a:r>
              <a:rPr lang="en-US" sz="2800">
                <a:cs typeface="Courier"/>
              </a:rPr>
              <a:t>Web site: </a:t>
            </a:r>
            <a:r>
              <a:rPr lang="en-US" sz="2800">
                <a:cs typeface="Courier"/>
                <a:hlinkClick r:id="rId2"/>
              </a:rPr>
              <a:t>http://ggplot2.org</a:t>
            </a:r>
            <a:r>
              <a:rPr lang="en-US" sz="2800">
                <a:cs typeface="Courier"/>
              </a:rPr>
              <a:t> (better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268703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02063" y="4679595"/>
            <a:ext cx="1598351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33690"/>
            <a:ext cx="7073900" cy="367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31" y="4675415"/>
            <a:ext cx="9000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qplot</a:t>
            </a:r>
            <a:r>
              <a:rPr lang="en-US" sz="1600" dirty="0"/>
              <a:t>(log(pm25), log(</a:t>
            </a:r>
            <a:r>
              <a:rPr lang="en-US" sz="1600" dirty="0" err="1"/>
              <a:t>eno</a:t>
            </a:r>
            <a:r>
              <a:rPr lang="en-US" sz="1600" dirty="0"/>
              <a:t>), data = </a:t>
            </a:r>
            <a:r>
              <a:rPr lang="en-US" sz="1600" dirty="0" err="1"/>
              <a:t>maacs</a:t>
            </a:r>
            <a:r>
              <a:rPr lang="en-US" sz="1600" dirty="0"/>
              <a:t>, </a:t>
            </a:r>
            <a:r>
              <a:rPr lang="en-US" sz="1600" dirty="0" err="1"/>
              <a:t>geom</a:t>
            </a:r>
            <a:r>
              <a:rPr lang="en-US" sz="1600" dirty="0"/>
              <a:t> = c("point", "smooth"), method = "lm", facets = . ~ </a:t>
            </a:r>
            <a:r>
              <a:rPr lang="en-US" sz="1600" dirty="0" err="1"/>
              <a:t>mopos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22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qplot() function is the analog to plot() but with many built-in features</a:t>
            </a:r>
          </a:p>
          <a:p>
            <a:r>
              <a:rPr lang="en-US"/>
              <a:t>Syntax somewhere in between base/lattice</a:t>
            </a:r>
          </a:p>
          <a:p>
            <a:r>
              <a:rPr lang="en-US"/>
              <a:t>Produces very nice graphics, essentially publication ready (if you like the design)</a:t>
            </a:r>
          </a:p>
          <a:p>
            <a:r>
              <a:rPr lang="en-US"/>
              <a:t>Difficult to go against the grain/customize (don’t bother; use full ggplot2 power in that case)</a:t>
            </a:r>
          </a:p>
        </p:txBody>
      </p:sp>
    </p:spTree>
    <p:extLst>
      <p:ext uri="{BB962C8B-B14F-4D97-AF65-F5344CB8AC3E}">
        <p14:creationId xmlns:p14="http://schemas.microsoft.com/office/powerpoint/2010/main" val="2296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ggplot2</a:t>
            </a:r>
            <a:r>
              <a:rPr lang="en-US"/>
              <a:t> book by Hadley Wickham</a:t>
            </a:r>
          </a:p>
          <a:p>
            <a:r>
              <a:rPr lang="en-US"/>
              <a:t>The </a:t>
            </a:r>
            <a:r>
              <a:rPr lang="en-US" i="1"/>
              <a:t>R Graphics Cookbook</a:t>
            </a:r>
            <a:r>
              <a:rPr lang="en-US"/>
              <a:t> by Winston Chang (examples in base plots and in ggplot2)</a:t>
            </a:r>
          </a:p>
          <a:p>
            <a:r>
              <a:rPr lang="en-US"/>
              <a:t>ggplot2 web site (</a:t>
            </a:r>
            <a:r>
              <a:rPr lang="en-US">
                <a:hlinkClick r:id="rId2"/>
              </a:rPr>
              <a:t>http://ggplot2.org</a:t>
            </a:r>
            <a:r>
              <a:rPr lang="en-US"/>
              <a:t>)</a:t>
            </a:r>
          </a:p>
          <a:p>
            <a:r>
              <a:rPr lang="en-US"/>
              <a:t>ggplot2 mailing list (</a:t>
            </a:r>
            <a:r>
              <a:rPr lang="en-US">
                <a:hlinkClick r:id="rId3"/>
              </a:rPr>
              <a:t>http://goo.gl/OdW3uB</a:t>
            </a:r>
            <a:r>
              <a:rPr lang="en-US"/>
              <a:t>), primarily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4241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An implementation of the </a:t>
            </a:r>
            <a:r>
              <a:rPr lang="en-US" i="1"/>
              <a:t>Grammar of Graphics</a:t>
            </a:r>
            <a:r>
              <a:rPr lang="en-US"/>
              <a:t> by Leland Wilkinson</a:t>
            </a:r>
          </a:p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</p:txBody>
      </p:sp>
    </p:spTree>
    <p:extLst>
      <p:ext uri="{BB962C8B-B14F-4D97-AF65-F5344CB8AC3E}">
        <p14:creationId xmlns:p14="http://schemas.microsoft.com/office/powerpoint/2010/main" val="168061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 of a ggplot2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51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data frame</a:t>
            </a:r>
          </a:p>
          <a:p>
            <a:r>
              <a:rPr lang="en-US" b="1" dirty="0"/>
              <a:t>aesthetic</a:t>
            </a:r>
            <a:r>
              <a:rPr lang="en-US" dirty="0"/>
              <a:t> </a:t>
            </a:r>
            <a:r>
              <a:rPr lang="en-US" b="1" dirty="0"/>
              <a:t>mappings</a:t>
            </a:r>
            <a:r>
              <a:rPr lang="en-US" dirty="0"/>
              <a:t>: how data are mapped to color, size </a:t>
            </a:r>
            <a:endParaRPr lang="en-US" dirty="0">
              <a:effectLst/>
            </a:endParaRPr>
          </a:p>
          <a:p>
            <a:r>
              <a:rPr lang="en-US" b="1" dirty="0" err="1"/>
              <a:t>geoms</a:t>
            </a:r>
            <a:r>
              <a:rPr lang="en-US" dirty="0"/>
              <a:t>: geometric objects like points, lines, shapes. </a:t>
            </a:r>
            <a:endParaRPr lang="en-US" dirty="0">
              <a:effectLst/>
            </a:endParaRPr>
          </a:p>
          <a:p>
            <a:r>
              <a:rPr lang="en-US" b="1" dirty="0"/>
              <a:t>facets</a:t>
            </a:r>
            <a:r>
              <a:rPr lang="en-US" dirty="0"/>
              <a:t>: for conditional plots. </a:t>
            </a:r>
          </a:p>
          <a:p>
            <a:r>
              <a:rPr lang="en-US" b="1" dirty="0"/>
              <a:t>stats</a:t>
            </a:r>
            <a:r>
              <a:rPr lang="en-US" dirty="0"/>
              <a:t>: statistical transformations like binning, quantiles, smoothing. </a:t>
            </a:r>
            <a:endParaRPr lang="en-US" dirty="0">
              <a:effectLst/>
            </a:endParaRPr>
          </a:p>
          <a:p>
            <a:r>
              <a:rPr lang="en-US" b="1" dirty="0"/>
              <a:t>scales</a:t>
            </a:r>
            <a:r>
              <a:rPr lang="en-US" dirty="0"/>
              <a:t>: what scale an aesthetic map uses (example: male = red, female = blue). </a:t>
            </a:r>
            <a:endParaRPr lang="en-US" dirty="0">
              <a:effectLst/>
            </a:endParaRPr>
          </a:p>
          <a:p>
            <a:r>
              <a:rPr lang="en-US" b="1" dirty="0"/>
              <a:t>coordinate system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Plots with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When building plots in ggplot2 (rather than using qplot) the “artist’s palette” model may be the closest analogy</a:t>
            </a:r>
          </a:p>
          <a:p>
            <a:r>
              <a:rPr lang="en-US"/>
              <a:t>Plots are built up in layers</a:t>
            </a:r>
          </a:p>
          <a:p>
            <a:pPr lvl="1"/>
            <a:r>
              <a:rPr lang="en-US"/>
              <a:t>Plot the data</a:t>
            </a:r>
          </a:p>
          <a:p>
            <a:pPr lvl="1"/>
            <a:r>
              <a:rPr lang="en-US"/>
              <a:t>Overlay a summary</a:t>
            </a:r>
          </a:p>
          <a:p>
            <a:pPr lvl="1"/>
            <a:r>
              <a:rPr lang="en-US"/>
              <a:t>Metadata and annotation</a:t>
            </a:r>
          </a:p>
        </p:txBody>
      </p:sp>
    </p:spTree>
    <p:extLst>
      <p:ext uri="{BB962C8B-B14F-4D97-AF65-F5344CB8AC3E}">
        <p14:creationId xmlns:p14="http://schemas.microsoft.com/office/powerpoint/2010/main" val="396209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BMI, PM</a:t>
            </a:r>
            <a:r>
              <a:rPr lang="en-US" baseline="-25000"/>
              <a:t>2.5</a:t>
            </a:r>
            <a:r>
              <a:rPr lang="en-US"/>
              <a:t>, Asthma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Mouse Allergen and Asthma Cohort Study</a:t>
            </a:r>
          </a:p>
          <a:p>
            <a:r>
              <a:rPr lang="en-US"/>
              <a:t>Baltimore children (age 5-17)</a:t>
            </a:r>
          </a:p>
          <a:p>
            <a:r>
              <a:rPr lang="en-US"/>
              <a:t>Persistent asthma, exacerbation in past year</a:t>
            </a:r>
          </a:p>
          <a:p>
            <a:r>
              <a:rPr lang="en-US"/>
              <a:t>Does BMI (normal vs. overweight) modify the relationship between PM</a:t>
            </a:r>
            <a:r>
              <a:rPr lang="en-US" baseline="-25000"/>
              <a:t>2.5</a:t>
            </a:r>
            <a:r>
              <a:rPr lang="en-US"/>
              <a:t> and asthma symptoms?</a:t>
            </a:r>
          </a:p>
        </p:txBody>
      </p:sp>
    </p:spTree>
    <p:extLst>
      <p:ext uri="{BB962C8B-B14F-4D97-AF65-F5344CB8AC3E}">
        <p14:creationId xmlns:p14="http://schemas.microsoft.com/office/powerpoint/2010/main" val="11998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228" y="4539110"/>
            <a:ext cx="808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qplot</a:t>
            </a:r>
            <a:r>
              <a:rPr lang="en-US" sz="1400" dirty="0">
                <a:latin typeface="Courier"/>
                <a:cs typeface="Courier"/>
              </a:rPr>
              <a:t>(logpm25, </a:t>
            </a:r>
            <a:r>
              <a:rPr lang="en-US" sz="1400" dirty="0" err="1">
                <a:latin typeface="Courier"/>
                <a:cs typeface="Courier"/>
              </a:rPr>
              <a:t>NocturnalSympt</a:t>
            </a:r>
            <a:r>
              <a:rPr lang="en-US" sz="1400" dirty="0">
                <a:latin typeface="Courier"/>
                <a:cs typeface="Courier"/>
              </a:rPr>
              <a:t>, data = </a:t>
            </a:r>
            <a:r>
              <a:rPr lang="en-US" sz="1400" dirty="0" err="1">
                <a:latin typeface="Courier"/>
                <a:cs typeface="Courier"/>
              </a:rPr>
              <a:t>maacs</a:t>
            </a:r>
            <a:r>
              <a:rPr lang="en-US" sz="1400" dirty="0">
                <a:latin typeface="Courier"/>
                <a:cs typeface="Courier"/>
              </a:rPr>
              <a:t>, facets = . ~ </a:t>
            </a:r>
            <a:r>
              <a:rPr lang="en-US" sz="1400" dirty="0" err="1">
                <a:latin typeface="Courier"/>
                <a:cs typeface="Courier"/>
              </a:rPr>
              <a:t>bmicat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geom</a:t>
            </a:r>
            <a:r>
              <a:rPr lang="en-US" sz="1400" dirty="0">
                <a:latin typeface="Courier"/>
                <a:cs typeface="Courier"/>
              </a:rPr>
              <a:t> = c("point", "smooth"), method = "lm”)</a:t>
            </a:r>
          </a:p>
        </p:txBody>
      </p:sp>
      <p:pic>
        <p:nvPicPr>
          <p:cNvPr id="6" name="Picture 5" descr="ggplotp2plo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906481"/>
            <a:ext cx="6883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66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Up in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561" y="1064708"/>
            <a:ext cx="634119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</a:t>
            </a:r>
            <a:r>
              <a:rPr lang="en-US" sz="1600" dirty="0" err="1">
                <a:latin typeface="Courier"/>
                <a:cs typeface="Courier"/>
              </a:rPr>
              <a:t>maacs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logpm25        </a:t>
            </a:r>
            <a:r>
              <a:rPr lang="en-US" sz="1600" dirty="0" err="1">
                <a:latin typeface="Courier"/>
                <a:cs typeface="Courier"/>
              </a:rPr>
              <a:t>bmicat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NocturnalSympt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2 1.5361795 normal weight              1</a:t>
            </a:r>
          </a:p>
          <a:p>
            <a:r>
              <a:rPr lang="en-US" sz="1600" dirty="0">
                <a:latin typeface="Courier"/>
                <a:cs typeface="Courier"/>
              </a:rPr>
              <a:t>3 1.5905409 normal weight              0</a:t>
            </a:r>
          </a:p>
          <a:p>
            <a:r>
              <a:rPr lang="en-US" sz="1600" dirty="0">
                <a:latin typeface="Courier"/>
                <a:cs typeface="Courier"/>
              </a:rPr>
              <a:t>4 1.5217786 normal weight              0</a:t>
            </a:r>
          </a:p>
          <a:p>
            <a:r>
              <a:rPr lang="en-US" sz="1600" dirty="0">
                <a:latin typeface="Courier"/>
                <a:cs typeface="Courier"/>
              </a:rPr>
              <a:t>5 1.4323277 normal weight              0</a:t>
            </a:r>
          </a:p>
          <a:p>
            <a:r>
              <a:rPr lang="en-US" sz="1600" dirty="0">
                <a:latin typeface="Courier"/>
                <a:cs typeface="Courier"/>
              </a:rPr>
              <a:t>6 1.2762320    overweight              8</a:t>
            </a:r>
          </a:p>
          <a:p>
            <a:r>
              <a:rPr lang="en-US" sz="1600" dirty="0">
                <a:latin typeface="Courier"/>
                <a:cs typeface="Courier"/>
              </a:rPr>
              <a:t>8 0.7139103    overweight              0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g &lt;- </a:t>
            </a:r>
            <a:r>
              <a:rPr lang="en-US" sz="1600" dirty="0" err="1">
                <a:latin typeface="Courier"/>
                <a:cs typeface="Courier"/>
              </a:rPr>
              <a:t>ggplot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maacs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aes</a:t>
            </a:r>
            <a:r>
              <a:rPr lang="en-US" sz="1600" dirty="0">
                <a:latin typeface="Courier"/>
                <a:cs typeface="Courier"/>
              </a:rPr>
              <a:t>(logpm25, </a:t>
            </a:r>
            <a:r>
              <a:rPr lang="en-US" sz="1600" dirty="0" err="1">
                <a:latin typeface="Courier"/>
                <a:cs typeface="Courier"/>
              </a:rPr>
              <a:t>NocturnalSympt</a:t>
            </a:r>
            <a:r>
              <a:rPr lang="en-US" sz="1600" dirty="0">
                <a:latin typeface="Courier"/>
                <a:cs typeface="Courier"/>
              </a:rPr>
              <a:t>))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summary(g)</a:t>
            </a:r>
          </a:p>
          <a:p>
            <a:r>
              <a:rPr lang="en-US" sz="1600" dirty="0">
                <a:latin typeface="Courier"/>
                <a:cs typeface="Courier"/>
              </a:rPr>
              <a:t>data: logpm25, </a:t>
            </a:r>
            <a:r>
              <a:rPr lang="en-US" sz="1600" dirty="0" err="1">
                <a:latin typeface="Courier"/>
                <a:cs typeface="Courier"/>
              </a:rPr>
              <a:t>bmicat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NocturnalSympt</a:t>
            </a:r>
            <a:r>
              <a:rPr lang="en-US" sz="1600" dirty="0">
                <a:latin typeface="Courier"/>
                <a:cs typeface="Courier"/>
              </a:rPr>
              <a:t> [554x3]</a:t>
            </a:r>
          </a:p>
          <a:p>
            <a:r>
              <a:rPr lang="en-US" sz="1600" dirty="0">
                <a:latin typeface="Courier"/>
                <a:cs typeface="Courier"/>
              </a:rPr>
              <a:t>mapping:  x = logpm25, y = </a:t>
            </a:r>
            <a:r>
              <a:rPr lang="en-US" sz="1600" dirty="0" err="1">
                <a:latin typeface="Courier"/>
                <a:cs typeface="Courier"/>
              </a:rPr>
              <a:t>NocturnalSympt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faceting: </a:t>
            </a:r>
            <a:r>
              <a:rPr lang="en-US" sz="1600" dirty="0" err="1">
                <a:latin typeface="Courier"/>
                <a:cs typeface="Courier"/>
              </a:rPr>
              <a:t>facet_null</a:t>
            </a:r>
            <a:r>
              <a:rPr lang="en-US" sz="1600" dirty="0">
                <a:latin typeface="Courier"/>
                <a:cs typeface="Courier"/>
              </a:rPr>
              <a:t>() 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1022" y="1660284"/>
            <a:ext cx="1415778" cy="53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1022" y="2942096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 call to ggplot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1022" y="4020924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Summary of ggplot object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350808" y="1925722"/>
            <a:ext cx="1920214" cy="8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371001" y="3256245"/>
            <a:ext cx="900021" cy="18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840084" y="4335073"/>
            <a:ext cx="1430938" cy="6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71001" y="2331684"/>
            <a:ext cx="1290856" cy="478829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Aesthetics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236297" y="2571099"/>
            <a:ext cx="1134704" cy="68514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6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Plot Yet!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299" y="1884482"/>
            <a:ext cx="757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/>
                <a:cs typeface="Courier"/>
              </a:rPr>
              <a:t>&gt; g &lt;- ggplot(maacs, aes(logpm25, NocturnalSympt))</a:t>
            </a:r>
          </a:p>
          <a:p>
            <a:r>
              <a:rPr lang="en-US">
                <a:latin typeface="Courier"/>
                <a:cs typeface="Courier"/>
              </a:rPr>
              <a:t>&gt; print(g)</a:t>
            </a:r>
          </a:p>
          <a:p>
            <a:r>
              <a:rPr lang="en-US">
                <a:latin typeface="Courier"/>
                <a:cs typeface="Courier"/>
              </a:rPr>
              <a:t>Error: No layers in plot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p &lt;- g + geom_point()</a:t>
            </a:r>
          </a:p>
          <a:p>
            <a:r>
              <a:rPr lang="en-US">
                <a:latin typeface="Courier"/>
                <a:cs typeface="Courier"/>
              </a:rPr>
              <a:t>&gt; print(p)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g + geom_point()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213" y="3018700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Explicitly save and print ggplot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7213" y="3837294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Auto-print plot object without saving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049541" y="3320570"/>
            <a:ext cx="1717672" cy="1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414523" y="4059629"/>
            <a:ext cx="2352690" cy="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2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  <a:p>
            <a:r>
              <a:rPr lang="en-US"/>
              <a:t>“Shorten the distance from mind to page”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0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Plot with Point Layer</a:t>
            </a:r>
          </a:p>
        </p:txBody>
      </p:sp>
      <p:pic>
        <p:nvPicPr>
          <p:cNvPr id="3" name="Picture 2" descr="ggplotp2plo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63229"/>
            <a:ext cx="68834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7335" y="4497169"/>
            <a:ext cx="60949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g &lt;- ggplot(maacs, aes(logpm25, NocturnalSympt))</a:t>
            </a:r>
          </a:p>
          <a:p>
            <a:r>
              <a:rPr lang="en-US" sz="1600">
                <a:latin typeface="Courier"/>
                <a:cs typeface="Courier"/>
              </a:rPr>
              <a:t>g + geom_point()</a:t>
            </a:r>
          </a:p>
        </p:txBody>
      </p:sp>
    </p:spTree>
    <p:extLst>
      <p:ext uri="{BB962C8B-B14F-4D97-AF65-F5344CB8AC3E}">
        <p14:creationId xmlns:p14="http://schemas.microsoft.com/office/powerpoint/2010/main" val="3329473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More Layers: Smooth</a:t>
            </a:r>
          </a:p>
        </p:txBody>
      </p:sp>
      <p:pic>
        <p:nvPicPr>
          <p:cNvPr id="3" name="Picture 2" descr="ggplotp2plo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0" y="1063229"/>
            <a:ext cx="4229100" cy="3517900"/>
          </a:xfrm>
          <a:prstGeom prst="rect">
            <a:avLst/>
          </a:prstGeom>
        </p:spPr>
      </p:pic>
      <p:pic>
        <p:nvPicPr>
          <p:cNvPr id="4" name="Picture 3" descr="ggplotp2plot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8" y="1063229"/>
            <a:ext cx="4229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996" y="4735017"/>
            <a:ext cx="4340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g + </a:t>
            </a:r>
            <a:r>
              <a:rPr lang="en-US" sz="1200" dirty="0" err="1">
                <a:latin typeface="Courier"/>
                <a:cs typeface="Courier"/>
              </a:rPr>
              <a:t>geom_point</a:t>
            </a:r>
            <a:r>
              <a:rPr lang="en-US" sz="1200" dirty="0">
                <a:latin typeface="Courier"/>
                <a:cs typeface="Courier"/>
              </a:rPr>
              <a:t>() + </a:t>
            </a:r>
            <a:r>
              <a:rPr lang="en-US" sz="1200" dirty="0" err="1">
                <a:latin typeface="Courier"/>
                <a:cs typeface="Courier"/>
              </a:rPr>
              <a:t>geom_smooth</a:t>
            </a:r>
            <a:r>
              <a:rPr lang="en-US" sz="1200" dirty="0">
                <a:latin typeface="Courier"/>
                <a:cs typeface="Courier"/>
              </a:rPr>
              <a:t>(method = "lm”)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88" y="4735017"/>
            <a:ext cx="3232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g + </a:t>
            </a:r>
            <a:r>
              <a:rPr lang="en-US" sz="1200" dirty="0" err="1">
                <a:latin typeface="Courier"/>
                <a:cs typeface="Courier"/>
              </a:rPr>
              <a:t>geom_point</a:t>
            </a:r>
            <a:r>
              <a:rPr lang="en-US" sz="1200" dirty="0">
                <a:latin typeface="Courier"/>
                <a:cs typeface="Courier"/>
              </a:rPr>
              <a:t>() + </a:t>
            </a:r>
            <a:r>
              <a:rPr lang="en-US" sz="1200" dirty="0" err="1">
                <a:latin typeface="Courier"/>
                <a:cs typeface="Courier"/>
              </a:rPr>
              <a:t>geom_smooth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8073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More Layers: Facets</a:t>
            </a:r>
          </a:p>
        </p:txBody>
      </p:sp>
      <p:pic>
        <p:nvPicPr>
          <p:cNvPr id="3" name="Picture 2" descr="ggplotp2plo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990366"/>
            <a:ext cx="6438900" cy="351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5813" y="4771424"/>
            <a:ext cx="7839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g + </a:t>
            </a:r>
            <a:r>
              <a:rPr lang="en-US" sz="1400" dirty="0" err="1">
                <a:latin typeface="Courier"/>
                <a:cs typeface="Courier"/>
              </a:rPr>
              <a:t>geom_point</a:t>
            </a:r>
            <a:r>
              <a:rPr lang="en-US" sz="1400" dirty="0">
                <a:latin typeface="Courier"/>
                <a:cs typeface="Courier"/>
              </a:rPr>
              <a:t>() + </a:t>
            </a:r>
            <a:r>
              <a:rPr lang="en-US" sz="1400" dirty="0" err="1">
                <a:latin typeface="Courier"/>
                <a:cs typeface="Courier"/>
              </a:rPr>
              <a:t>facet_grid</a:t>
            </a:r>
            <a:r>
              <a:rPr lang="en-US" sz="1400" dirty="0">
                <a:latin typeface="Courier"/>
                <a:cs typeface="Courier"/>
              </a:rPr>
              <a:t>(. ~ </a:t>
            </a:r>
            <a:r>
              <a:rPr lang="en-US" sz="1400" dirty="0" err="1">
                <a:latin typeface="Courier"/>
                <a:cs typeface="Courier"/>
              </a:rPr>
              <a:t>bmicat</a:t>
            </a:r>
            <a:r>
              <a:rPr lang="en-US" sz="1400" dirty="0">
                <a:latin typeface="Courier"/>
                <a:cs typeface="Courier"/>
              </a:rPr>
              <a:t>) + </a:t>
            </a:r>
            <a:r>
              <a:rPr lang="en-US" sz="1400" dirty="0" err="1">
                <a:latin typeface="Courier"/>
                <a:cs typeface="Courier"/>
              </a:rPr>
              <a:t>geom_smooth</a:t>
            </a:r>
            <a:r>
              <a:rPr lang="en-US" sz="1400" dirty="0">
                <a:latin typeface="Courier"/>
                <a:cs typeface="Courier"/>
              </a:rPr>
              <a:t>(method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0" y="4337975"/>
            <a:ext cx="1264831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facets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6493" y="4337975"/>
            <a:ext cx="2678995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Faceting (factor)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9891" y="4508266"/>
            <a:ext cx="1495766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767841" y="4508266"/>
            <a:ext cx="1068652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39" y="1063229"/>
            <a:ext cx="1542612" cy="654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 from facet variable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592751" y="1259526"/>
            <a:ext cx="1207575" cy="13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6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Labels: </a:t>
            </a:r>
            <a:r>
              <a:rPr lang="en-US" dirty="0" err="1"/>
              <a:t>xlab</a:t>
            </a:r>
            <a:r>
              <a:rPr lang="en-US" dirty="0"/>
              <a:t>(), </a:t>
            </a:r>
            <a:r>
              <a:rPr lang="en-US" dirty="0" err="1"/>
              <a:t>ylab</a:t>
            </a:r>
            <a:r>
              <a:rPr lang="en-US" dirty="0"/>
              <a:t>(), labs(), </a:t>
            </a:r>
            <a:r>
              <a:rPr lang="en-US" dirty="0" err="1"/>
              <a:t>ggtitle</a:t>
            </a:r>
            <a:r>
              <a:rPr lang="en-US" dirty="0"/>
              <a:t>()</a:t>
            </a:r>
          </a:p>
          <a:p>
            <a:r>
              <a:rPr lang="en-US" dirty="0"/>
              <a:t>Each of the “</a:t>
            </a:r>
            <a:r>
              <a:rPr lang="en-US" dirty="0" err="1"/>
              <a:t>geom</a:t>
            </a:r>
            <a:r>
              <a:rPr lang="en-US" dirty="0"/>
              <a:t>” functions has options to modify </a:t>
            </a:r>
          </a:p>
          <a:p>
            <a:r>
              <a:rPr lang="en-US" dirty="0"/>
              <a:t>For things that only make sense globally, use theme() </a:t>
            </a:r>
          </a:p>
          <a:p>
            <a:pPr lvl="1"/>
            <a:r>
              <a:rPr lang="en-US" dirty="0"/>
              <a:t>Example: theme(</a:t>
            </a:r>
            <a:r>
              <a:rPr lang="en-US" dirty="0" err="1"/>
              <a:t>legend.position</a:t>
            </a:r>
            <a:r>
              <a:rPr lang="en-US" dirty="0"/>
              <a:t> = "none") </a:t>
            </a:r>
            <a:endParaRPr lang="en-US" dirty="0">
              <a:effectLst/>
            </a:endParaRPr>
          </a:p>
          <a:p>
            <a:r>
              <a:rPr lang="en-US" dirty="0"/>
              <a:t>Two standard appearance themes are included</a:t>
            </a:r>
          </a:p>
          <a:p>
            <a:pPr lvl="1"/>
            <a:r>
              <a:rPr lang="en-US" dirty="0" err="1"/>
              <a:t>theme_gray</a:t>
            </a:r>
            <a:r>
              <a:rPr lang="en-US" dirty="0"/>
              <a:t>(): The default theme (gray background)</a:t>
            </a:r>
          </a:p>
          <a:p>
            <a:pPr lvl="1"/>
            <a:r>
              <a:rPr lang="en-US" dirty="0" err="1"/>
              <a:t>theme_bw</a:t>
            </a:r>
            <a:r>
              <a:rPr lang="en-US" dirty="0"/>
              <a:t>(): More stark/plain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38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09" y="4198168"/>
            <a:ext cx="39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g + </a:t>
            </a:r>
            <a:r>
              <a:rPr lang="en-US" sz="1400" dirty="0" err="1">
                <a:latin typeface="Courier"/>
                <a:cs typeface="Courier"/>
              </a:rPr>
              <a:t>geom_point</a:t>
            </a:r>
            <a:r>
              <a:rPr lang="en-US" sz="1400" dirty="0">
                <a:latin typeface="Courier"/>
                <a:cs typeface="Courier"/>
              </a:rPr>
              <a:t>(color = "</a:t>
            </a:r>
            <a:r>
              <a:rPr lang="en-US" sz="1400" dirty="0" err="1">
                <a:latin typeface="Courier"/>
                <a:cs typeface="Courier"/>
              </a:rPr>
              <a:t>steelblue</a:t>
            </a:r>
            <a:r>
              <a:rPr lang="en-US" sz="1400" dirty="0">
                <a:latin typeface="Courier"/>
                <a:cs typeface="Courier"/>
              </a:rPr>
              <a:t>”, size = 4, alpha = 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099" y="4157335"/>
            <a:ext cx="420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geom_point(aes(color = bmicat), size = 4, alpha = 1/2)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25" y="4760556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Constant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039" y="4759009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variable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6757417" y="4496822"/>
            <a:ext cx="1195924" cy="40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310603" y="4496822"/>
            <a:ext cx="1218432" cy="40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gplotp2plot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0" y="991807"/>
            <a:ext cx="3728183" cy="3207164"/>
          </a:xfrm>
          <a:prstGeom prst="rect">
            <a:avLst/>
          </a:prstGeom>
        </p:spPr>
      </p:pic>
      <p:pic>
        <p:nvPicPr>
          <p:cNvPr id="16" name="Picture 15" descr="ggplotp2plot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3" y="1124210"/>
            <a:ext cx="4800391" cy="3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63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Labels</a:t>
            </a:r>
          </a:p>
        </p:txBody>
      </p:sp>
      <p:pic>
        <p:nvPicPr>
          <p:cNvPr id="3" name="Picture 2" descr="ggplotp2plot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61" y="1000172"/>
            <a:ext cx="5471779" cy="3742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149" y="4645424"/>
            <a:ext cx="892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g + </a:t>
            </a:r>
            <a:r>
              <a:rPr lang="en-US" sz="1200" dirty="0" err="1">
                <a:latin typeface="Courier"/>
                <a:cs typeface="Courier"/>
              </a:rPr>
              <a:t>geom_point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aes</a:t>
            </a:r>
            <a:r>
              <a:rPr lang="en-US" sz="1200" dirty="0">
                <a:latin typeface="Courier"/>
                <a:cs typeface="Courier"/>
              </a:rPr>
              <a:t>(color = </a:t>
            </a:r>
            <a:r>
              <a:rPr lang="en-US" sz="1200" dirty="0" err="1">
                <a:latin typeface="Courier"/>
                <a:cs typeface="Courier"/>
              </a:rPr>
              <a:t>bmicat</a:t>
            </a:r>
            <a:r>
              <a:rPr lang="en-US" sz="1200" dirty="0">
                <a:latin typeface="Courier"/>
                <a:cs typeface="Courier"/>
              </a:rPr>
              <a:t>)) + labs(title = "MAACS Cohort") + labs(x = expression("log " * PM[2.5]), y = "Nocturnal Symptoms")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686" y="3110585"/>
            <a:ext cx="2296670" cy="925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labs() function for modifying titles and x-, y-axis labels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769547" y="4036226"/>
            <a:ext cx="1051474" cy="64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55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Customizing the Smooth</a:t>
            </a:r>
          </a:p>
        </p:txBody>
      </p:sp>
      <p:pic>
        <p:nvPicPr>
          <p:cNvPr id="3" name="Picture 2" descr="ggplotp2plot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063229"/>
            <a:ext cx="58928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000" y="4506772"/>
            <a:ext cx="72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g + </a:t>
            </a:r>
            <a:r>
              <a:rPr lang="en-US" sz="1400" dirty="0" err="1">
                <a:latin typeface="Courier"/>
                <a:cs typeface="Courier"/>
              </a:rPr>
              <a:t>geom_point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aes</a:t>
            </a:r>
            <a:r>
              <a:rPr lang="en-US" sz="1400" dirty="0">
                <a:latin typeface="Courier"/>
                <a:cs typeface="Courier"/>
              </a:rPr>
              <a:t>(color = </a:t>
            </a:r>
            <a:r>
              <a:rPr lang="en-US" sz="1400" dirty="0" err="1">
                <a:latin typeface="Courier"/>
                <a:cs typeface="Courier"/>
              </a:rPr>
              <a:t>bmicat</a:t>
            </a:r>
            <a:r>
              <a:rPr lang="en-US" sz="1400" dirty="0">
                <a:latin typeface="Courier"/>
                <a:cs typeface="Courier"/>
              </a:rPr>
              <a:t>), size = 2, alpha = 1/2) + </a:t>
            </a:r>
            <a:r>
              <a:rPr lang="en-US" sz="1400" dirty="0" err="1">
                <a:latin typeface="Courier"/>
                <a:cs typeface="Courier"/>
              </a:rPr>
              <a:t>geom_smooth</a:t>
            </a:r>
            <a:r>
              <a:rPr lang="en-US" sz="1400" dirty="0">
                <a:latin typeface="Courier"/>
                <a:cs typeface="Courier"/>
              </a:rPr>
              <a:t>(size = 4, </a:t>
            </a:r>
            <a:r>
              <a:rPr lang="en-US" sz="1400" dirty="0" err="1">
                <a:latin typeface="Courier"/>
                <a:cs typeface="Courier"/>
              </a:rPr>
              <a:t>linetype</a:t>
            </a:r>
            <a:r>
              <a:rPr lang="en-US" sz="1400" dirty="0">
                <a:latin typeface="Courier"/>
                <a:cs typeface="Courier"/>
              </a:rPr>
              <a:t> = 3, method = "lm", se = FALSE)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58" y="3307046"/>
            <a:ext cx="1657408" cy="63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Modified smoother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884966" y="3623043"/>
            <a:ext cx="278275" cy="1220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884966" y="3623043"/>
            <a:ext cx="1257653" cy="12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59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the Theme</a:t>
            </a:r>
          </a:p>
        </p:txBody>
      </p:sp>
      <p:pic>
        <p:nvPicPr>
          <p:cNvPr id="3" name="Picture 2" descr="ggplotp2plot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6" y="1020994"/>
            <a:ext cx="63881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431" y="4694245"/>
            <a:ext cx="7834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 g + geom_point(aes(color = bmicat)) + theme_bw(base_family = "Times”)</a:t>
            </a:r>
          </a:p>
        </p:txBody>
      </p:sp>
    </p:spTree>
    <p:extLst>
      <p:ext uri="{BB962C8B-B14F-4D97-AF65-F5344CB8AC3E}">
        <p14:creationId xmlns:p14="http://schemas.microsoft.com/office/powerpoint/2010/main" val="1912574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Notes about Axis Limits</a:t>
            </a:r>
          </a:p>
        </p:txBody>
      </p:sp>
      <p:pic>
        <p:nvPicPr>
          <p:cNvPr id="3" name="Picture 2" descr="ggplotp2plot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" y="563587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2" y="896075"/>
            <a:ext cx="3512118" cy="3210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39" y="4109020"/>
            <a:ext cx="4769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>
                <a:latin typeface="Courier"/>
                <a:cs typeface="Courier"/>
              </a:rPr>
              <a:t>testdat &lt;- data.frame(x = 1:100, y = rnorm(100))</a:t>
            </a:r>
          </a:p>
          <a:p>
            <a:r>
              <a:rPr lang="fi-FI" sz="1100">
                <a:latin typeface="Courier"/>
                <a:cs typeface="Courier"/>
              </a:rPr>
              <a:t>testdat[50,2] &lt;- 100  ## Outlier!</a:t>
            </a:r>
          </a:p>
          <a:p>
            <a:r>
              <a:rPr lang="fi-FI" sz="1100">
                <a:latin typeface="Courier"/>
                <a:cs typeface="Courier"/>
              </a:rPr>
              <a:t>plot(testdat$x, testdat$y, type = "l", ylim = c(-3,3))</a:t>
            </a:r>
            <a:endParaRPr lang="en-US" sz="110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965" y="4184542"/>
            <a:ext cx="37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&lt;- ggplot(testdat, aes(x = x, y = y))</a:t>
            </a:r>
          </a:p>
          <a:p>
            <a:r>
              <a:rPr lang="en-US" sz="1200">
                <a:latin typeface="Courier"/>
                <a:cs typeface="Courier"/>
              </a:rPr>
              <a:t>g + geom_line()</a:t>
            </a:r>
          </a:p>
        </p:txBody>
      </p:sp>
    </p:spTree>
    <p:extLst>
      <p:ext uri="{BB962C8B-B14F-4D97-AF65-F5344CB8AC3E}">
        <p14:creationId xmlns:p14="http://schemas.microsoft.com/office/powerpoint/2010/main" val="333065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 Limits</a:t>
            </a:r>
          </a:p>
        </p:txBody>
      </p:sp>
      <p:pic>
        <p:nvPicPr>
          <p:cNvPr id="3" name="Picture 2" descr="ggplotp2plot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" y="989758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9" y="989758"/>
            <a:ext cx="3848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1934" y="4428008"/>
            <a:ext cx="480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geom_line() + coord_cartesian(ylim = c(-3, 3))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155" y="4507658"/>
            <a:ext cx="3309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>
                <a:latin typeface="Courier"/>
                <a:cs typeface="Courier"/>
              </a:rPr>
              <a:t>g + geom_line() + ylim(-3, 3)</a:t>
            </a:r>
            <a:endParaRPr lang="en-US" sz="140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01" y="2059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missing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994168" y="655786"/>
            <a:ext cx="1285651" cy="167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0880" y="3583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included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078890" y="808186"/>
            <a:ext cx="1032057" cy="50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1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“In brief, the grammar tells us that a statistical graphic is a </a:t>
            </a:r>
            <a:r>
              <a:rPr lang="en-US" b="1" dirty="0"/>
              <a:t>mapping</a:t>
            </a:r>
            <a:r>
              <a:rPr lang="en-US" dirty="0"/>
              <a:t> from data to </a:t>
            </a:r>
            <a:r>
              <a:rPr lang="en-US" b="1" dirty="0"/>
              <a:t>aesthetic</a:t>
            </a:r>
            <a:r>
              <a:rPr lang="en-US" dirty="0"/>
              <a:t> attributes (</a:t>
            </a:r>
            <a:r>
              <a:rPr lang="en-US" dirty="0" err="1"/>
              <a:t>colour</a:t>
            </a:r>
            <a:r>
              <a:rPr lang="en-US" dirty="0"/>
              <a:t>, shape, size) of </a:t>
            </a:r>
            <a:r>
              <a:rPr lang="en-US" b="1" dirty="0"/>
              <a:t>geometric</a:t>
            </a:r>
            <a:r>
              <a:rPr lang="en-US" dirty="0"/>
              <a:t> objects (points, lines, bars). The plot may also contain statistical transformations of the data and is drawn on a specific coordinate system”</a:t>
            </a:r>
          </a:p>
          <a:p>
            <a:pPr marL="0" indent="0" algn="r">
              <a:buNone/>
            </a:pPr>
            <a:r>
              <a:rPr lang="en-US" dirty="0">
                <a:effectLst/>
              </a:rPr>
              <a:t>from </a:t>
            </a:r>
            <a:r>
              <a:rPr lang="en-US" i="1" dirty="0"/>
              <a:t>ggplot2</a:t>
            </a:r>
            <a:r>
              <a:rPr lang="en-US" dirty="0"/>
              <a:t> book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57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More Complex Example</a:t>
            </a:r>
            <a:endParaRPr lang="en-US" baseline="-2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How does the relationship between PM</a:t>
            </a:r>
            <a:r>
              <a:rPr lang="en-US" baseline="-25000"/>
              <a:t>2.5</a:t>
            </a:r>
            <a:r>
              <a:rPr lang="en-US"/>
              <a:t> and nocturnal symptoms vary by BMI and NO</a:t>
            </a:r>
            <a:r>
              <a:rPr lang="en-US" baseline="-25000"/>
              <a:t>2</a:t>
            </a:r>
            <a:r>
              <a:rPr lang="en-US"/>
              <a:t>?</a:t>
            </a:r>
          </a:p>
          <a:p>
            <a:r>
              <a:rPr lang="en-US"/>
              <a:t>Unlike our previous BMI variable, NO</a:t>
            </a:r>
            <a:r>
              <a:rPr lang="en-US" baseline="-25000"/>
              <a:t>2</a:t>
            </a:r>
            <a:r>
              <a:rPr lang="en-US"/>
              <a:t> is continuous</a:t>
            </a:r>
          </a:p>
          <a:p>
            <a:r>
              <a:rPr lang="en-US"/>
              <a:t>We need to make NO2 categorical so we can condition on it in the plotting</a:t>
            </a:r>
          </a:p>
          <a:p>
            <a:pPr lvl="1"/>
            <a:r>
              <a:rPr lang="en-US"/>
              <a:t>Use the cut() function for this</a:t>
            </a:r>
          </a:p>
        </p:txBody>
      </p:sp>
    </p:spTree>
    <p:extLst>
      <p:ext uri="{BB962C8B-B14F-4D97-AF65-F5344CB8AC3E}">
        <p14:creationId xmlns:p14="http://schemas.microsoft.com/office/powerpoint/2010/main" val="1795558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NO</a:t>
            </a:r>
            <a:r>
              <a:rPr lang="en-US" baseline="-25000"/>
              <a:t>2</a:t>
            </a:r>
            <a:r>
              <a:rPr lang="en-US"/>
              <a:t> Deciles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354" y="1391451"/>
            <a:ext cx="86960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## Calculate the </a:t>
            </a:r>
            <a:r>
              <a:rPr lang="en-US" sz="1400" dirty="0" err="1">
                <a:latin typeface="Courier"/>
                <a:cs typeface="Courier"/>
              </a:rPr>
              <a:t>deciles</a:t>
            </a:r>
            <a:r>
              <a:rPr lang="en-US" sz="1400" dirty="0">
                <a:latin typeface="Courier"/>
                <a:cs typeface="Courier"/>
              </a:rPr>
              <a:t> of the data</a:t>
            </a:r>
          </a:p>
          <a:p>
            <a:r>
              <a:rPr lang="en-US" sz="1400" dirty="0">
                <a:latin typeface="Courier"/>
                <a:cs typeface="Courier"/>
              </a:rPr>
              <a:t>&gt; </a:t>
            </a:r>
            <a:r>
              <a:rPr lang="en-US" sz="1400" dirty="0" err="1">
                <a:latin typeface="Courier"/>
                <a:cs typeface="Courier"/>
              </a:rPr>
              <a:t>cutpoints</a:t>
            </a:r>
            <a:r>
              <a:rPr lang="en-US" sz="1400" dirty="0">
                <a:latin typeface="Courier"/>
                <a:cs typeface="Courier"/>
              </a:rPr>
              <a:t> &lt;- quantile(maacs$logno2_new, </a:t>
            </a:r>
            <a:r>
              <a:rPr lang="en-US" sz="1400" dirty="0" err="1">
                <a:latin typeface="Courier"/>
                <a:cs typeface="Courier"/>
              </a:rPr>
              <a:t>seq</a:t>
            </a:r>
            <a:r>
              <a:rPr lang="en-US" sz="1400" dirty="0">
                <a:latin typeface="Courier"/>
                <a:cs typeface="Courier"/>
              </a:rPr>
              <a:t>(0, 1, length = 11), na.rm = TRUE)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## Cut the data at the </a:t>
            </a:r>
            <a:r>
              <a:rPr lang="en-US" sz="1400" dirty="0" err="1">
                <a:latin typeface="Courier"/>
                <a:cs typeface="Courier"/>
              </a:rPr>
              <a:t>deciles</a:t>
            </a:r>
            <a:r>
              <a:rPr lang="en-US" sz="1400" dirty="0">
                <a:latin typeface="Courier"/>
                <a:cs typeface="Courier"/>
              </a:rPr>
              <a:t> and create a new factor variable</a:t>
            </a:r>
          </a:p>
          <a:p>
            <a:r>
              <a:rPr lang="en-US" sz="1400" dirty="0">
                <a:latin typeface="Courier"/>
                <a:cs typeface="Courier"/>
              </a:rPr>
              <a:t>&gt; maacs$no2dec &lt;- cut(maacs$logno2_new, </a:t>
            </a:r>
            <a:r>
              <a:rPr lang="en-US" sz="1400" dirty="0" err="1">
                <a:latin typeface="Courier"/>
                <a:cs typeface="Courier"/>
              </a:rPr>
              <a:t>cutpoints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## See the levels of the newly created factor variable</a:t>
            </a:r>
          </a:p>
          <a:p>
            <a:r>
              <a:rPr lang="en-US" sz="1400" dirty="0">
                <a:latin typeface="Courier"/>
                <a:cs typeface="Courier"/>
              </a:rPr>
              <a:t>&gt; levels(maacs$no2dec)</a:t>
            </a:r>
          </a:p>
          <a:p>
            <a:r>
              <a:rPr lang="en-US" sz="1400" dirty="0">
                <a:latin typeface="Courier"/>
                <a:cs typeface="Courier"/>
              </a:rPr>
              <a:t> [1] "(0.378,0.969]" "(0.969,1.1]"   "(1.1,1.17]"    "(1.17,1.26]"  </a:t>
            </a:r>
          </a:p>
          <a:p>
            <a:r>
              <a:rPr lang="en-US" sz="1400" dirty="0">
                <a:latin typeface="Courier"/>
                <a:cs typeface="Courier"/>
              </a:rPr>
              <a:t> [5] "(1.26,1.32]"   "(1.32,1.38]"   "(1.38,1.44]"   "(1.44,1.54]"  </a:t>
            </a:r>
          </a:p>
          <a:p>
            <a:r>
              <a:rPr lang="en-US" sz="1400" dirty="0">
                <a:latin typeface="Courier"/>
                <a:cs typeface="Courier"/>
              </a:rPr>
              <a:t> [9] "(1.54,1.69]"   "(1.69,2.55]"  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873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Plot</a:t>
            </a:r>
          </a:p>
        </p:txBody>
      </p:sp>
      <p:pic>
        <p:nvPicPr>
          <p:cNvPr id="3" name="Picture 2" descr="Screen Shot 2013-09-30 at 2.0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4" y="1030526"/>
            <a:ext cx="6845211" cy="4059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58070" y="614149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Multiple panels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985" y="141983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Non-default 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9915" y="2310867"/>
            <a:ext cx="1128046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Smoother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01" y="1234970"/>
            <a:ext cx="1315428" cy="628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Transparent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01" y="4600916"/>
            <a:ext cx="1315428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Labels/Title</a:t>
            </a: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317708" y="350172"/>
            <a:ext cx="1773474" cy="971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363729" y="1549119"/>
            <a:ext cx="953979" cy="761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1363729" y="4809105"/>
            <a:ext cx="3029347" cy="83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V="1">
            <a:off x="706015" y="3612030"/>
            <a:ext cx="511970" cy="988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</p:cNvCxnSpPr>
          <p:nvPr/>
        </p:nvCxnSpPr>
        <p:spPr>
          <a:xfrm flipH="1">
            <a:off x="5965006" y="2519056"/>
            <a:ext cx="2014909" cy="208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</p:cNvCxnSpPr>
          <p:nvPr/>
        </p:nvCxnSpPr>
        <p:spPr>
          <a:xfrm flipH="1">
            <a:off x="6443872" y="822338"/>
            <a:ext cx="614198" cy="499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9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Final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894" y="1380270"/>
            <a:ext cx="7835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## Setup </a:t>
            </a:r>
            <a:r>
              <a:rPr lang="en-US" dirty="0" err="1">
                <a:latin typeface="Courier"/>
                <a:cs typeface="Courier"/>
              </a:rPr>
              <a:t>ggplot</a:t>
            </a:r>
            <a:r>
              <a:rPr lang="en-US" dirty="0">
                <a:latin typeface="Courier"/>
                <a:cs typeface="Courier"/>
              </a:rPr>
              <a:t> with data frame</a:t>
            </a:r>
          </a:p>
          <a:p>
            <a:r>
              <a:rPr lang="en-US" dirty="0">
                <a:latin typeface="Courier"/>
                <a:cs typeface="Courier"/>
              </a:rPr>
              <a:t>g &lt;- </a:t>
            </a:r>
            <a:r>
              <a:rPr lang="en-US" dirty="0" err="1">
                <a:latin typeface="Courier"/>
                <a:cs typeface="Courier"/>
              </a:rPr>
              <a:t>ggplot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maacs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aes</a:t>
            </a:r>
            <a:r>
              <a:rPr lang="en-US" dirty="0">
                <a:latin typeface="Courier"/>
                <a:cs typeface="Courier"/>
              </a:rPr>
              <a:t>(logpm25, </a:t>
            </a:r>
            <a:r>
              <a:rPr lang="en-US" dirty="0" err="1">
                <a:latin typeface="Courier"/>
                <a:cs typeface="Courier"/>
              </a:rPr>
              <a:t>NocturnalSympt</a:t>
            </a:r>
            <a:r>
              <a:rPr lang="en-US" dirty="0">
                <a:latin typeface="Courier"/>
                <a:cs typeface="Courier"/>
              </a:rPr>
              <a:t>))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## Add layers</a:t>
            </a:r>
          </a:p>
          <a:p>
            <a:r>
              <a:rPr lang="en-US" dirty="0">
                <a:latin typeface="Courier"/>
                <a:cs typeface="Courier"/>
              </a:rPr>
              <a:t>g + </a:t>
            </a:r>
            <a:r>
              <a:rPr lang="en-US" dirty="0" err="1">
                <a:latin typeface="Courier"/>
                <a:cs typeface="Courier"/>
              </a:rPr>
              <a:t>geom_point</a:t>
            </a:r>
            <a:r>
              <a:rPr lang="en-US" dirty="0">
                <a:latin typeface="Courier"/>
                <a:cs typeface="Courier"/>
              </a:rPr>
              <a:t>(alpha = 1/3) </a:t>
            </a:r>
          </a:p>
          <a:p>
            <a:r>
              <a:rPr lang="en-US" dirty="0">
                <a:latin typeface="Courier"/>
                <a:cs typeface="Courier"/>
              </a:rPr>
              <a:t>  + </a:t>
            </a:r>
            <a:r>
              <a:rPr lang="en-US" dirty="0" err="1">
                <a:latin typeface="Courier"/>
                <a:cs typeface="Courier"/>
              </a:rPr>
              <a:t>facet_wrap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bmicat</a:t>
            </a:r>
            <a:r>
              <a:rPr lang="en-US" dirty="0">
                <a:latin typeface="Courier"/>
                <a:cs typeface="Courier"/>
              </a:rPr>
              <a:t> ~ no2dec,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 = 2, </a:t>
            </a:r>
            <a:r>
              <a:rPr lang="en-US" dirty="0" err="1">
                <a:latin typeface="Courier"/>
                <a:cs typeface="Courier"/>
              </a:rPr>
              <a:t>ncol</a:t>
            </a:r>
            <a:r>
              <a:rPr lang="en-US" dirty="0">
                <a:latin typeface="Courier"/>
                <a:cs typeface="Courier"/>
              </a:rPr>
              <a:t> = 4) </a:t>
            </a:r>
          </a:p>
          <a:p>
            <a:r>
              <a:rPr lang="en-US" dirty="0">
                <a:latin typeface="Courier"/>
                <a:cs typeface="Courier"/>
              </a:rPr>
              <a:t>  + </a:t>
            </a:r>
            <a:r>
              <a:rPr lang="en-US" dirty="0" err="1">
                <a:latin typeface="Courier"/>
                <a:cs typeface="Courier"/>
              </a:rPr>
              <a:t>geom_smooth</a:t>
            </a:r>
            <a:r>
              <a:rPr lang="en-US" dirty="0">
                <a:latin typeface="Courier"/>
                <a:cs typeface="Courier"/>
              </a:rPr>
              <a:t>(method="lm", se=FALSE, col="</a:t>
            </a:r>
            <a:r>
              <a:rPr lang="en-US" dirty="0" err="1">
                <a:latin typeface="Courier"/>
                <a:cs typeface="Courier"/>
              </a:rPr>
              <a:t>steelblue</a:t>
            </a:r>
            <a:r>
              <a:rPr lang="en-US" dirty="0">
                <a:latin typeface="Courier"/>
                <a:cs typeface="Courier"/>
              </a:rPr>
              <a:t>")      </a:t>
            </a:r>
          </a:p>
          <a:p>
            <a:r>
              <a:rPr lang="en-US" dirty="0">
                <a:latin typeface="Courier"/>
                <a:cs typeface="Courier"/>
              </a:rPr>
              <a:t>  + </a:t>
            </a:r>
            <a:r>
              <a:rPr lang="en-US" dirty="0" err="1">
                <a:latin typeface="Courier"/>
                <a:cs typeface="Courier"/>
              </a:rPr>
              <a:t>theme_bw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base_family</a:t>
            </a:r>
            <a:r>
              <a:rPr lang="en-US" dirty="0">
                <a:latin typeface="Courier"/>
                <a:cs typeface="Courier"/>
              </a:rPr>
              <a:t> = "</a:t>
            </a:r>
            <a:r>
              <a:rPr lang="en-US" dirty="0" err="1">
                <a:latin typeface="Courier"/>
                <a:cs typeface="Courier"/>
              </a:rPr>
              <a:t>Avenir</a:t>
            </a:r>
            <a:r>
              <a:rPr lang="en-US" dirty="0">
                <a:latin typeface="Courier"/>
                <a:cs typeface="Courier"/>
              </a:rPr>
              <a:t>", </a:t>
            </a:r>
            <a:r>
              <a:rPr lang="en-US" dirty="0" err="1">
                <a:latin typeface="Courier"/>
                <a:cs typeface="Courier"/>
              </a:rPr>
              <a:t>base_size</a:t>
            </a:r>
            <a:r>
              <a:rPr lang="en-US" dirty="0">
                <a:latin typeface="Courier"/>
                <a:cs typeface="Courier"/>
              </a:rPr>
              <a:t> = 10) </a:t>
            </a:r>
          </a:p>
          <a:p>
            <a:r>
              <a:rPr lang="en-US" dirty="0">
                <a:latin typeface="Courier"/>
                <a:cs typeface="Courier"/>
              </a:rPr>
              <a:t>  + labs(x = expression("log " * PM[2.5]) </a:t>
            </a:r>
          </a:p>
          <a:p>
            <a:r>
              <a:rPr lang="en-US" dirty="0">
                <a:latin typeface="Courier"/>
                <a:cs typeface="Courier"/>
              </a:rPr>
              <a:t>  + labs(y = "Nocturnal Symptoms”) </a:t>
            </a:r>
          </a:p>
          <a:p>
            <a:r>
              <a:rPr lang="en-US" dirty="0">
                <a:latin typeface="Courier"/>
                <a:cs typeface="Courier"/>
              </a:rPr>
              <a:t>  + labs(title = "MAACS Cohort”)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3040" y="1183960"/>
            <a:ext cx="138834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points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3317" y="1836853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smoother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3150" y="3781337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Change theme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7822" y="4503206"/>
            <a:ext cx="1219985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labels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4509444" y="1436897"/>
            <a:ext cx="1603596" cy="1038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7953410" y="2342727"/>
            <a:ext cx="344397" cy="80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6182" y="2043068"/>
            <a:ext cx="1358752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 panels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4778503" y="2296005"/>
            <a:ext cx="1237679" cy="55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 flipV="1">
            <a:off x="6898695" y="3616460"/>
            <a:ext cx="534455" cy="417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 flipV="1">
            <a:off x="5650257" y="4034274"/>
            <a:ext cx="1427565" cy="721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ggplot2 is very powerful and flexible if you learn the “grammar” and the various elements that can be tuned/modified</a:t>
            </a:r>
          </a:p>
          <a:p>
            <a:r>
              <a:rPr lang="en-US"/>
              <a:t>Many more types of plots can be made; explore and mess around with the package (references mentioned in Part 1 are useful)</a:t>
            </a:r>
          </a:p>
        </p:txBody>
      </p:sp>
    </p:spTree>
    <p:extLst>
      <p:ext uri="{BB962C8B-B14F-4D97-AF65-F5344CB8AC3E}">
        <p14:creationId xmlns:p14="http://schemas.microsoft.com/office/powerpoint/2010/main" val="41354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Basics: </a:t>
            </a:r>
            <a:r>
              <a:rPr lang="en-US" sz="3600" dirty="0" err="1">
                <a:latin typeface="Courier"/>
                <a:cs typeface="Courier"/>
              </a:rPr>
              <a:t>qplot</a:t>
            </a:r>
            <a:r>
              <a:rPr lang="en-US" sz="3600" dirty="0">
                <a:latin typeface="Courier"/>
                <a:cs typeface="Courier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 much like the </a:t>
            </a:r>
            <a:r>
              <a:rPr lang="en-US" dirty="0">
                <a:latin typeface="Courier"/>
                <a:cs typeface="Courier"/>
              </a:rPr>
              <a:t>plot</a:t>
            </a:r>
            <a:r>
              <a:rPr lang="en-US" dirty="0"/>
              <a:t> function in base graphics system</a:t>
            </a:r>
          </a:p>
          <a:p>
            <a:r>
              <a:rPr lang="en-US" dirty="0"/>
              <a:t>Looks for data in a data frame, similar to lattice, or in the parent environment</a:t>
            </a:r>
          </a:p>
          <a:p>
            <a:r>
              <a:rPr lang="en-US" dirty="0"/>
              <a:t>Plots are made up of </a:t>
            </a:r>
            <a:r>
              <a:rPr lang="en-US" i="1" dirty="0"/>
              <a:t>aesthetics</a:t>
            </a:r>
            <a:r>
              <a:rPr lang="en-US" dirty="0"/>
              <a:t> (size, shape, color) and </a:t>
            </a:r>
            <a:r>
              <a:rPr lang="en-US" i="1" dirty="0" err="1"/>
              <a:t>geoms</a:t>
            </a:r>
            <a:r>
              <a:rPr lang="en-US" dirty="0"/>
              <a:t> (points, lines)</a:t>
            </a:r>
          </a:p>
        </p:txBody>
      </p:sp>
    </p:spTree>
    <p:extLst>
      <p:ext uri="{BB962C8B-B14F-4D97-AF65-F5344CB8AC3E}">
        <p14:creationId xmlns:p14="http://schemas.microsoft.com/office/powerpoint/2010/main" val="27453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Basics: </a:t>
            </a:r>
            <a:r>
              <a:rPr lang="en-US" sz="3600" dirty="0" err="1">
                <a:latin typeface="Courier"/>
                <a:cs typeface="Courier"/>
              </a:rPr>
              <a:t>qplot</a:t>
            </a:r>
            <a:r>
              <a:rPr lang="en-US" sz="3600" dirty="0">
                <a:latin typeface="Courier"/>
                <a:cs typeface="Courier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Factors are important for indicating subsets of the data (if they are to have different properties); they should be </a:t>
            </a:r>
            <a:r>
              <a:rPr lang="en-US" b="1" dirty="0"/>
              <a:t>labeled</a:t>
            </a:r>
          </a:p>
          <a:p>
            <a:r>
              <a:rPr lang="en-US" dirty="0"/>
              <a:t>The </a:t>
            </a:r>
            <a:r>
              <a:rPr lang="en-US" dirty="0" err="1"/>
              <a:t>qplot</a:t>
            </a:r>
            <a:r>
              <a:rPr lang="en-US" dirty="0"/>
              <a:t>() hides what goes on underneath, which is okay for most operations</a:t>
            </a:r>
          </a:p>
          <a:p>
            <a:r>
              <a:rPr lang="en-US" dirty="0" err="1"/>
              <a:t>ggplot</a:t>
            </a:r>
            <a:r>
              <a:rPr lang="en-US" dirty="0"/>
              <a:t>() is the core function and very flexible for doing things </a:t>
            </a:r>
            <a:r>
              <a:rPr lang="en-US" dirty="0" err="1"/>
              <a:t>qplot</a:t>
            </a:r>
            <a:r>
              <a:rPr lang="en-US" dirty="0"/>
              <a:t>() cannot do</a:t>
            </a:r>
          </a:p>
        </p:txBody>
      </p:sp>
    </p:spTree>
    <p:extLst>
      <p:ext uri="{BB962C8B-B14F-4D97-AF65-F5344CB8AC3E}">
        <p14:creationId xmlns:p14="http://schemas.microsoft.com/office/powerpoint/2010/main" val="11861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Dataset</a:t>
            </a:r>
          </a:p>
        </p:txBody>
      </p:sp>
      <p:pic>
        <p:nvPicPr>
          <p:cNvPr id="4" name="Picture 3" descr="Screen Shot 2013-09-24 at 10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252974"/>
            <a:ext cx="8687403" cy="3632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6298" y="1252974"/>
            <a:ext cx="2657384" cy="59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Factor label information important for annotation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641791" y="1844244"/>
            <a:ext cx="3083199" cy="181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922663" y="1844244"/>
            <a:ext cx="1802327" cy="236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ggplot2 “Hello, world!”</a:t>
            </a:r>
          </a:p>
        </p:txBody>
      </p:sp>
      <p:pic>
        <p:nvPicPr>
          <p:cNvPr id="4" name="Picture 3" descr="ggplot_hel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9" y="1063229"/>
            <a:ext cx="5812343" cy="4055123"/>
          </a:xfrm>
          <a:prstGeom prst="rect">
            <a:avLst/>
          </a:prstGeom>
        </p:spPr>
      </p:pic>
      <p:pic>
        <p:nvPicPr>
          <p:cNvPr id="5" name="Picture 4" descr="Screen Shot 2013-09-23 at 4.5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0" y="1307530"/>
            <a:ext cx="2706799" cy="494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4258" y="2419827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coord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1520" y="2430776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coord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7083111" y="1801718"/>
            <a:ext cx="142319" cy="6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2"/>
          </p:cNvCxnSpPr>
          <p:nvPr/>
        </p:nvCxnSpPr>
        <p:spPr>
          <a:xfrm flipH="1" flipV="1">
            <a:off x="7790600" y="1801718"/>
            <a:ext cx="309773" cy="62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90601" y="3064952"/>
            <a:ext cx="1345052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45677" y="1801718"/>
            <a:ext cx="0" cy="126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pic>
        <p:nvPicPr>
          <p:cNvPr id="3" name="Picture 2" descr="ggplot_hello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8" y="1063229"/>
            <a:ext cx="6330932" cy="3547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2267" y="4611189"/>
            <a:ext cx="403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displ</a:t>
            </a:r>
            <a:r>
              <a:rPr lang="en-US" dirty="0"/>
              <a:t>, </a:t>
            </a:r>
            <a:r>
              <a:rPr lang="en-US" dirty="0" err="1"/>
              <a:t>hwy</a:t>
            </a:r>
            <a:r>
              <a:rPr lang="en-US" dirty="0"/>
              <a:t>, data = mpg, color = </a:t>
            </a:r>
            <a:r>
              <a:rPr lang="en-US" dirty="0" err="1"/>
              <a:t>drv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6801" y="3991071"/>
            <a:ext cx="1565510" cy="492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 aesthetic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08772" y="4237434"/>
            <a:ext cx="1248029" cy="37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09201" y="1182541"/>
            <a:ext cx="1565510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 legend placement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356802" y="1883305"/>
            <a:ext cx="935154" cy="76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1728</Words>
  <Application>Microsoft Office PowerPoint</Application>
  <PresentationFormat>On-screen Show (16:9)</PresentationFormat>
  <Paragraphs>223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Plotting with ggplot2</vt:lpstr>
      <vt:lpstr>What is ggplot2?</vt:lpstr>
      <vt:lpstr>What is ggplot2?</vt:lpstr>
      <vt:lpstr>Grammar of Graphics</vt:lpstr>
      <vt:lpstr>The Basics: qplot()</vt:lpstr>
      <vt:lpstr>The Basics: qplot()</vt:lpstr>
      <vt:lpstr>Example Dataset</vt:lpstr>
      <vt:lpstr>ggplot2 “Hello, world!”</vt:lpstr>
      <vt:lpstr>Modifying aesthetics</vt:lpstr>
      <vt:lpstr>Adding a geom</vt:lpstr>
      <vt:lpstr>Histograms</vt:lpstr>
      <vt:lpstr>Facets</vt:lpstr>
      <vt:lpstr>MAACS Cohort</vt:lpstr>
      <vt:lpstr>Example: MAACS</vt:lpstr>
      <vt:lpstr>Histogram of eNO</vt:lpstr>
      <vt:lpstr>Histogram by Group</vt:lpstr>
      <vt:lpstr>Density Smooth</vt:lpstr>
      <vt:lpstr>Scatterplots: eNO vs. PM2.5</vt:lpstr>
      <vt:lpstr>Scatterplots: eNO vs. PM2.5</vt:lpstr>
      <vt:lpstr>Scatterplots: eNO vs. PM2.5</vt:lpstr>
      <vt:lpstr>Summary of qplot()</vt:lpstr>
      <vt:lpstr>Resources</vt:lpstr>
      <vt:lpstr>What is ggplot2?</vt:lpstr>
      <vt:lpstr>Basic Components of a ggplot2 Plot</vt:lpstr>
      <vt:lpstr>Building Plots with ggplot2</vt:lpstr>
      <vt:lpstr>Example: BMI, PM2.5, Asthma</vt:lpstr>
      <vt:lpstr>Basic Plot</vt:lpstr>
      <vt:lpstr>Building Up in Layers</vt:lpstr>
      <vt:lpstr>No Plot Yet!</vt:lpstr>
      <vt:lpstr>First Plot with Point Layer</vt:lpstr>
      <vt:lpstr>Adding More Layers: Smooth</vt:lpstr>
      <vt:lpstr>Adding More Layers: Facets</vt:lpstr>
      <vt:lpstr>Annotation</vt:lpstr>
      <vt:lpstr>Modifying Aesthetics</vt:lpstr>
      <vt:lpstr>Modifying Labels</vt:lpstr>
      <vt:lpstr>Customizing the Smooth</vt:lpstr>
      <vt:lpstr>Changing the Theme</vt:lpstr>
      <vt:lpstr>A Notes about Axis Limits</vt:lpstr>
      <vt:lpstr>Axis Limits</vt:lpstr>
      <vt:lpstr>More Complex Example</vt:lpstr>
      <vt:lpstr>Making NO2 Deciles</vt:lpstr>
      <vt:lpstr>Final Plot</vt:lpstr>
      <vt:lpstr>Code for Final Plot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</dc:title>
  <dc:creator>Roger Peng</dc:creator>
  <cp:lastModifiedBy>Brendan</cp:lastModifiedBy>
  <cp:revision>66</cp:revision>
  <cp:lastPrinted>2014-02-04T15:23:31Z</cp:lastPrinted>
  <dcterms:created xsi:type="dcterms:W3CDTF">2013-09-23T13:14:20Z</dcterms:created>
  <dcterms:modified xsi:type="dcterms:W3CDTF">2015-04-26T17:47:46Z</dcterms:modified>
</cp:coreProperties>
</file>