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60"/>
  </p:normalViewPr>
  <p:slideViewPr>
    <p:cSldViewPr snapToGrid="0" snapToObjects="1">
      <p:cViewPr>
        <p:scale>
          <a:sx n="100" d="100"/>
          <a:sy n="10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9629-C2DD-4B46-87A7-0CD6DD8BF8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EE3C-56A7-204C-8B53-8B396FFF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General Working Population wants to work for Google, Apple, IBM,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EE3C-56A7-204C-8B53-8B396FFFA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Managers must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EE3C-56A7-204C-8B53-8B396FFFA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94218"/>
            <a:ext cx="8574622" cy="2616199"/>
          </a:xfrm>
        </p:spPr>
        <p:txBody>
          <a:bodyPr/>
          <a:lstStyle/>
          <a:p>
            <a:r>
              <a:rPr lang="en-US" dirty="0" smtClean="0"/>
              <a:t>Top 11 Computer Skills Needed In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4675" y="2910417"/>
            <a:ext cx="8388347" cy="394758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Bailey Metz</a:t>
            </a:r>
            <a:r>
              <a:rPr lang="en-US" sz="2800" dirty="0" smtClean="0"/>
              <a:t> </a:t>
            </a:r>
            <a:r>
              <a:rPr lang="en-US" sz="2800" smtClean="0"/>
              <a:t>- </a:t>
            </a:r>
            <a:r>
              <a:rPr lang="en-US" sz="2800" smtClean="0"/>
              <a:t>11/30/2017</a:t>
            </a:r>
            <a:endParaRPr lang="en-US" sz="2800" dirty="0" smtClean="0"/>
          </a:p>
          <a:p>
            <a:r>
              <a:rPr lang="en-US" sz="2800" b="1" dirty="0" smtClean="0"/>
              <a:t>ACM TechNews </a:t>
            </a:r>
          </a:p>
          <a:p>
            <a:r>
              <a:rPr lang="en-US" sz="2800" dirty="0" smtClean="0"/>
              <a:t>Source: ComputerWorld (09/13/2010) Stacy Collett</a:t>
            </a:r>
          </a:p>
          <a:p>
            <a:r>
              <a:rPr lang="en-US" sz="2800" dirty="0" smtClean="0"/>
              <a:t>Website:</a:t>
            </a:r>
          </a:p>
          <a:p>
            <a:r>
              <a:rPr lang="en-US" sz="2800" dirty="0"/>
              <a:t>https://www.computerworld.com/article/2549823/it-management/11-hot-skills-for-2011.html </a:t>
            </a:r>
          </a:p>
        </p:txBody>
      </p:sp>
    </p:spTree>
    <p:extLst>
      <p:ext uri="{BB962C8B-B14F-4D97-AF65-F5344CB8AC3E}">
        <p14:creationId xmlns:p14="http://schemas.microsoft.com/office/powerpoint/2010/main" val="1913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-114300"/>
            <a:ext cx="10018713" cy="1752599"/>
          </a:xfrm>
        </p:spPr>
        <p:txBody>
          <a:bodyPr/>
          <a:lstStyle/>
          <a:p>
            <a:r>
              <a:rPr lang="en-US" b="1" dirty="0" smtClean="0"/>
              <a:t>Article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271589"/>
            <a:ext cx="10018713" cy="462915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IT Managers across the globe are interested in hiring new employees and expanding their companies by investing in associates that can perform certain computing skills.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01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7176"/>
            <a:ext cx="10018713" cy="771524"/>
          </a:xfrm>
        </p:spPr>
        <p:txBody>
          <a:bodyPr/>
          <a:lstStyle/>
          <a:p>
            <a:r>
              <a:rPr lang="en-US" b="1" dirty="0" smtClean="0"/>
              <a:t>Desired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28700"/>
            <a:ext cx="10018713" cy="56578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Programming and Application Development</a:t>
            </a:r>
          </a:p>
          <a:p>
            <a:pPr marL="0" indent="0" algn="ctr">
              <a:buNone/>
            </a:pPr>
            <a:r>
              <a:rPr lang="en-US" dirty="0" smtClean="0"/>
              <a:t>Project Management</a:t>
            </a:r>
          </a:p>
          <a:p>
            <a:pPr marL="0" indent="0" algn="ctr">
              <a:buNone/>
            </a:pPr>
            <a:r>
              <a:rPr lang="en-US" dirty="0" smtClean="0"/>
              <a:t>Help Desk/Technical Support</a:t>
            </a:r>
          </a:p>
          <a:p>
            <a:pPr marL="0" indent="0" algn="ctr">
              <a:buNone/>
            </a:pPr>
            <a:r>
              <a:rPr lang="en-US" dirty="0" smtClean="0"/>
              <a:t>Networking</a:t>
            </a:r>
          </a:p>
          <a:p>
            <a:pPr marL="0" indent="0" algn="ctr">
              <a:buNone/>
            </a:pPr>
            <a:r>
              <a:rPr lang="en-US" dirty="0" smtClean="0"/>
              <a:t>Security</a:t>
            </a:r>
          </a:p>
          <a:p>
            <a:pPr marL="0" indent="0" algn="ctr">
              <a:buNone/>
            </a:pPr>
            <a:r>
              <a:rPr lang="en-US" dirty="0" smtClean="0"/>
              <a:t>Data Center</a:t>
            </a:r>
          </a:p>
          <a:p>
            <a:pPr marL="0" indent="0" algn="ctr">
              <a:buNone/>
            </a:pPr>
            <a:r>
              <a:rPr lang="en-US" dirty="0" smtClean="0"/>
              <a:t>Web 2.0</a:t>
            </a:r>
          </a:p>
          <a:p>
            <a:pPr marL="0" indent="0" algn="ctr">
              <a:buNone/>
            </a:pPr>
            <a:r>
              <a:rPr lang="en-US" dirty="0" smtClean="0"/>
              <a:t>Telecommunications</a:t>
            </a:r>
          </a:p>
          <a:p>
            <a:pPr marL="0" indent="0" algn="ctr">
              <a:buNone/>
            </a:pPr>
            <a:r>
              <a:rPr lang="en-US" dirty="0" smtClean="0"/>
              <a:t>Business Intelligence</a:t>
            </a:r>
          </a:p>
          <a:p>
            <a:pPr marL="0" indent="0" algn="ctr">
              <a:buNone/>
            </a:pPr>
            <a:r>
              <a:rPr lang="en-US" dirty="0" smtClean="0"/>
              <a:t>Collaboration Architecture</a:t>
            </a:r>
          </a:p>
          <a:p>
            <a:pPr marL="0" indent="0" algn="ctr">
              <a:buNone/>
            </a:pPr>
            <a:r>
              <a:rPr lang="en-US" dirty="0" smtClean="0"/>
              <a:t>Business Acumen and Communication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38248"/>
          </a:xfrm>
        </p:spPr>
        <p:txBody>
          <a:bodyPr/>
          <a:lstStyle/>
          <a:p>
            <a:r>
              <a:rPr lang="en-US" b="1" dirty="0" smtClean="0"/>
              <a:t>Ethical Decision-Making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871538"/>
            <a:ext cx="10018713" cy="5229225"/>
          </a:xfrm>
        </p:spPr>
        <p:txBody>
          <a:bodyPr>
            <a:normAutofit fontScale="55000" lnSpcReduction="20000"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900" b="1" u="sng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u="sng" dirty="0" smtClean="0"/>
              <a:t>Ethical Issues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1" dirty="0" smtClean="0"/>
              <a:t>Are IT-trained associates that do not possess </a:t>
            </a:r>
            <a:r>
              <a:rPr lang="en-US" sz="3200" i="1" u="sng" dirty="0" smtClean="0"/>
              <a:t>all of these skills</a:t>
            </a:r>
            <a:r>
              <a:rPr lang="en-US" sz="3200" i="1" dirty="0" smtClean="0"/>
              <a:t> able to find (new) jobs?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i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1" u="sng" dirty="0" smtClean="0"/>
              <a:t>Biased</a:t>
            </a:r>
            <a:r>
              <a:rPr lang="en-US" sz="3200" i="1" dirty="0" smtClean="0"/>
              <a:t> hiring choices between candidates for new IT positions available (i.e. IT Professional may be chosen over an IT Associate since a professional is more experienced and likely to have more extensive training)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i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1" dirty="0" smtClean="0"/>
              <a:t>Can people </a:t>
            </a:r>
            <a:r>
              <a:rPr lang="en-US" sz="3200" i="1" u="sng" dirty="0" smtClean="0"/>
              <a:t>lacking IT experience</a:t>
            </a:r>
            <a:r>
              <a:rPr lang="en-US" sz="3200" i="1" dirty="0" smtClean="0"/>
              <a:t> still be hired and then trained to perform IT tasks?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b="1" i="1" u="sng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u="sng" dirty="0" smtClean="0"/>
              <a:t>Parties Involved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i="1" dirty="0" smtClean="0"/>
              <a:t>IT Professionals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Best chance of receiving a new job offer or promotion. (Likely to possess most/all skills desired).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b="1" u="sng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1" dirty="0" smtClean="0"/>
              <a:t>IT Associates </a:t>
            </a:r>
            <a:r>
              <a:rPr lang="mr-IN" sz="3200" i="1" dirty="0" smtClean="0"/>
              <a:t>–</a:t>
            </a:r>
            <a:r>
              <a:rPr lang="en-US" sz="3200" i="1" dirty="0" smtClean="0"/>
              <a:t> </a:t>
            </a:r>
            <a:r>
              <a:rPr lang="en-US" sz="3200" dirty="0" smtClean="0"/>
              <a:t>Good chance of finding a job or receiving a promotion. (Possessing at least some of these skills is mandatory in an IT workplace).</a:t>
            </a:r>
            <a:endParaRPr lang="en-US" sz="3200" i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i="1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i="1" dirty="0" smtClean="0"/>
              <a:t>General Working Population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Unlikely chance of finding a job in an IT company (Possessing some/all of the desired computing skills prior to being hired is highly doubtful, however possessing one or two is probable).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79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338" y="1"/>
            <a:ext cx="9945685" cy="633729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 smtClean="0">
                <a:latin typeface="Corbel" charset="0"/>
                <a:ea typeface="Corbel" charset="0"/>
                <a:cs typeface="Corbel" charset="0"/>
              </a:rPr>
              <a:t>Solutions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400" b="1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1" dirty="0" smtClean="0">
                <a:latin typeface="Corbel" charset="0"/>
                <a:ea typeface="Corbel" charset="0"/>
                <a:cs typeface="Corbel" charset="0"/>
              </a:rPr>
              <a:t>1.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  IT </a:t>
            </a:r>
            <a:r>
              <a:rPr lang="en-US" sz="1400" b="1" dirty="0">
                <a:latin typeface="Corbel" charset="0"/>
                <a:ea typeface="Corbel" charset="0"/>
                <a:cs typeface="Corbel" charset="0"/>
              </a:rPr>
              <a:t>Managers announce that a candidate will not be hired if he/she does not possess all 11 of the desired computing skills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dirty="0">
                <a:latin typeface="Corbel" charset="0"/>
                <a:ea typeface="Corbel" charset="0"/>
                <a:cs typeface="Corbel" charset="0"/>
              </a:rPr>
              <a:t>Favorable Outcome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Essentially,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IT professionals will be the only possible candidates to be hired.</a:t>
            </a:r>
            <a:endParaRPr lang="en-US" sz="1400" dirty="0">
              <a:latin typeface="Corbel" charset="0"/>
              <a:ea typeface="Corbel" charset="0"/>
              <a:cs typeface="Corbel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dirty="0">
                <a:latin typeface="Corbel" charset="0"/>
                <a:ea typeface="Corbel" charset="0"/>
                <a:cs typeface="Corbel" charset="0"/>
              </a:rPr>
              <a:t>Unfavorable Outcome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sz="1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 Less </a:t>
            </a:r>
            <a:r>
              <a:rPr lang="en-US" sz="1400" dirty="0">
                <a:latin typeface="Corbel" charset="0"/>
                <a:ea typeface="Corbel" charset="0"/>
                <a:cs typeface="Corbel" charset="0"/>
              </a:rPr>
              <a:t>likely chances for 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sz="1400" dirty="0">
                <a:latin typeface="Corbel" charset="0"/>
                <a:ea typeface="Corbel" charset="0"/>
                <a:cs typeface="Corbel" charset="0"/>
              </a:rPr>
              <a:t>associates 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to be hired and practically impossible chances for the </a:t>
            </a:r>
            <a:r>
              <a:rPr lang="en-US" sz="1400" dirty="0">
                <a:latin typeface="Corbel" charset="0"/>
                <a:ea typeface="Corbel" charset="0"/>
                <a:cs typeface="Corbel" charset="0"/>
              </a:rPr>
              <a:t>general working class to land positions within an IT-based company.</a:t>
            </a: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 smtClean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dirty="0" smtClean="0">
                <a:latin typeface="Corbel" charset="0"/>
                <a:ea typeface="Corbel" charset="0"/>
                <a:cs typeface="Corbel" charset="0"/>
              </a:rPr>
              <a:t>2.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  IT Managers make a list of their top 3-5 (out of the 11) vital IT skills needed for the open position they are seeking to fill and advertise accordingly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Favorable Outcome: IT professionals (who possess most/all 11 qualities) are shoe-ins for the position advertised.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Unfavorable Outcome: Less likely chances for IT associates and the general working class to land positions within an IT-based company.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dirty="0" smtClean="0">
              <a:latin typeface="Corbel" charset="0"/>
              <a:ea typeface="Corbel" charset="0"/>
              <a:cs typeface="Corbel" charset="0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dirty="0" smtClean="0">
                <a:latin typeface="Corbel" charset="0"/>
                <a:ea typeface="Corbel" charset="0"/>
                <a:cs typeface="Corbel" charset="0"/>
              </a:rPr>
              <a:t>3.</a:t>
            </a:r>
            <a:r>
              <a:rPr lang="en-US" sz="1400" b="1" dirty="0" smtClean="0">
                <a:latin typeface="Corbel" charset="0"/>
                <a:ea typeface="Corbel" charset="0"/>
                <a:cs typeface="Corbel" charset="0"/>
              </a:rPr>
              <a:t>  IT Managers further denote mandatory attributes an applicant must possess (IT related and otherwise) and whether training may be offered for the specific position if the applicant doesn’t possess a mandatory attribute (out of the 11 or otherwise)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Favorable Outcome: IT professionals, associates, and the general working class all have more equal chances of acquiring a new job within in an IT company since their hire is based on more than just a strict basis of 11 computing abilities.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rbel" charset="0"/>
              <a:ea typeface="Corbel" charset="0"/>
              <a:cs typeface="Corbe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Unfavorable Outcome: IT professionals are </a:t>
            </a:r>
            <a:r>
              <a:rPr lang="en-US" sz="1400" i="1" u="sng" dirty="0" smtClean="0">
                <a:latin typeface="Corbel" charset="0"/>
                <a:ea typeface="Corbel" charset="0"/>
                <a:cs typeface="Corbel" charset="0"/>
              </a:rPr>
              <a:t>not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 more likely to land a position within an IT company any more than a hard working IT Associate or an extremely hard working and swift learning general working class member.</a:t>
            </a:r>
          </a:p>
        </p:txBody>
      </p:sp>
    </p:spTree>
    <p:extLst>
      <p:ext uri="{BB962C8B-B14F-4D97-AF65-F5344CB8AC3E}">
        <p14:creationId xmlns:p14="http://schemas.microsoft.com/office/powerpoint/2010/main" val="8017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7176"/>
            <a:ext cx="10018713" cy="771524"/>
          </a:xfrm>
        </p:spPr>
        <p:txBody>
          <a:bodyPr/>
          <a:lstStyle/>
          <a:p>
            <a:r>
              <a:rPr lang="en-US" b="1" dirty="0" smtClean="0"/>
              <a:t>Desired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28700"/>
            <a:ext cx="10018713" cy="56578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Programming and Application Development</a:t>
            </a:r>
          </a:p>
          <a:p>
            <a:pPr marL="0" indent="0" algn="ctr">
              <a:buNone/>
            </a:pPr>
            <a:r>
              <a:rPr lang="en-US" dirty="0" smtClean="0"/>
              <a:t>Project Management</a:t>
            </a:r>
          </a:p>
          <a:p>
            <a:pPr marL="0" indent="0" algn="ctr">
              <a:buNone/>
            </a:pPr>
            <a:r>
              <a:rPr lang="en-US" dirty="0" smtClean="0"/>
              <a:t>Help Desk/Technical Support</a:t>
            </a:r>
          </a:p>
          <a:p>
            <a:pPr marL="0" indent="0" algn="ctr">
              <a:buNone/>
            </a:pPr>
            <a:r>
              <a:rPr lang="en-US" dirty="0" smtClean="0"/>
              <a:t>Networking</a:t>
            </a:r>
          </a:p>
          <a:p>
            <a:pPr marL="0" indent="0" algn="ctr">
              <a:buNone/>
            </a:pPr>
            <a:r>
              <a:rPr lang="en-US" dirty="0" smtClean="0"/>
              <a:t>Security</a:t>
            </a:r>
          </a:p>
          <a:p>
            <a:pPr marL="0" indent="0" algn="ctr">
              <a:buNone/>
            </a:pPr>
            <a:r>
              <a:rPr lang="en-US" dirty="0" smtClean="0"/>
              <a:t>Data Center</a:t>
            </a:r>
          </a:p>
          <a:p>
            <a:pPr marL="0" indent="0" algn="ctr">
              <a:buNone/>
            </a:pPr>
            <a:r>
              <a:rPr lang="en-US" dirty="0" smtClean="0"/>
              <a:t>Web 2.0</a:t>
            </a:r>
          </a:p>
          <a:p>
            <a:pPr marL="0" indent="0" algn="ctr">
              <a:buNone/>
            </a:pPr>
            <a:r>
              <a:rPr lang="en-US" dirty="0" smtClean="0"/>
              <a:t>Telecommunications</a:t>
            </a:r>
          </a:p>
          <a:p>
            <a:pPr marL="0" indent="0" algn="ctr">
              <a:buNone/>
            </a:pPr>
            <a:r>
              <a:rPr lang="en-US" dirty="0" smtClean="0"/>
              <a:t>Business Intelligence</a:t>
            </a:r>
          </a:p>
          <a:p>
            <a:pPr marL="0" indent="0" algn="ctr">
              <a:buNone/>
            </a:pPr>
            <a:r>
              <a:rPr lang="en-US" dirty="0" smtClean="0"/>
              <a:t>Collaboration Architecture</a:t>
            </a:r>
          </a:p>
          <a:p>
            <a:pPr marL="0" indent="0" algn="ctr">
              <a:buNone/>
            </a:pPr>
            <a:r>
              <a:rPr lang="en-US" dirty="0" smtClean="0"/>
              <a:t>Business Acumen and Communication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8900"/>
            <a:ext cx="9750423" cy="64388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Would you be willing for everyone permitted to use your solution?</a:t>
            </a:r>
          </a:p>
          <a:p>
            <a:pPr marL="0" indent="0">
              <a:buNone/>
            </a:pPr>
            <a:r>
              <a:rPr lang="en-US" dirty="0" smtClean="0"/>
              <a:t>Yes, my solution has the ability to satisfy all working class members and it treats people as the ends.</a:t>
            </a:r>
          </a:p>
          <a:p>
            <a:r>
              <a:rPr lang="en-US" b="1" dirty="0" smtClean="0"/>
              <a:t>Nature of Solution</a:t>
            </a:r>
          </a:p>
          <a:p>
            <a:pPr marL="457200" lvl="1" indent="0">
              <a:buNone/>
            </a:pPr>
            <a:r>
              <a:rPr lang="en-US" dirty="0" smtClean="0"/>
              <a:t>Human Nature/Environment </a:t>
            </a:r>
            <a:r>
              <a:rPr lang="mr-IN" dirty="0" smtClean="0"/>
              <a:t>–</a:t>
            </a:r>
            <a:r>
              <a:rPr lang="en-US" dirty="0" smtClean="0"/>
              <a:t> This solution should bring little to no dissension within human society.</a:t>
            </a:r>
          </a:p>
          <a:p>
            <a:pPr marL="457200" lvl="1" indent="0">
              <a:buNone/>
            </a:pPr>
            <a:r>
              <a:rPr lang="en-US" dirty="0" smtClean="0"/>
              <a:t>This solution, however, does not bring as much favor to IT professionals since it brings IT associates and the general working class in higher competition with them.</a:t>
            </a:r>
          </a:p>
          <a:p>
            <a:r>
              <a:rPr lang="en-US" b="1" dirty="0" smtClean="0"/>
              <a:t>Solution Popularity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Likely a very popular solution.  This decision would give IT associates as well as general 	workers, 	which make </a:t>
            </a:r>
            <a:r>
              <a:rPr lang="en-US" sz="2000" dirty="0"/>
              <a:t>up more of </a:t>
            </a:r>
            <a:r>
              <a:rPr lang="en-US" sz="2000" dirty="0" smtClean="0"/>
              <a:t>today’s </a:t>
            </a:r>
            <a:r>
              <a:rPr lang="en-US" sz="2000" dirty="0"/>
              <a:t>total </a:t>
            </a:r>
            <a:r>
              <a:rPr lang="en-US" sz="2000" dirty="0" smtClean="0"/>
              <a:t>population, a better chance of being hired.</a:t>
            </a:r>
          </a:p>
          <a:p>
            <a:r>
              <a:rPr lang="en-US" b="1" dirty="0" smtClean="0"/>
              <a:t>Solution Commitment</a:t>
            </a:r>
          </a:p>
          <a:p>
            <a:pPr marL="457200" lvl="1" indent="0">
              <a:buNone/>
            </a:pPr>
            <a:r>
              <a:rPr lang="en-US" altLang="en-US" dirty="0"/>
              <a:t>I am </a:t>
            </a:r>
            <a:r>
              <a:rPr lang="en-US" altLang="en-US" dirty="0" smtClean="0"/>
              <a:t>committed </a:t>
            </a:r>
            <a:r>
              <a:rPr lang="en-US" altLang="en-US" dirty="0"/>
              <a:t>to this solution because </a:t>
            </a:r>
            <a:r>
              <a:rPr lang="en-US" altLang="en-US" dirty="0" smtClean="0"/>
              <a:t>it can benefit all working class members and excludes no applicant from even the possibility of being interviewed for a position within an IT company.</a:t>
            </a:r>
          </a:p>
          <a:p>
            <a:r>
              <a:rPr lang="en-US" altLang="en-US" b="1" dirty="0" smtClean="0"/>
              <a:t>Belief System</a:t>
            </a:r>
            <a:endParaRPr lang="en-US" altLang="en-US" b="1" dirty="0"/>
          </a:p>
          <a:p>
            <a:pPr marL="457200" lvl="1" indent="0">
              <a:buNone/>
            </a:pPr>
            <a:r>
              <a:rPr lang="en-US" altLang="en-US" dirty="0" smtClean="0"/>
              <a:t>Pragmatism, because it benefits the majority of the population </a:t>
            </a:r>
            <a:r>
              <a:rPr lang="en-US" altLang="en-US" dirty="0"/>
              <a:t>by permitting them to </a:t>
            </a:r>
            <a:r>
              <a:rPr lang="en-US" altLang="en-US" dirty="0" smtClean="0"/>
              <a:t>apply for an IT company without possessing mandatory computing skills.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057275"/>
          </a:xfrm>
        </p:spPr>
        <p:txBody>
          <a:bodyPr/>
          <a:lstStyle/>
          <a:p>
            <a:r>
              <a:rPr lang="en-US" dirty="0" smtClean="0"/>
              <a:t>ACM Code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7275"/>
            <a:ext cx="10018713" cy="53292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Follows:						May violate: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Being fair and taking action                      Honoring contracts,</a:t>
            </a: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n</a:t>
            </a:r>
            <a:r>
              <a:rPr lang="en-US" sz="3200" dirty="0" smtClean="0"/>
              <a:t>ot to discriminate                                        agreements,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						           assigned</a:t>
            </a:r>
            <a:br>
              <a:rPr lang="en-US" sz="3200" dirty="0" smtClean="0"/>
            </a:br>
            <a:r>
              <a:rPr lang="en-US" sz="3200" dirty="0" smtClean="0"/>
              <a:t>Accepting and providing                             responsibilities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a</a:t>
            </a:r>
            <a:r>
              <a:rPr lang="en-US" sz="3200" dirty="0" smtClean="0"/>
              <a:t>ppropriate professional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review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57575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198</TotalTime>
  <Words>569</Words>
  <Application>Microsoft Macintosh PowerPoint</Application>
  <PresentationFormat>Widescreen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Mangal</vt:lpstr>
      <vt:lpstr>Parallax</vt:lpstr>
      <vt:lpstr>Top 11 Computer Skills Needed In 2011</vt:lpstr>
      <vt:lpstr>Article Summary</vt:lpstr>
      <vt:lpstr>Desired Skills</vt:lpstr>
      <vt:lpstr>Ethical Decision-Making</vt:lpstr>
      <vt:lpstr>PowerPoint Presentation</vt:lpstr>
      <vt:lpstr>Desired Skills</vt:lpstr>
      <vt:lpstr>PowerPoint Presentation</vt:lpstr>
      <vt:lpstr>ACM Code of Ethics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11 Computer Skills Needed Going Into 2011</dc:title>
  <dc:creator>Bailey Metz</dc:creator>
  <cp:lastModifiedBy>Bailey Metz</cp:lastModifiedBy>
  <cp:revision>81</cp:revision>
  <dcterms:created xsi:type="dcterms:W3CDTF">2017-11-29T22:31:54Z</dcterms:created>
  <dcterms:modified xsi:type="dcterms:W3CDTF">2017-11-30T22:06:43Z</dcterms:modified>
</cp:coreProperties>
</file>