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23"/>
  </p:notesMasterIdLst>
  <p:sldIdLst>
    <p:sldId id="256" r:id="rId5"/>
    <p:sldId id="264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28" r:id="rId55"/>
    <p:sldId id="329" r:id="rId56"/>
    <p:sldId id="330" r:id="rId57"/>
    <p:sldId id="331" r:id="rId58"/>
    <p:sldId id="332" r:id="rId59"/>
    <p:sldId id="333" r:id="rId60"/>
    <p:sldId id="334" r:id="rId61"/>
    <p:sldId id="335" r:id="rId62"/>
    <p:sldId id="336" r:id="rId63"/>
    <p:sldId id="337" r:id="rId64"/>
    <p:sldId id="338" r:id="rId65"/>
    <p:sldId id="339" r:id="rId66"/>
    <p:sldId id="340" r:id="rId67"/>
    <p:sldId id="341" r:id="rId68"/>
    <p:sldId id="342" r:id="rId69"/>
    <p:sldId id="343" r:id="rId70"/>
    <p:sldId id="344" r:id="rId71"/>
    <p:sldId id="345" r:id="rId72"/>
    <p:sldId id="346" r:id="rId73"/>
    <p:sldId id="347" r:id="rId74"/>
    <p:sldId id="348" r:id="rId75"/>
    <p:sldId id="349" r:id="rId76"/>
    <p:sldId id="350" r:id="rId77"/>
    <p:sldId id="351" r:id="rId78"/>
    <p:sldId id="352" r:id="rId79"/>
    <p:sldId id="353" r:id="rId80"/>
    <p:sldId id="354" r:id="rId81"/>
    <p:sldId id="355" r:id="rId82"/>
    <p:sldId id="356" r:id="rId83"/>
    <p:sldId id="357" r:id="rId84"/>
    <p:sldId id="358" r:id="rId85"/>
    <p:sldId id="359" r:id="rId86"/>
    <p:sldId id="360" r:id="rId87"/>
    <p:sldId id="361" r:id="rId88"/>
    <p:sldId id="362" r:id="rId89"/>
    <p:sldId id="363" r:id="rId90"/>
    <p:sldId id="364" r:id="rId91"/>
    <p:sldId id="365" r:id="rId92"/>
    <p:sldId id="366" r:id="rId93"/>
    <p:sldId id="367" r:id="rId94"/>
    <p:sldId id="368" r:id="rId95"/>
    <p:sldId id="369" r:id="rId96"/>
    <p:sldId id="370" r:id="rId97"/>
    <p:sldId id="371" r:id="rId98"/>
    <p:sldId id="372" r:id="rId99"/>
    <p:sldId id="373" r:id="rId100"/>
    <p:sldId id="374" r:id="rId101"/>
    <p:sldId id="375" r:id="rId102"/>
    <p:sldId id="376" r:id="rId103"/>
    <p:sldId id="377" r:id="rId104"/>
    <p:sldId id="378" r:id="rId105"/>
    <p:sldId id="379" r:id="rId106"/>
    <p:sldId id="380" r:id="rId107"/>
    <p:sldId id="381" r:id="rId108"/>
    <p:sldId id="382" r:id="rId109"/>
    <p:sldId id="383" r:id="rId110"/>
    <p:sldId id="384" r:id="rId111"/>
    <p:sldId id="385" r:id="rId112"/>
    <p:sldId id="386" r:id="rId113"/>
    <p:sldId id="387" r:id="rId114"/>
    <p:sldId id="388" r:id="rId115"/>
    <p:sldId id="389" r:id="rId116"/>
    <p:sldId id="390" r:id="rId117"/>
    <p:sldId id="391" r:id="rId118"/>
    <p:sldId id="392" r:id="rId119"/>
    <p:sldId id="393" r:id="rId120"/>
    <p:sldId id="394" r:id="rId121"/>
    <p:sldId id="395" r:id="rId122"/>
  </p:sldIdLst>
  <p:sldSz cx="12192000" cy="6858000"/>
  <p:notesSz cx="6858000" cy="9144000"/>
  <p:embeddedFontLst>
    <p:embeddedFont>
      <p:font typeface="Calibri" panose="020F0502020204030204" pitchFamily="34" charset="0"/>
      <p:regular r:id="rId124"/>
      <p:bold r:id="rId125"/>
      <p:italic r:id="rId126"/>
      <p:boldItalic r:id="rId127"/>
    </p:embeddedFont>
    <p:embeddedFont>
      <p:font typeface="Garamond" panose="02020404030301010803" pitchFamily="18" charset="0"/>
      <p:regular r:id="rId128"/>
      <p:bold r:id="rId129"/>
      <p:italic r:id="rId130"/>
      <p:boldItalic r:id="rId1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1" roundtripDataSignature="AMtx7mhgC230FgkP2/M9wZReZpPeTOSe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443E21-E75A-4204-9DBB-734AAEA2DFEF}">
  <a:tblStyle styleId="{CE443E21-E75A-4204-9DBB-734AAEA2DF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54" Type="http://schemas.openxmlformats.org/officeDocument/2006/relationships/theme" Target="theme/theme1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notesMaster" Target="notesMasters/notesMaster1.xml"/><Relationship Id="rId128" Type="http://schemas.openxmlformats.org/officeDocument/2006/relationships/font" Target="fonts/font5.fntdata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26" Type="http://schemas.openxmlformats.org/officeDocument/2006/relationships/font" Target="fonts/font3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5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16" Type="http://schemas.openxmlformats.org/officeDocument/2006/relationships/slide" Target="slides/slide112.xml"/><Relationship Id="rId124" Type="http://schemas.openxmlformats.org/officeDocument/2006/relationships/font" Target="fonts/font1.fntdata"/><Relationship Id="rId129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slide" Target="slides/slide107.xml"/><Relationship Id="rId15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127" Type="http://schemas.openxmlformats.org/officeDocument/2006/relationships/font" Target="fonts/font4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30" Type="http://schemas.openxmlformats.org/officeDocument/2006/relationships/font" Target="fonts/font7.fntdata"/><Relationship Id="rId151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font" Target="fonts/font2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font" Target="fonts/font8.fntdata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presProps" Target="presProps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22d483659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d22d483659_0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d22d483659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da8db4241c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gda8db4241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da8db4241c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gda8db4241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d9393388f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gd9393388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d9393388f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7" name="Google Shape;777;gd9393388f6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gd9393388f6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103</a:t>
            </a:fld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d9393388f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3" name="Google Shape;783;gd9393388f6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gd9393388f6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104</a:t>
            </a:fld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d9393388f6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gd9393388f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d93933893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gd9393389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d96dcf46d7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gd96dcf46d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d96dcf46d7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4" name="Google Shape;804;gd96dcf46d7_2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gd96dcf46d7_2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108</a:t>
            </a:fld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dc48c913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0" name="Google Shape;830;gdc48c913c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gdc48c913c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109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dc48c913c6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gdc48c913c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dc48c913c6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gdc48c913c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dc48c913c6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gdc48c913c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d9706c6b7f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gd9706c6b7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d9706c6b7f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gd9706c6b7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d9706c6b7f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gd9706c6b7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d9706c6b7f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gd9706c6b7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d9706c6b7f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gd9706c6b7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d9706c6b7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1" name="Google Shape;881;gd9706c6b7f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gd9706c6b7f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118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22d483659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d22d483659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22d483659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d22d483659_0_1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d22d483659_0_1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22d483659_0_2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d22d483659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42eab3d67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d42eab3d6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2f895a08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gd2f895a087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d2f895a087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04e041d5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d04e041d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04e041d5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d04e041d59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d04e041d59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04e041d59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d04e041d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c898a5871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dc898a5871_0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dc898a5871_0_1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d674981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cd674981e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cd674981e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42eab3d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d42eab3d6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d42eab3d6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04e041d59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d04e041d5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04e041d5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gd04e041d59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d04e041d59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04e041d59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d04e041d5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42eab3d6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gd42eab3d67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gd42eab3d67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42eab3d6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gd42eab3d67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d42eab3d67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4517cd1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d4517cd17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d4517cd17a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d76b9628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cd76b962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cd76b9628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gcd76b96282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gcd76b96282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c898a58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dc898a5871_0_1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dc898a5871_0_1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cd76b96282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cd76b9628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4517cd17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gd4517cd17a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d4517cd17a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d4517cd17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gd4517cd17a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gd4517cd17a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d4349427f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gd4349427f3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gd4349427f3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d2f895a087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gd2f895a08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d486c54d3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gd486c54d3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gd486c54d3c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d486c54d3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gd486c54d3c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gd486c54d3c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d486c54d3c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gd486c54d3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486c54d3c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gd486c54d3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d486c54d3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gd486c54d3c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d486c54d3c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c898a5871_0_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dc898a5871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d486c54d3c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gd486c54d3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cd76b96282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gcd76b9628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d5fcd6e39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d5fcd6e3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d5fcd6e39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Google Shape;434;gd5fcd6e39b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gd5fcd6e39b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d5fcd6e39b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d5fcd6e39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d5fcd6e39b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gd5fcd6e39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d5fcd6e39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1" name="Google Shape;451;gd5fcd6e39b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gd5fcd6e39b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d16d1336a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gd16d1336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d5fcd6e39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gd5fcd6e39b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gd5fcd6e39b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d5fcd6e39b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gd5fcd6e39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22d48365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d22d483659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d22d483659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d5fcd6e39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5" name="Google Shape;475;gd5fcd6e39b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gd5fcd6e39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d5fcd6e39b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gd5fcd6e39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d5fcd6e39b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gd5fcd6e39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d5fcd6e39b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gd5fcd6e39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d6bba5a68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gd6bba5a6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6bba5a68b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gd6bba5a68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d6bba5a68b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gd6bba5a68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d6bba5a68b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gd6bba5a68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d6bba5a68b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gd6bba5a68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d823e7132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gd823e713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2f895a08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d2f895a087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d2f895a087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d823e7132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7" name="Google Shape;527;gd823e71324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gd823e71324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d823e71324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gd823e7132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d823e71324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gd823e7132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d823e71324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gd823e7132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d823e7132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9" name="Google Shape;549;gd823e71324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gd823e71324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d823e71324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gd823e713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d823e71324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gd823e7132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d823e71324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gd823e7132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d823e7132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1" name="Google Shape;571;gd823e71324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gd823e71324_0_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d823e71324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gd823e71324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2f895a087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d2f895a08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d88b445b0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gd88b445b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d88b445b0b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gd88b445b0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d88b445b0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3" name="Google Shape;593;gd88b445b0b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gd88b445b0b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d88b445b0b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gd88b445b0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3ff0a617b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gd3ff0a617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d3ff0a617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0" name="Google Shape;610;gd3ff0a617b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gd3ff0a617b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d3ff0a617b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gd3ff0a617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d3ff0a617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gd3ff0a61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d3ff0a617b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gd3ff0a617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d3ff0a617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2" name="Google Shape;632;gd3ff0a617b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gd3ff0a617b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22d48365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d22d483659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d22d483659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d3ff0a617b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gd3ff0a617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d87b3a21c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gd87b3a21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d87b3a21c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9" name="Google Shape;649;gd87b3a21c3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gd87b3a21c3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82</a:t>
            </a:fld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d3ff0a617b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gd3ff0a617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d3ff0a617b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gd3ff0a617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d3ff0a617b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gd3ff0a617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d88d76aa7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gd88d76aa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d88d76aa7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1" name="Google Shape;691;gd88d76aa7f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gd88d76aa7f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87</a:t>
            </a:fld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d8e944f458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gd8e944f45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d3ff0a617b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gd3ff0a617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22d483659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d22d48365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d3ff0a617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8" name="Google Shape;708;gd3ff0a617b_0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gd3ff0a617b_0_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90</a:t>
            </a:fld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d3ff0a617b_0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gd3ff0a617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d3ff0a617b_0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gd3ff0a617b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d3ff0a617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5" name="Google Shape;725;gd3ff0a617b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gd3ff0a617b_0_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93</a:t>
            </a:fld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d3ff0a617b_0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gd3ff0a617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d3ff0a617b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gd3ff0a617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d3ff0a617b_0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gd3ff0a617b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d3ff0a617b_0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gd3ff0a617b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d3ff0a617b_0_1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gd3ff0a617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da8db4241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gda8db424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406F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Kashif Murtaza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@AISciencesLearn</a:t>
            </a:r>
            <a:endParaRPr/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6000"/>
              <a:buFont typeface="Garamond"/>
              <a:buNone/>
              <a:defRPr sz="6000" b="1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1"/>
          <p:cNvSpPr txBox="1">
            <a:spLocks noGrp="1"/>
          </p:cNvSpPr>
          <p:nvPr>
            <p:ph type="sldNum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7" y="2149168"/>
            <a:ext cx="1402854" cy="144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4400"/>
              <a:buFont typeface="Garamond"/>
              <a:buNone/>
              <a:defRPr b="1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4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0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2"/>
          <p:cNvSpPr txBox="1">
            <a:spLocks noGrp="1"/>
          </p:cNvSpPr>
          <p:nvPr>
            <p:ph type="sldNum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3"/>
          <p:cNvSpPr txBox="1">
            <a:spLocks noGrp="1"/>
          </p:cNvSpPr>
          <p:nvPr>
            <p:ph type="sldNum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79" descr="Une image contenant texte, clipart&#10;&#10;Description générée automatiquement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8" y="1798675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Garamond"/>
              <a:buNone/>
            </a:pPr>
            <a:r>
              <a:rPr lang="en-US" sz="5400" b="1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rPr>
              <a:t>PySpark &amp; AWS: Master Big Data With PySpark and AWS</a:t>
            </a:r>
            <a:endParaRPr sz="5400" b="1">
              <a:solidFill>
                <a:srgbClr val="406FBA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619677"/>
            <a:ext cx="7579020" cy="1306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Garamond"/>
              <a:buNone/>
            </a:pPr>
            <a:r>
              <a:rPr lang="en-US" sz="4000" b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Hands on </a:t>
            </a:r>
            <a:r>
              <a:rPr lang="en-US" sz="40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Big Data course </a:t>
            </a:r>
            <a:r>
              <a:rPr lang="en-US" sz="4000" b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including in demand industry skills</a:t>
            </a:r>
            <a:endParaRPr sz="4000" b="0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</a:pPr>
            <a:r>
              <a:rPr lang="en-US" sz="20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Muhammad Ahmad</a:t>
            </a:r>
            <a:endParaRPr sz="2000" b="1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22d483659_0_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Spark Ecosystem</a:t>
            </a:r>
            <a:endParaRPr/>
          </a:p>
        </p:txBody>
      </p:sp>
      <p:sp>
        <p:nvSpPr>
          <p:cNvPr id="213" name="Google Shape;213;gd22d483659_0_57"/>
          <p:cNvSpPr/>
          <p:nvPr/>
        </p:nvSpPr>
        <p:spPr>
          <a:xfrm>
            <a:off x="1044600" y="3587950"/>
            <a:ext cx="10515600" cy="248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d22d483659_0_57"/>
          <p:cNvSpPr txBox="1"/>
          <p:nvPr/>
        </p:nvSpPr>
        <p:spPr>
          <a:xfrm>
            <a:off x="5096850" y="3645975"/>
            <a:ext cx="1998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Garamond"/>
                <a:ea typeface="Garamond"/>
                <a:cs typeface="Garamond"/>
                <a:sym typeface="Garamond"/>
              </a:rPr>
              <a:t>SPARK CORE API</a:t>
            </a:r>
            <a:endParaRPr sz="1600" b="1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5" name="Google Shape;215;gd22d483659_0_57"/>
          <p:cNvSpPr txBox="1"/>
          <p:nvPr/>
        </p:nvSpPr>
        <p:spPr>
          <a:xfrm>
            <a:off x="1256550" y="4980750"/>
            <a:ext cx="1604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latin typeface="Garamond"/>
                <a:ea typeface="Garamond"/>
                <a:cs typeface="Garamond"/>
                <a:sym typeface="Garamond"/>
              </a:rPr>
              <a:t>JAVA</a:t>
            </a:r>
            <a:endParaRPr sz="2500" b="1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6" name="Google Shape;216;gd22d483659_0_57"/>
          <p:cNvSpPr txBox="1"/>
          <p:nvPr/>
        </p:nvSpPr>
        <p:spPr>
          <a:xfrm>
            <a:off x="9749100" y="4980750"/>
            <a:ext cx="1604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latin typeface="Garamond"/>
                <a:ea typeface="Garamond"/>
                <a:cs typeface="Garamond"/>
                <a:sym typeface="Garamond"/>
              </a:rPr>
              <a:t>R</a:t>
            </a:r>
            <a:endParaRPr sz="2500" b="1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7" name="Google Shape;217;gd22d483659_0_57"/>
          <p:cNvSpPr txBox="1"/>
          <p:nvPr/>
        </p:nvSpPr>
        <p:spPr>
          <a:xfrm>
            <a:off x="3967475" y="4980750"/>
            <a:ext cx="1604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latin typeface="Garamond"/>
                <a:ea typeface="Garamond"/>
                <a:cs typeface="Garamond"/>
                <a:sym typeface="Garamond"/>
              </a:rPr>
              <a:t>SCALA</a:t>
            </a:r>
            <a:endParaRPr sz="2500" b="1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8" name="Google Shape;218;gd22d483659_0_57"/>
          <p:cNvSpPr txBox="1"/>
          <p:nvPr/>
        </p:nvSpPr>
        <p:spPr>
          <a:xfrm>
            <a:off x="7095150" y="4980750"/>
            <a:ext cx="1604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latin typeface="Garamond"/>
                <a:ea typeface="Garamond"/>
                <a:cs typeface="Garamond"/>
                <a:sym typeface="Garamond"/>
              </a:rPr>
              <a:t>PYTHON</a:t>
            </a:r>
            <a:endParaRPr sz="2500" b="1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9" name="Google Shape;219;gd22d483659_0_57"/>
          <p:cNvSpPr/>
          <p:nvPr/>
        </p:nvSpPr>
        <p:spPr>
          <a:xfrm>
            <a:off x="1135425" y="1877250"/>
            <a:ext cx="1847100" cy="56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SPARK SQL</a:t>
            </a:r>
            <a:endParaRPr sz="1800" b="1"/>
          </a:p>
        </p:txBody>
      </p:sp>
      <p:sp>
        <p:nvSpPr>
          <p:cNvPr id="220" name="Google Shape;220;gd22d483659_0_57"/>
          <p:cNvSpPr/>
          <p:nvPr/>
        </p:nvSpPr>
        <p:spPr>
          <a:xfrm>
            <a:off x="9672900" y="1877250"/>
            <a:ext cx="1847100" cy="56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SPARK GRAPHX</a:t>
            </a:r>
            <a:endParaRPr sz="1800" b="1"/>
          </a:p>
        </p:txBody>
      </p:sp>
      <p:sp>
        <p:nvSpPr>
          <p:cNvPr id="221" name="Google Shape;221;gd22d483659_0_57"/>
          <p:cNvSpPr/>
          <p:nvPr/>
        </p:nvSpPr>
        <p:spPr>
          <a:xfrm>
            <a:off x="6942750" y="1877250"/>
            <a:ext cx="1847100" cy="56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SPARK MLlib</a:t>
            </a:r>
            <a:endParaRPr sz="1800" b="1"/>
          </a:p>
        </p:txBody>
      </p:sp>
      <p:sp>
        <p:nvSpPr>
          <p:cNvPr id="222" name="Google Shape;222;gd22d483659_0_57"/>
          <p:cNvSpPr/>
          <p:nvPr/>
        </p:nvSpPr>
        <p:spPr>
          <a:xfrm>
            <a:off x="4115288" y="1877250"/>
            <a:ext cx="1847100" cy="56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SPARK STREAMING</a:t>
            </a:r>
            <a:endParaRPr sz="1800" b="1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da8db4241c_0_5"/>
          <p:cNvSpPr txBox="1">
            <a:spLocks noGrp="1"/>
          </p:cNvSpPr>
          <p:nvPr>
            <p:ph type="title"/>
          </p:nvPr>
        </p:nvSpPr>
        <p:spPr>
          <a:xfrm>
            <a:off x="947760" y="2258381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Best model and evaluate predictions</a:t>
            </a:r>
            <a:endParaRPr sz="540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da8db4241c_0_15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Recommendations</a:t>
            </a:r>
            <a:endParaRPr sz="540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d9393388f6_0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Streaming</a:t>
            </a:r>
            <a:endParaRPr sz="540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Google Shape;780;gd9393388f6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0"/>
            <a:ext cx="11187776" cy="62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6" name="Google Shape;786;gd9393388f6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199" cy="639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d9393388f6_0_18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Streaming With RDD</a:t>
            </a:r>
            <a:endParaRPr sz="54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d93933893a_0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Streaming With DF</a:t>
            </a:r>
            <a:endParaRPr sz="540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d96dcf46d7_2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ETL Pipeline</a:t>
            </a:r>
            <a:endParaRPr sz="540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d96dcf46d7_2_4"/>
          <p:cNvSpPr/>
          <p:nvPr/>
        </p:nvSpPr>
        <p:spPr>
          <a:xfrm>
            <a:off x="650975" y="941150"/>
            <a:ext cx="1059900" cy="105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csv</a:t>
            </a:r>
            <a:endParaRPr b="1"/>
          </a:p>
        </p:txBody>
      </p:sp>
      <p:sp>
        <p:nvSpPr>
          <p:cNvPr id="808" name="Google Shape;808;gd96dcf46d7_2_4"/>
          <p:cNvSpPr/>
          <p:nvPr/>
        </p:nvSpPr>
        <p:spPr>
          <a:xfrm>
            <a:off x="650975" y="2388950"/>
            <a:ext cx="1059900" cy="105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txt</a:t>
            </a:r>
            <a:endParaRPr b="1"/>
          </a:p>
        </p:txBody>
      </p:sp>
      <p:sp>
        <p:nvSpPr>
          <p:cNvPr id="809" name="Google Shape;809;gd96dcf46d7_2_4"/>
          <p:cNvSpPr/>
          <p:nvPr/>
        </p:nvSpPr>
        <p:spPr>
          <a:xfrm>
            <a:off x="650975" y="3760550"/>
            <a:ext cx="1059900" cy="105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jdbc</a:t>
            </a:r>
            <a:endParaRPr b="1"/>
          </a:p>
        </p:txBody>
      </p:sp>
      <p:sp>
        <p:nvSpPr>
          <p:cNvPr id="810" name="Google Shape;810;gd96dcf46d7_2_4"/>
          <p:cNvSpPr/>
          <p:nvPr/>
        </p:nvSpPr>
        <p:spPr>
          <a:xfrm>
            <a:off x="650975" y="5208350"/>
            <a:ext cx="1059900" cy="105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…..</a:t>
            </a:r>
            <a:endParaRPr b="1"/>
          </a:p>
        </p:txBody>
      </p:sp>
      <p:pic>
        <p:nvPicPr>
          <p:cNvPr id="811" name="Google Shape;811;gd96dcf46d7_2_4"/>
          <p:cNvPicPr preferRelativeResize="0"/>
          <p:nvPr/>
        </p:nvPicPr>
        <p:blipFill rotWithShape="1">
          <a:blip r:embed="rId3">
            <a:alphaModFix/>
          </a:blip>
          <a:srcRect l="21458" t="25511" r="19148" b="31234"/>
          <a:stretch/>
        </p:blipFill>
        <p:spPr>
          <a:xfrm>
            <a:off x="4537375" y="2007950"/>
            <a:ext cx="3394350" cy="18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gd96dcf46d7_2_4"/>
          <p:cNvSpPr/>
          <p:nvPr/>
        </p:nvSpPr>
        <p:spPr>
          <a:xfrm>
            <a:off x="10421893" y="864950"/>
            <a:ext cx="1059900" cy="105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csv</a:t>
            </a:r>
            <a:endParaRPr b="1"/>
          </a:p>
        </p:txBody>
      </p:sp>
      <p:sp>
        <p:nvSpPr>
          <p:cNvPr id="813" name="Google Shape;813;gd96dcf46d7_2_4"/>
          <p:cNvSpPr/>
          <p:nvPr/>
        </p:nvSpPr>
        <p:spPr>
          <a:xfrm>
            <a:off x="10421893" y="2312750"/>
            <a:ext cx="1059900" cy="105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txt</a:t>
            </a:r>
            <a:endParaRPr b="1"/>
          </a:p>
        </p:txBody>
      </p:sp>
      <p:sp>
        <p:nvSpPr>
          <p:cNvPr id="814" name="Google Shape;814;gd96dcf46d7_2_4"/>
          <p:cNvSpPr/>
          <p:nvPr/>
        </p:nvSpPr>
        <p:spPr>
          <a:xfrm>
            <a:off x="10421893" y="3684350"/>
            <a:ext cx="1059900" cy="105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jdbc</a:t>
            </a:r>
            <a:endParaRPr b="1"/>
          </a:p>
        </p:txBody>
      </p:sp>
      <p:sp>
        <p:nvSpPr>
          <p:cNvPr id="815" name="Google Shape;815;gd96dcf46d7_2_4"/>
          <p:cNvSpPr/>
          <p:nvPr/>
        </p:nvSpPr>
        <p:spPr>
          <a:xfrm>
            <a:off x="10421893" y="5132150"/>
            <a:ext cx="1059900" cy="105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…..</a:t>
            </a:r>
            <a:endParaRPr b="1"/>
          </a:p>
        </p:txBody>
      </p:sp>
      <p:cxnSp>
        <p:nvCxnSpPr>
          <p:cNvPr id="816" name="Google Shape;816;gd96dcf46d7_2_4"/>
          <p:cNvCxnSpPr>
            <a:stCxn id="807" idx="3"/>
            <a:endCxn id="807" idx="3"/>
          </p:cNvCxnSpPr>
          <p:nvPr/>
        </p:nvCxnSpPr>
        <p:spPr>
          <a:xfrm>
            <a:off x="1710875" y="14711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7" name="Google Shape;817;gd96dcf46d7_2_4"/>
          <p:cNvCxnSpPr>
            <a:stCxn id="807" idx="3"/>
            <a:endCxn id="811" idx="1"/>
          </p:cNvCxnSpPr>
          <p:nvPr/>
        </p:nvCxnSpPr>
        <p:spPr>
          <a:xfrm>
            <a:off x="1710875" y="1471100"/>
            <a:ext cx="2826600" cy="146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8" name="Google Shape;818;gd96dcf46d7_2_4"/>
          <p:cNvCxnSpPr>
            <a:stCxn id="808" idx="3"/>
            <a:endCxn id="811" idx="1"/>
          </p:cNvCxnSpPr>
          <p:nvPr/>
        </p:nvCxnSpPr>
        <p:spPr>
          <a:xfrm>
            <a:off x="1710875" y="2918900"/>
            <a:ext cx="2826600" cy="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9" name="Google Shape;819;gd96dcf46d7_2_4"/>
          <p:cNvCxnSpPr>
            <a:stCxn id="809" idx="3"/>
            <a:endCxn id="811" idx="1"/>
          </p:cNvCxnSpPr>
          <p:nvPr/>
        </p:nvCxnSpPr>
        <p:spPr>
          <a:xfrm rot="10800000" flipH="1">
            <a:off x="1710875" y="2934800"/>
            <a:ext cx="2826600" cy="135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0" name="Google Shape;820;gd96dcf46d7_2_4"/>
          <p:cNvCxnSpPr>
            <a:stCxn id="810" idx="3"/>
            <a:endCxn id="811" idx="1"/>
          </p:cNvCxnSpPr>
          <p:nvPr/>
        </p:nvCxnSpPr>
        <p:spPr>
          <a:xfrm rot="10800000" flipH="1">
            <a:off x="1710875" y="2934800"/>
            <a:ext cx="2826600" cy="280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1" name="Google Shape;821;gd96dcf46d7_2_4"/>
          <p:cNvCxnSpPr>
            <a:stCxn id="811" idx="3"/>
            <a:endCxn id="812" idx="1"/>
          </p:cNvCxnSpPr>
          <p:nvPr/>
        </p:nvCxnSpPr>
        <p:spPr>
          <a:xfrm rot="10800000" flipH="1">
            <a:off x="7931725" y="1395050"/>
            <a:ext cx="2490300" cy="15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2" name="Google Shape;822;gd96dcf46d7_2_4"/>
          <p:cNvCxnSpPr>
            <a:stCxn id="811" idx="3"/>
            <a:endCxn id="813" idx="1"/>
          </p:cNvCxnSpPr>
          <p:nvPr/>
        </p:nvCxnSpPr>
        <p:spPr>
          <a:xfrm rot="10800000" flipH="1">
            <a:off x="7931725" y="2842850"/>
            <a:ext cx="2490300" cy="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3" name="Google Shape;823;gd96dcf46d7_2_4"/>
          <p:cNvCxnSpPr>
            <a:stCxn id="811" idx="3"/>
            <a:endCxn id="814" idx="1"/>
          </p:cNvCxnSpPr>
          <p:nvPr/>
        </p:nvCxnSpPr>
        <p:spPr>
          <a:xfrm>
            <a:off x="7931725" y="2934950"/>
            <a:ext cx="2490300" cy="127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4" name="Google Shape;824;gd96dcf46d7_2_4"/>
          <p:cNvCxnSpPr>
            <a:stCxn id="811" idx="3"/>
            <a:endCxn id="815" idx="1"/>
          </p:cNvCxnSpPr>
          <p:nvPr/>
        </p:nvCxnSpPr>
        <p:spPr>
          <a:xfrm>
            <a:off x="7931725" y="2934950"/>
            <a:ext cx="2490300" cy="272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5" name="Google Shape;825;gd96dcf46d7_2_4"/>
          <p:cNvSpPr/>
          <p:nvPr/>
        </p:nvSpPr>
        <p:spPr>
          <a:xfrm>
            <a:off x="7508975" y="5132150"/>
            <a:ext cx="2630100" cy="86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Data Load</a:t>
            </a:r>
            <a:endParaRPr b="1"/>
          </a:p>
        </p:txBody>
      </p:sp>
      <p:sp>
        <p:nvSpPr>
          <p:cNvPr id="826" name="Google Shape;826;gd96dcf46d7_2_4"/>
          <p:cNvSpPr/>
          <p:nvPr/>
        </p:nvSpPr>
        <p:spPr>
          <a:xfrm>
            <a:off x="2059925" y="938625"/>
            <a:ext cx="2630100" cy="86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Data Extraction</a:t>
            </a:r>
            <a:endParaRPr b="1"/>
          </a:p>
        </p:txBody>
      </p:sp>
      <p:sp>
        <p:nvSpPr>
          <p:cNvPr id="827" name="Google Shape;827;gd96dcf46d7_2_4"/>
          <p:cNvSpPr/>
          <p:nvPr/>
        </p:nvSpPr>
        <p:spPr>
          <a:xfrm>
            <a:off x="5389500" y="3542550"/>
            <a:ext cx="1395900" cy="46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ETL</a:t>
            </a:r>
            <a:endParaRPr b="1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dc48c913c6_0_0"/>
          <p:cNvSpPr/>
          <p:nvPr/>
        </p:nvSpPr>
        <p:spPr>
          <a:xfrm>
            <a:off x="271500" y="1784900"/>
            <a:ext cx="2919300" cy="20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/>
              <a:t>CSV in DBFS</a:t>
            </a:r>
            <a:endParaRPr sz="2500" b="1"/>
          </a:p>
        </p:txBody>
      </p:sp>
      <p:sp>
        <p:nvSpPr>
          <p:cNvPr id="834" name="Google Shape;834;gdc48c913c6_0_0"/>
          <p:cNvSpPr/>
          <p:nvPr/>
        </p:nvSpPr>
        <p:spPr>
          <a:xfrm>
            <a:off x="4623467" y="1784900"/>
            <a:ext cx="2919300" cy="20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PySpark on </a:t>
            </a: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DataBricks NoteBook</a:t>
            </a:r>
            <a:endParaRPr sz="2400" b="1"/>
          </a:p>
        </p:txBody>
      </p:sp>
      <p:sp>
        <p:nvSpPr>
          <p:cNvPr id="835" name="Google Shape;835;gdc48c913c6_0_0"/>
          <p:cNvSpPr/>
          <p:nvPr/>
        </p:nvSpPr>
        <p:spPr>
          <a:xfrm>
            <a:off x="8934776" y="1784900"/>
            <a:ext cx="2919300" cy="20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/>
              <a:t>Postgres</a:t>
            </a:r>
            <a:endParaRPr sz="2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/>
              <a:t>Database in AWS RDS</a:t>
            </a:r>
            <a:endParaRPr sz="2500" b="1"/>
          </a:p>
        </p:txBody>
      </p:sp>
      <p:sp>
        <p:nvSpPr>
          <p:cNvPr id="836" name="Google Shape;836;gdc48c913c6_0_0"/>
          <p:cNvSpPr/>
          <p:nvPr/>
        </p:nvSpPr>
        <p:spPr>
          <a:xfrm>
            <a:off x="3285175" y="2543375"/>
            <a:ext cx="1128900" cy="59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</a:t>
            </a:r>
            <a:endParaRPr/>
          </a:p>
        </p:txBody>
      </p:sp>
      <p:sp>
        <p:nvSpPr>
          <p:cNvPr id="837" name="Google Shape;837;gdc48c913c6_0_0"/>
          <p:cNvSpPr/>
          <p:nvPr/>
        </p:nvSpPr>
        <p:spPr>
          <a:xfrm>
            <a:off x="7704775" y="2543375"/>
            <a:ext cx="1128900" cy="59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LD</a:t>
            </a:r>
            <a:endParaRPr/>
          </a:p>
        </p:txBody>
      </p:sp>
      <p:sp>
        <p:nvSpPr>
          <p:cNvPr id="838" name="Google Shape;838;gdc48c913c6_0_0"/>
          <p:cNvSpPr/>
          <p:nvPr/>
        </p:nvSpPr>
        <p:spPr>
          <a:xfrm>
            <a:off x="5373875" y="3905875"/>
            <a:ext cx="1423200" cy="318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Transformation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4400"/>
              <a:buFont typeface="Garamond"/>
              <a:buNone/>
            </a:pPr>
            <a:r>
              <a:rPr lang="en-US"/>
              <a:t>Spark RDDs</a:t>
            </a:r>
            <a:endParaRPr sz="2800">
              <a:solidFill>
                <a:schemeClr val="accent1"/>
              </a:solidFill>
            </a:endParaRPr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Char char="▪"/>
            </a:pPr>
            <a:r>
              <a:rPr lang="en-US"/>
              <a:t>RDD is the spark’s core abstraction which stands for Resilient Distributed Dataset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 is the immutable distributed collection of objects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Internally spark distributes the data in RDD, to different nodes across the cluster to achieve parallelization.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c48c913c6_0_39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Data Set</a:t>
            </a:r>
            <a:endParaRPr sz="540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dc48c913c6_0_47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Extract</a:t>
            </a:r>
            <a:endParaRPr sz="540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dc48c913c6_0_51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Transform</a:t>
            </a:r>
            <a:endParaRPr sz="540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d9706c6b7f_0_18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Installing Postgresql</a:t>
            </a:r>
            <a:endParaRPr sz="540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d9706c6b7f_0_4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Load</a:t>
            </a:r>
            <a:endParaRPr sz="540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d9706c6b7f_0_22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Project</a:t>
            </a:r>
            <a:endParaRPr sz="540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d9706c6b7f_0_26"/>
          <p:cNvSpPr txBox="1">
            <a:spLocks noGrp="1"/>
          </p:cNvSpPr>
          <p:nvPr>
            <p:ph type="title"/>
          </p:nvPr>
        </p:nvSpPr>
        <p:spPr>
          <a:xfrm>
            <a:off x="932610" y="2260031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CDC - Change Data Capture / Replication On Going</a:t>
            </a:r>
            <a:endParaRPr sz="540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d9706c6b7f_0_49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Project Architecture</a:t>
            </a:r>
            <a:endParaRPr sz="540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d9706c6b7f_0_34"/>
          <p:cNvSpPr/>
          <p:nvPr/>
        </p:nvSpPr>
        <p:spPr>
          <a:xfrm>
            <a:off x="5860700" y="1596200"/>
            <a:ext cx="1503900" cy="80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RDS -&gt; MySql</a:t>
            </a:r>
            <a:endParaRPr b="1"/>
          </a:p>
        </p:txBody>
      </p:sp>
      <p:sp>
        <p:nvSpPr>
          <p:cNvPr id="885" name="Google Shape;885;gd9706c6b7f_0_34"/>
          <p:cNvSpPr/>
          <p:nvPr/>
        </p:nvSpPr>
        <p:spPr>
          <a:xfrm>
            <a:off x="5860700" y="2968800"/>
            <a:ext cx="1503900" cy="80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Temp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HDFS / S3</a:t>
            </a:r>
            <a:endParaRPr b="1"/>
          </a:p>
        </p:txBody>
      </p:sp>
      <p:sp>
        <p:nvSpPr>
          <p:cNvPr id="886" name="Google Shape;886;gd9706c6b7f_0_34"/>
          <p:cNvSpPr/>
          <p:nvPr/>
        </p:nvSpPr>
        <p:spPr>
          <a:xfrm>
            <a:off x="1790150" y="1686950"/>
            <a:ext cx="1503900" cy="207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DMS</a:t>
            </a:r>
            <a:endParaRPr b="1"/>
          </a:p>
        </p:txBody>
      </p:sp>
      <p:sp>
        <p:nvSpPr>
          <p:cNvPr id="887" name="Google Shape;887;gd9706c6b7f_0_34"/>
          <p:cNvSpPr/>
          <p:nvPr/>
        </p:nvSpPr>
        <p:spPr>
          <a:xfrm>
            <a:off x="3955025" y="2931425"/>
            <a:ext cx="1322400" cy="74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Destination EndPoint</a:t>
            </a:r>
            <a:endParaRPr/>
          </a:p>
        </p:txBody>
      </p:sp>
      <p:sp>
        <p:nvSpPr>
          <p:cNvPr id="888" name="Google Shape;888;gd9706c6b7f_0_34"/>
          <p:cNvSpPr/>
          <p:nvPr/>
        </p:nvSpPr>
        <p:spPr>
          <a:xfrm>
            <a:off x="3877325" y="1777700"/>
            <a:ext cx="1400100" cy="622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 Endpoint</a:t>
            </a:r>
            <a:endParaRPr/>
          </a:p>
        </p:txBody>
      </p:sp>
      <p:sp>
        <p:nvSpPr>
          <p:cNvPr id="889" name="Google Shape;889;gd9706c6b7f_0_34"/>
          <p:cNvSpPr/>
          <p:nvPr/>
        </p:nvSpPr>
        <p:spPr>
          <a:xfrm>
            <a:off x="5964500" y="5326800"/>
            <a:ext cx="1400100" cy="80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FINAL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HDFS / S3</a:t>
            </a:r>
            <a:endParaRPr b="1"/>
          </a:p>
        </p:txBody>
      </p:sp>
      <p:sp>
        <p:nvSpPr>
          <p:cNvPr id="890" name="Google Shape;890;gd9706c6b7f_0_34"/>
          <p:cNvSpPr/>
          <p:nvPr/>
        </p:nvSpPr>
        <p:spPr>
          <a:xfrm>
            <a:off x="8894350" y="2892600"/>
            <a:ext cx="1400100" cy="80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Lambda</a:t>
            </a:r>
            <a:endParaRPr b="1"/>
          </a:p>
        </p:txBody>
      </p:sp>
      <p:sp>
        <p:nvSpPr>
          <p:cNvPr id="891" name="Google Shape;891;gd9706c6b7f_0_34"/>
          <p:cNvSpPr/>
          <p:nvPr/>
        </p:nvSpPr>
        <p:spPr>
          <a:xfrm>
            <a:off x="7601100" y="3056125"/>
            <a:ext cx="1124700" cy="54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Trigger</a:t>
            </a:r>
            <a:endParaRPr/>
          </a:p>
        </p:txBody>
      </p:sp>
      <p:sp>
        <p:nvSpPr>
          <p:cNvPr id="892" name="Google Shape;892;gd9706c6b7f_0_34"/>
          <p:cNvSpPr/>
          <p:nvPr/>
        </p:nvSpPr>
        <p:spPr>
          <a:xfrm>
            <a:off x="8773225" y="5326800"/>
            <a:ext cx="1707600" cy="80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Glue -&gt; PySpark</a:t>
            </a:r>
            <a:endParaRPr b="1"/>
          </a:p>
        </p:txBody>
      </p:sp>
      <p:sp>
        <p:nvSpPr>
          <p:cNvPr id="893" name="Google Shape;893;gd9706c6b7f_0_34"/>
          <p:cNvSpPr/>
          <p:nvPr/>
        </p:nvSpPr>
        <p:spPr>
          <a:xfrm>
            <a:off x="9338575" y="3813825"/>
            <a:ext cx="576900" cy="1409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Invoke</a:t>
            </a:r>
            <a:endParaRPr/>
          </a:p>
        </p:txBody>
      </p:sp>
      <p:cxnSp>
        <p:nvCxnSpPr>
          <p:cNvPr id="894" name="Google Shape;894;gd9706c6b7f_0_34"/>
          <p:cNvCxnSpPr>
            <a:stCxn id="892" idx="1"/>
            <a:endCxn id="885" idx="2"/>
          </p:cNvCxnSpPr>
          <p:nvPr/>
        </p:nvCxnSpPr>
        <p:spPr>
          <a:xfrm rot="10800000">
            <a:off x="6612625" y="3772650"/>
            <a:ext cx="2160600" cy="19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5" name="Google Shape;895;gd9706c6b7f_0_34"/>
          <p:cNvCxnSpPr>
            <a:stCxn id="892" idx="1"/>
            <a:endCxn id="889" idx="3"/>
          </p:cNvCxnSpPr>
          <p:nvPr/>
        </p:nvCxnSpPr>
        <p:spPr>
          <a:xfrm rot="10800000">
            <a:off x="7364725" y="5728650"/>
            <a:ext cx="140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6" name="Google Shape;896;gd9706c6b7f_0_34"/>
          <p:cNvSpPr txBox="1"/>
          <p:nvPr/>
        </p:nvSpPr>
        <p:spPr>
          <a:xfrm rot="2700000">
            <a:off x="7108593" y="4349615"/>
            <a:ext cx="709794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Garamond"/>
                <a:ea typeface="Garamond"/>
                <a:cs typeface="Garamond"/>
                <a:sym typeface="Garamond"/>
              </a:rPr>
              <a:t>READ</a:t>
            </a:r>
            <a:endParaRPr b="1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97" name="Google Shape;897;gd9706c6b7f_0_34"/>
          <p:cNvSpPr txBox="1"/>
          <p:nvPr/>
        </p:nvSpPr>
        <p:spPr>
          <a:xfrm>
            <a:off x="7317550" y="5420850"/>
            <a:ext cx="1503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READ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WRITE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98" name="Google Shape;898;gd9706c6b7f_0_34"/>
          <p:cNvSpPr txBox="1">
            <a:spLocks noGrp="1"/>
          </p:cNvSpPr>
          <p:nvPr>
            <p:ph type="title"/>
          </p:nvPr>
        </p:nvSpPr>
        <p:spPr>
          <a:xfrm>
            <a:off x="381000" y="-52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/>
              <a:t>Project </a:t>
            </a:r>
            <a:r>
              <a:rPr lang="en-US"/>
              <a:t>Architecture</a:t>
            </a:r>
            <a:endParaRPr/>
          </a:p>
        </p:txBody>
      </p:sp>
      <p:cxnSp>
        <p:nvCxnSpPr>
          <p:cNvPr id="899" name="Google Shape;899;gd9706c6b7f_0_34"/>
          <p:cNvCxnSpPr>
            <a:stCxn id="889" idx="3"/>
            <a:endCxn id="892" idx="1"/>
          </p:cNvCxnSpPr>
          <p:nvPr/>
        </p:nvCxnSpPr>
        <p:spPr>
          <a:xfrm>
            <a:off x="7364600" y="5728650"/>
            <a:ext cx="140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22d483659_0_191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Transformations and Actions</a:t>
            </a:r>
            <a:endParaRPr sz="5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22d483659_0_19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Transformations and Actions</a:t>
            </a:r>
            <a:endParaRPr/>
          </a:p>
        </p:txBody>
      </p:sp>
      <p:sp>
        <p:nvSpPr>
          <p:cNvPr id="256" name="Google Shape;256;gd22d483659_0_199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Char char="▪"/>
            </a:pPr>
            <a:r>
              <a:rPr lang="en-US"/>
              <a:t>Transformations create a new RDD from an existing one.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Actions return a value to the driver program after running a computation on the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All transformations in Spark are lazy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Spark only triggers the data flow when there’s a action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22d483659_0_209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Creating Spark RDD</a:t>
            </a:r>
            <a:endParaRPr sz="5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42eab3d67_0_14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Running Code Locally</a:t>
            </a:r>
            <a:endParaRPr sz="5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2f895a087_0_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map()</a:t>
            </a:r>
            <a:endParaRPr/>
          </a:p>
        </p:txBody>
      </p:sp>
      <p:sp>
        <p:nvSpPr>
          <p:cNvPr id="273" name="Google Shape;273;gd2f895a087_0_30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Map is used as a maper of data from one state to other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will create a new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rdd.map(lambda x: x.split())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04e041d59_0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04e041d59_0_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285" name="Google Shape;285;gd04e041d59_0_4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this input file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 how are you?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Hope you are doing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great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Write a mapper that will provide the length of each word in the following format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 [2, 3, 3, 4], [4, 3, 3, 5], [5] 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04e041d59_0_13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c898a5871_0_1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Applications of Spark</a:t>
            </a:r>
            <a:endParaRPr/>
          </a:p>
        </p:txBody>
      </p:sp>
      <p:sp>
        <p:nvSpPr>
          <p:cNvPr id="89" name="Google Shape;89;gdc898a5871_0_121"/>
          <p:cNvSpPr txBox="1">
            <a:spLocks noGrp="1"/>
          </p:cNvSpPr>
          <p:nvPr>
            <p:ph type="body" idx="1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Streaming Data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Machine Learning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Batch Data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ETL Pipelines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cd674981ec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flatMap()</a:t>
            </a:r>
            <a:endParaRPr/>
          </a:p>
        </p:txBody>
      </p:sp>
      <p:sp>
        <p:nvSpPr>
          <p:cNvPr id="297" name="Google Shape;297;gcd674981ec_0_0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Flat Map is used as a maper of data and explodes data before final output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will create a new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rdd.flatMap(lambda x: x.split())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2eab3d67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filter()</a:t>
            </a:r>
            <a:endParaRPr/>
          </a:p>
        </p:txBody>
      </p:sp>
      <p:sp>
        <p:nvSpPr>
          <p:cNvPr id="304" name="Google Shape;304;gd42eab3d67_0_0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Filter is used to remove the elements from the RDD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will create a new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rdd.filter(lambda x: x != 123)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04e041d59_0_17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04e041d59_0_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316" name="Google Shape;316;gd04e041d59_0_21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this input file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mango company animal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 dog ant mic laptop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chair switch mobile am charger cover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amanda any alarm ant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Write a filter that will remove all the words that are either starting from a or c from the rdd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04e041d59_0_27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42eab3d67_0_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distinct()</a:t>
            </a:r>
            <a:endParaRPr/>
          </a:p>
        </p:txBody>
      </p:sp>
      <p:sp>
        <p:nvSpPr>
          <p:cNvPr id="328" name="Google Shape;328;gd42eab3d67_0_8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Distinct is used to get the distinct elements in RDD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will create a new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rdd.distinct()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42eab3d67_0_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groupByKey()</a:t>
            </a:r>
            <a:endParaRPr/>
          </a:p>
        </p:txBody>
      </p:sp>
      <p:sp>
        <p:nvSpPr>
          <p:cNvPr id="335" name="Google Shape;335;gd42eab3d67_0_23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GroupByKey is used to create groups based on Keys in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groupByKey to work properly the data must be in the format of (k,v), (k,v), (k2,v), (k2,v2)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Example: (“Apple”,1), (“Ball”,1), (“Apple”,1)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will create a new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rdd.groupByKey()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mapValues(list) are usually used to get the group data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d4517cd17a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reduceByKey()</a:t>
            </a:r>
            <a:endParaRPr/>
          </a:p>
        </p:txBody>
      </p:sp>
      <p:sp>
        <p:nvSpPr>
          <p:cNvPr id="342" name="Google Shape;342;gd4517cd17a_0_0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ReduceByKey is used to combined data based on Keys in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reduceByKey to work properly the data must be in the format of (k,v), (k,v), (k2,v), (k2,v2)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Example: (“Apple”,1), (“Ball”,1), (“Apple”,1)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will create a new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rdd.reduceByKey(lambda x, y: x + y)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cd76b96282_0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cd76b96282_0_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354" name="Google Shape;354;gcd76b96282_0_4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this input file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mango company 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 mango ant animal laptop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chair switch mango am charger cover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animalany mango ant laptop laptop</a:t>
            </a:r>
            <a:endParaRPr/>
          </a:p>
          <a:p>
            <a:pPr marL="6858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this 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Write a transformation flow that will return the word count of each word present in the file as (key, value) pair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c898a5871_0_1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4400"/>
              <a:buFont typeface="Garamond"/>
              <a:buNone/>
            </a:pPr>
            <a:r>
              <a:rPr lang="en-US"/>
              <a:t>Why Spark?</a:t>
            </a:r>
            <a:endParaRPr sz="2800">
              <a:solidFill>
                <a:schemeClr val="accent1"/>
              </a:solidFill>
            </a:endParaRPr>
          </a:p>
        </p:txBody>
      </p:sp>
      <p:sp>
        <p:nvSpPr>
          <p:cNvPr id="161" name="Google Shape;161;gdc898a5871_0_184"/>
          <p:cNvSpPr txBox="1">
            <a:spLocks noGrp="1"/>
          </p:cNvSpPr>
          <p:nvPr>
            <p:ph type="body" idx="1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Speed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Distributed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Advanced Analytics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Real Time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Powerful Caching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Fault Tolerant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Deployment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cd76b96282_0_1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d4517cd17a_0_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count()</a:t>
            </a:r>
            <a:endParaRPr/>
          </a:p>
        </p:txBody>
      </p:sp>
      <p:sp>
        <p:nvSpPr>
          <p:cNvPr id="366" name="Google Shape;366;gd4517cd17a_0_13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count returns the number of elements in RDD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count is an action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rdd.count()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d4517cd17a_0_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countByValue()</a:t>
            </a:r>
            <a:endParaRPr/>
          </a:p>
        </p:txBody>
      </p:sp>
      <p:sp>
        <p:nvSpPr>
          <p:cNvPr id="373" name="Google Shape;373;gd4517cd17a_0_21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CountByValue provide how many times each value occur in RDD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countByValue is an action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rdd.countByValue()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d4349427f3_0_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saveAsTextFile()</a:t>
            </a:r>
            <a:endParaRPr/>
          </a:p>
        </p:txBody>
      </p:sp>
      <p:sp>
        <p:nvSpPr>
          <p:cNvPr id="380" name="Google Shape;380;gd4349427f3_0_2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SaveAsTextFile is used to save the RDD in the file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saveAsTextFile is an action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rdd.saveAsTextFile(‘path/to/file/</a:t>
            </a:r>
            <a:r>
              <a:rPr lang="en-US" b="1"/>
              <a:t>filename.txt</a:t>
            </a:r>
            <a:r>
              <a:rPr lang="en-US"/>
              <a:t>’)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d2f895a087_0_26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RDDs Functions</a:t>
            </a:r>
            <a:endParaRPr sz="5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d486c54d3c_0_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repartition()</a:t>
            </a:r>
            <a:endParaRPr/>
          </a:p>
        </p:txBody>
      </p:sp>
      <p:sp>
        <p:nvSpPr>
          <p:cNvPr id="392" name="Google Shape;392;gd486c54d3c_0_1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Repartition is used to change the number of partitions in RDD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will create a new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rdd.repartition(number_of_partitions)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d486c54d3c_0_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coalesce()</a:t>
            </a:r>
            <a:endParaRPr/>
          </a:p>
        </p:txBody>
      </p:sp>
      <p:sp>
        <p:nvSpPr>
          <p:cNvPr id="399" name="Google Shape;399;gd486c54d3c_0_11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Coalesce is used to decrease the number of partitions in RDD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will create a new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rdd.coalesce(number_of_partitions)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coalesce is only used to decrease the number of partition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486c54d3c_0_28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Finding Average</a:t>
            </a:r>
            <a:endParaRPr sz="5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d486c54d3c_0_32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d486c54d3c_0_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416" name="Google Shape;416;gd486c54d3c_0_36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this input file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JAN,NY,3.0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JAN,PA,1.0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JAN,NJ,2.0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JAN,CT,4.0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FEB,PA,1.0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Write a code to calculate the average score in each month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c898a5871_0_133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HADOOP</a:t>
            </a:r>
            <a:endParaRPr sz="5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d486c54d3c_0_42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cd76b96282_0_17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Finding Min and Max</a:t>
            </a:r>
            <a:endParaRPr sz="5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d5fcd6e39b_0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d5fcd6e39b_0_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438" name="Google Shape;438;gd5fcd6e39b_0_4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this input file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JAN,NY,3.0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JAN,PA,1.0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JAN,NJ,2.0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JAN,CT,4.0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FEB,PA,1.0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Write a code to calculate the Minimum and Maximum rating given by each city.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d5fcd6e39b_0_1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d5fcd6e39b_0_14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Mini Project</a:t>
            </a:r>
            <a:endParaRPr sz="5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d5fcd6e39b_0_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455" name="Google Shape;455;gd5fcd6e39b_0_18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project you’ll be using this input file StudentData.csv that has following columns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age,gender,name,course,roll,marks,email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RDD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d16d1336a8_0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Mini Project</a:t>
            </a:r>
            <a:endParaRPr sz="5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d5fcd6e39b_0_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467" name="Google Shape;467;gd5fcd6e39b_0_26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Perform the following analytics on the data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number of students in the file.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total marks achieved by Female and Male students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total number of students that have passed and failed. 50+ marks are required to pass the course.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total number of students enrolled per course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total marks that students have achieved per course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average marks that students have achieved per course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minimum and maximum marks achieved per course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average age of male and female students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d5fcd6e39b_0_33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DataFrames</a:t>
            </a:r>
            <a:endParaRPr sz="5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22d483659_0_27"/>
          <p:cNvSpPr/>
          <p:nvPr/>
        </p:nvSpPr>
        <p:spPr>
          <a:xfrm>
            <a:off x="1710725" y="4526575"/>
            <a:ext cx="8462700" cy="923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/>
              <a:t>HDFS</a:t>
            </a:r>
            <a:endParaRPr sz="3100" b="1"/>
          </a:p>
        </p:txBody>
      </p:sp>
      <p:sp>
        <p:nvSpPr>
          <p:cNvPr id="173" name="Google Shape;173;gd22d483659_0_27"/>
          <p:cNvSpPr/>
          <p:nvPr/>
        </p:nvSpPr>
        <p:spPr>
          <a:xfrm>
            <a:off x="1710725" y="3271050"/>
            <a:ext cx="8462700" cy="923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/>
              <a:t>YARN</a:t>
            </a:r>
            <a:endParaRPr sz="3100" b="1"/>
          </a:p>
        </p:txBody>
      </p:sp>
      <p:sp>
        <p:nvSpPr>
          <p:cNvPr id="174" name="Google Shape;174;gd22d483659_0_27"/>
          <p:cNvSpPr/>
          <p:nvPr/>
        </p:nvSpPr>
        <p:spPr>
          <a:xfrm>
            <a:off x="1710725" y="2015525"/>
            <a:ext cx="3890700" cy="923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/>
              <a:t>Map Reduce</a:t>
            </a:r>
            <a:endParaRPr sz="3100" b="1"/>
          </a:p>
        </p:txBody>
      </p:sp>
      <p:sp>
        <p:nvSpPr>
          <p:cNvPr id="175" name="Google Shape;175;gd22d483659_0_27"/>
          <p:cNvSpPr/>
          <p:nvPr/>
        </p:nvSpPr>
        <p:spPr>
          <a:xfrm>
            <a:off x="6282725" y="2015525"/>
            <a:ext cx="3890700" cy="923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/>
              <a:t>SPARK</a:t>
            </a:r>
            <a:endParaRPr sz="3100" b="1"/>
          </a:p>
        </p:txBody>
      </p:sp>
      <p:sp>
        <p:nvSpPr>
          <p:cNvPr id="176" name="Google Shape;176;gd22d483659_0_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57142"/>
              <a:buFont typeface="Garamond"/>
              <a:buNone/>
            </a:pPr>
            <a:r>
              <a:rPr lang="en-US"/>
              <a:t>HADOOP</a:t>
            </a:r>
            <a:br>
              <a:rPr lang="en-US"/>
            </a:br>
            <a:br>
              <a:rPr lang="en-US" sz="2800">
                <a:solidFill>
                  <a:schemeClr val="accent1"/>
                </a:solidFill>
              </a:rPr>
            </a:br>
            <a:endParaRPr sz="2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d5fcd6e39b_0_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DataFrame</a:t>
            </a:r>
            <a:endParaRPr/>
          </a:p>
        </p:txBody>
      </p:sp>
      <p:sp>
        <p:nvSpPr>
          <p:cNvPr id="479" name="Google Shape;479;gd5fcd6e39b_0_37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DataFrame is a wrapper on the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 DataFrame is a Dataset organized into named columns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is conceptually equivalent to a table in a relational database or a data frame in R/Python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DataFrames can be constructed from a wide array of sources such as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Structured data files</a:t>
            </a:r>
            <a:endParaRPr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Unstructured data files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External databases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Existing RDDs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d5fcd6e39b_0_5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Creating Dataframe</a:t>
            </a:r>
            <a:endParaRPr sz="5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d5fcd6e39b_0_54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Schema of Dataframe</a:t>
            </a:r>
            <a:endParaRPr sz="5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5fcd6e39b_0_58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Providing Schema of Dataframe</a:t>
            </a:r>
            <a:endParaRPr sz="5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d6bba5a68b_0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Creating DataFrame from RDD</a:t>
            </a:r>
            <a:endParaRPr sz="5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6bba5a68b_0_4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Select DataFrame Columns</a:t>
            </a:r>
            <a:endParaRPr sz="5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d6bba5a68b_0_8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withColumn in DataFrame</a:t>
            </a:r>
            <a:endParaRPr sz="5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d6bba5a68b_0_12"/>
          <p:cNvSpPr txBox="1">
            <a:spLocks noGrp="1"/>
          </p:cNvSpPr>
          <p:nvPr>
            <p:ph type="title"/>
          </p:nvPr>
        </p:nvSpPr>
        <p:spPr>
          <a:xfrm>
            <a:off x="978035" y="2229731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withColumnRenamed in DataFrame</a:t>
            </a:r>
            <a:endParaRPr sz="5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d6bba5a68b_0_21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filter/where in DataFrame</a:t>
            </a:r>
            <a:endParaRPr sz="5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d823e71324_0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gd2f895a087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750"/>
            <a:ext cx="12191999" cy="52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d823e71324_0_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531" name="Google Shape;531;gd823e71324_0_4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StudentData.csv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DF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Create a new column in the DF for total marks and let the total marks be 120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Create a new column average to calculate the average marks of the student.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(marks / total marks) * 100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Filter out all those students who have achieved more than 80% marks in OOP course and save it in a new DF.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Filter out all those students who have achieved more than 60% marks in Cloud course and save it in a new DF.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Print the names and marks of all the students from the above DFs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d823e71324_0_1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d823e71324_0_15"/>
          <p:cNvSpPr txBox="1">
            <a:spLocks noGrp="1"/>
          </p:cNvSpPr>
          <p:nvPr>
            <p:ph type="title"/>
          </p:nvPr>
        </p:nvSpPr>
        <p:spPr>
          <a:xfrm>
            <a:off x="947760" y="23643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Count, Distinct, DropDuplicates</a:t>
            </a:r>
            <a:endParaRPr sz="54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in DataFrame</a:t>
            </a:r>
            <a:endParaRPr sz="54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d823e71324_0_19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d823e71324_0_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553" name="Google Shape;553;gd823e71324_0_23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StudentData.csv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DF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Write a code to display all the unique rows for age, gender and course column.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d823e71324_0_29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d823e71324_0_39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sort/orderBy in DataFrame</a:t>
            </a:r>
            <a:endParaRPr sz="54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d823e71324_0_43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d823e71324_0_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575" name="Google Shape;575;gd823e71324_0_47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OfficeData.csv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DF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Create a DF, sorted on bonus in ascending order and show it.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Create a DF, sorted on age and salary in descending and ascending order respectively and show it.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Create a DF sorted on age, bonus and salary in descending, descending and ascending order respectively and show it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823e71324_0_53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2f895a087_0_6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Architecture</a:t>
            </a:r>
            <a:endParaRPr sz="54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d88b445b0b_0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groupBy in DataFrame</a:t>
            </a:r>
            <a:endParaRPr sz="54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88b445b0b_0_4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d88b445b0b_0_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597" name="Google Shape;597;gd88b445b0b_0_8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StudentData.csv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DF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Display the total numbers of students enrolled in each course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Display the total number of male and female students enrolled in each course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Display the total marks achieved by each gender in each course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Display the minimum, maximum and average marks achieved in each course by each age group.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d88b445b0b_0_14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d3ff0a617b_0_4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d3ff0a617b_0_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614" name="Google Shape;614;gd3ff0a617b_0_8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WordData.txt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DF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Calculate and show the count of each word present in the file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d3ff0a617b_0_14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d3ff0a617b_0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UDFs in DataFrame</a:t>
            </a:r>
            <a:endParaRPr sz="54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d3ff0a617b_0_18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d3ff0a617b_0_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636" name="Google Shape;636;gd3ff0a617b_0_22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OfficeData.csv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DF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Create a new column increment and provide the increment to the employees on the following criteria</a:t>
            </a:r>
            <a:endParaRPr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If the employee is in NY state, his increment would be 10% of salary plus 5% of bonus</a:t>
            </a:r>
            <a:endParaRPr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If the employee is in CA state, his increment would be 12% of salary plus 3% of bonus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22d483659_0_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Spark Architecture</a:t>
            </a:r>
            <a:endParaRPr/>
          </a:p>
        </p:txBody>
      </p:sp>
      <p:sp>
        <p:nvSpPr>
          <p:cNvPr id="194" name="Google Shape;194;gd22d483659_0_40"/>
          <p:cNvSpPr/>
          <p:nvPr/>
        </p:nvSpPr>
        <p:spPr>
          <a:xfrm>
            <a:off x="1029450" y="2437400"/>
            <a:ext cx="2452500" cy="107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Spark Context</a:t>
            </a:r>
            <a:endParaRPr b="1"/>
          </a:p>
        </p:txBody>
      </p:sp>
      <p:sp>
        <p:nvSpPr>
          <p:cNvPr id="195" name="Google Shape;195;gd22d483659_0_40"/>
          <p:cNvSpPr txBox="1"/>
          <p:nvPr/>
        </p:nvSpPr>
        <p:spPr>
          <a:xfrm>
            <a:off x="1491150" y="1821800"/>
            <a:ext cx="1529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Garamond"/>
                <a:ea typeface="Garamond"/>
                <a:cs typeface="Garamond"/>
                <a:sym typeface="Garamond"/>
              </a:rPr>
              <a:t>Driver Node</a:t>
            </a:r>
            <a:endParaRPr sz="190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6" name="Google Shape;196;gd22d483659_0_40"/>
          <p:cNvSpPr/>
          <p:nvPr/>
        </p:nvSpPr>
        <p:spPr>
          <a:xfrm>
            <a:off x="4451875" y="2430300"/>
            <a:ext cx="2452500" cy="107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Cluster Manager</a:t>
            </a:r>
            <a:endParaRPr b="1"/>
          </a:p>
        </p:txBody>
      </p:sp>
      <p:sp>
        <p:nvSpPr>
          <p:cNvPr id="197" name="Google Shape;197;gd22d483659_0_40"/>
          <p:cNvSpPr/>
          <p:nvPr/>
        </p:nvSpPr>
        <p:spPr>
          <a:xfrm>
            <a:off x="8449600" y="1355400"/>
            <a:ext cx="2452500" cy="107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Workers</a:t>
            </a:r>
            <a:endParaRPr b="1"/>
          </a:p>
        </p:txBody>
      </p:sp>
      <p:sp>
        <p:nvSpPr>
          <p:cNvPr id="198" name="Google Shape;198;gd22d483659_0_40"/>
          <p:cNvSpPr/>
          <p:nvPr/>
        </p:nvSpPr>
        <p:spPr>
          <a:xfrm>
            <a:off x="8449600" y="3505200"/>
            <a:ext cx="2452500" cy="107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Workers</a:t>
            </a:r>
            <a:endParaRPr b="1"/>
          </a:p>
        </p:txBody>
      </p:sp>
      <p:cxnSp>
        <p:nvCxnSpPr>
          <p:cNvPr id="199" name="Google Shape;199;gd22d483659_0_40"/>
          <p:cNvCxnSpPr>
            <a:stCxn id="194" idx="3"/>
            <a:endCxn id="196" idx="1"/>
          </p:cNvCxnSpPr>
          <p:nvPr/>
        </p:nvCxnSpPr>
        <p:spPr>
          <a:xfrm rot="10800000" flipH="1">
            <a:off x="3481950" y="2967650"/>
            <a:ext cx="9699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gd22d483659_0_40"/>
          <p:cNvCxnSpPr>
            <a:endCxn id="197" idx="1"/>
          </p:cNvCxnSpPr>
          <p:nvPr/>
        </p:nvCxnSpPr>
        <p:spPr>
          <a:xfrm rot="10800000" flipH="1">
            <a:off x="6904300" y="1892850"/>
            <a:ext cx="1545300" cy="107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gd22d483659_0_40"/>
          <p:cNvCxnSpPr>
            <a:stCxn id="196" idx="3"/>
            <a:endCxn id="198" idx="1"/>
          </p:cNvCxnSpPr>
          <p:nvPr/>
        </p:nvCxnSpPr>
        <p:spPr>
          <a:xfrm>
            <a:off x="6904375" y="2967750"/>
            <a:ext cx="1545300" cy="107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d3ff0a617b_0_28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d87b3a21c3_0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Cache and Persist</a:t>
            </a:r>
            <a:endParaRPr sz="54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d87b3a21c3_0_4"/>
          <p:cNvSpPr/>
          <p:nvPr/>
        </p:nvSpPr>
        <p:spPr>
          <a:xfrm>
            <a:off x="788750" y="2805275"/>
            <a:ext cx="1849500" cy="62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/>
              <a:t>TRANSFORMATION 1</a:t>
            </a:r>
            <a:endParaRPr sz="1100" b="1"/>
          </a:p>
        </p:txBody>
      </p:sp>
      <p:sp>
        <p:nvSpPr>
          <p:cNvPr id="653" name="Google Shape;653;gd87b3a21c3_0_4"/>
          <p:cNvSpPr/>
          <p:nvPr/>
        </p:nvSpPr>
        <p:spPr>
          <a:xfrm>
            <a:off x="2846150" y="2805275"/>
            <a:ext cx="1849500" cy="62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/>
              <a:t>TRANSFORMATION 2</a:t>
            </a:r>
            <a:endParaRPr sz="1100" b="1"/>
          </a:p>
        </p:txBody>
      </p:sp>
      <p:sp>
        <p:nvSpPr>
          <p:cNvPr id="654" name="Google Shape;654;gd87b3a21c3_0_4"/>
          <p:cNvSpPr/>
          <p:nvPr/>
        </p:nvSpPr>
        <p:spPr>
          <a:xfrm>
            <a:off x="7579250" y="2805275"/>
            <a:ext cx="1849500" cy="62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/>
              <a:t>ACTION 1</a:t>
            </a:r>
            <a:endParaRPr sz="1100" b="1"/>
          </a:p>
        </p:txBody>
      </p:sp>
      <p:sp>
        <p:nvSpPr>
          <p:cNvPr id="655" name="Google Shape;655;gd87b3a21c3_0_4"/>
          <p:cNvSpPr/>
          <p:nvPr/>
        </p:nvSpPr>
        <p:spPr>
          <a:xfrm>
            <a:off x="9636650" y="2805275"/>
            <a:ext cx="1849500" cy="62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/>
              <a:t>ACTION 2</a:t>
            </a:r>
            <a:endParaRPr sz="1100" b="1"/>
          </a:p>
        </p:txBody>
      </p:sp>
      <p:cxnSp>
        <p:nvCxnSpPr>
          <p:cNvPr id="656" name="Google Shape;656;gd87b3a21c3_0_4"/>
          <p:cNvCxnSpPr>
            <a:stCxn id="652" idx="3"/>
            <a:endCxn id="653" idx="1"/>
          </p:cNvCxnSpPr>
          <p:nvPr/>
        </p:nvCxnSpPr>
        <p:spPr>
          <a:xfrm>
            <a:off x="2638250" y="3117125"/>
            <a:ext cx="20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7" name="Google Shape;657;gd87b3a21c3_0_4"/>
          <p:cNvCxnSpPr>
            <a:stCxn id="654" idx="3"/>
            <a:endCxn id="655" idx="1"/>
          </p:cNvCxnSpPr>
          <p:nvPr/>
        </p:nvCxnSpPr>
        <p:spPr>
          <a:xfrm>
            <a:off x="9428750" y="3117125"/>
            <a:ext cx="20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8" name="Google Shape;658;gd87b3a21c3_0_4"/>
          <p:cNvSpPr/>
          <p:nvPr/>
        </p:nvSpPr>
        <p:spPr>
          <a:xfrm>
            <a:off x="788750" y="4329275"/>
            <a:ext cx="1849500" cy="62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/>
              <a:t>TRANSFORMATION 1</a:t>
            </a:r>
            <a:endParaRPr sz="1100" b="1"/>
          </a:p>
        </p:txBody>
      </p:sp>
      <p:sp>
        <p:nvSpPr>
          <p:cNvPr id="659" name="Google Shape;659;gd87b3a21c3_0_4"/>
          <p:cNvSpPr/>
          <p:nvPr/>
        </p:nvSpPr>
        <p:spPr>
          <a:xfrm>
            <a:off x="2846150" y="4329275"/>
            <a:ext cx="1849500" cy="62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/>
              <a:t>TRANSFORMATION 2</a:t>
            </a:r>
            <a:endParaRPr sz="1100" b="1"/>
          </a:p>
        </p:txBody>
      </p:sp>
      <p:sp>
        <p:nvSpPr>
          <p:cNvPr id="660" name="Google Shape;660;gd87b3a21c3_0_4"/>
          <p:cNvSpPr/>
          <p:nvPr/>
        </p:nvSpPr>
        <p:spPr>
          <a:xfrm>
            <a:off x="5513150" y="4329275"/>
            <a:ext cx="1248600" cy="62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/>
              <a:t>CACHE()</a:t>
            </a:r>
            <a:endParaRPr sz="1100" b="1"/>
          </a:p>
        </p:txBody>
      </p:sp>
      <p:sp>
        <p:nvSpPr>
          <p:cNvPr id="661" name="Google Shape;661;gd87b3a21c3_0_4"/>
          <p:cNvSpPr/>
          <p:nvPr/>
        </p:nvSpPr>
        <p:spPr>
          <a:xfrm>
            <a:off x="7579250" y="4329275"/>
            <a:ext cx="1849500" cy="62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/>
              <a:t>ACTION 1</a:t>
            </a:r>
            <a:endParaRPr sz="1100" b="1"/>
          </a:p>
        </p:txBody>
      </p:sp>
      <p:sp>
        <p:nvSpPr>
          <p:cNvPr id="662" name="Google Shape;662;gd87b3a21c3_0_4"/>
          <p:cNvSpPr/>
          <p:nvPr/>
        </p:nvSpPr>
        <p:spPr>
          <a:xfrm>
            <a:off x="9636650" y="4329275"/>
            <a:ext cx="1849500" cy="62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/>
              <a:t>ACTION 2</a:t>
            </a:r>
            <a:endParaRPr sz="1100" b="1"/>
          </a:p>
        </p:txBody>
      </p:sp>
      <p:cxnSp>
        <p:nvCxnSpPr>
          <p:cNvPr id="663" name="Google Shape;663;gd87b3a21c3_0_4"/>
          <p:cNvCxnSpPr>
            <a:stCxn id="658" idx="3"/>
            <a:endCxn id="659" idx="1"/>
          </p:cNvCxnSpPr>
          <p:nvPr/>
        </p:nvCxnSpPr>
        <p:spPr>
          <a:xfrm>
            <a:off x="2638250" y="4641125"/>
            <a:ext cx="20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4" name="Google Shape;664;gd87b3a21c3_0_4"/>
          <p:cNvCxnSpPr>
            <a:stCxn id="659" idx="3"/>
            <a:endCxn id="660" idx="1"/>
          </p:cNvCxnSpPr>
          <p:nvPr/>
        </p:nvCxnSpPr>
        <p:spPr>
          <a:xfrm>
            <a:off x="4695650" y="4641125"/>
            <a:ext cx="81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5" name="Google Shape;665;gd87b3a21c3_0_4"/>
          <p:cNvCxnSpPr>
            <a:stCxn id="660" idx="3"/>
            <a:endCxn id="661" idx="1"/>
          </p:cNvCxnSpPr>
          <p:nvPr/>
        </p:nvCxnSpPr>
        <p:spPr>
          <a:xfrm>
            <a:off x="6761750" y="4641125"/>
            <a:ext cx="81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6" name="Google Shape;666;gd87b3a21c3_0_4"/>
          <p:cNvCxnSpPr>
            <a:stCxn id="661" idx="3"/>
            <a:endCxn id="662" idx="1"/>
          </p:cNvCxnSpPr>
          <p:nvPr/>
        </p:nvCxnSpPr>
        <p:spPr>
          <a:xfrm>
            <a:off x="9428750" y="4641125"/>
            <a:ext cx="20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7" name="Google Shape;667;gd87b3a21c3_0_4"/>
          <p:cNvCxnSpPr>
            <a:stCxn id="653" idx="3"/>
            <a:endCxn id="654" idx="1"/>
          </p:cNvCxnSpPr>
          <p:nvPr/>
        </p:nvCxnSpPr>
        <p:spPr>
          <a:xfrm>
            <a:off x="4695650" y="3117125"/>
            <a:ext cx="2883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8" name="Google Shape;668;gd87b3a21c3_0_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Cache and Persist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d3ff0a617b_0_34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DF to RDD</a:t>
            </a:r>
            <a:endParaRPr sz="54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d3ff0a617b_0_38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SQL</a:t>
            </a:r>
            <a:endParaRPr sz="54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d3ff0a617b_0_42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Writing DataFrame</a:t>
            </a:r>
            <a:endParaRPr sz="54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d88d76aa7f_0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Mini Project</a:t>
            </a:r>
            <a:endParaRPr sz="54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d88d76aa7f_0_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695" name="Google Shape;695;gd88d76aa7f_0_4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project we’ll be using OfficeDataProject.csv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data from the file in the DF and perform following analytics on it.</a:t>
            </a:r>
            <a:endParaRPr/>
          </a:p>
          <a:p>
            <a:pPr marL="68580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Print the total number of employees in the company</a:t>
            </a:r>
            <a:endParaRPr sz="2200"/>
          </a:p>
          <a:p>
            <a:pPr marL="68580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Print the total number of departments in the company</a:t>
            </a:r>
            <a:endParaRPr sz="2200"/>
          </a:p>
          <a:p>
            <a:pPr marL="68580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Print the department names of the company</a:t>
            </a:r>
            <a:endParaRPr sz="2200"/>
          </a:p>
          <a:p>
            <a:pPr marL="68580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Print the total number of employees in each department</a:t>
            </a:r>
            <a:endParaRPr sz="2200"/>
          </a:p>
          <a:p>
            <a:pPr marL="68580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Print the total number of employees in each state</a:t>
            </a:r>
            <a:endParaRPr sz="2200"/>
          </a:p>
          <a:p>
            <a:pPr marL="68580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Print the total number of employees in each state in each department</a:t>
            </a:r>
            <a:endParaRPr sz="2200"/>
          </a:p>
          <a:p>
            <a:pPr marL="68580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Print the minimum and maximum salaries in each department and sort salaries in ascending order</a:t>
            </a:r>
            <a:endParaRPr sz="2200"/>
          </a:p>
          <a:p>
            <a:pPr marL="68580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Print the names of employees working in NY state under Finance department whose bonuses are greater than the average bonuses of employees in NY state</a:t>
            </a:r>
            <a:endParaRPr sz="2200"/>
          </a:p>
          <a:p>
            <a:pPr marL="68580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Raise the salaries $500 of all employees whose age is greater than 45</a:t>
            </a:r>
            <a:endParaRPr sz="2200"/>
          </a:p>
          <a:p>
            <a:pPr marL="68580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Create DF of all those employees whose age is greater than 45 and save them in a file</a:t>
            </a:r>
            <a:endParaRPr sz="22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d8e944f458_0_1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Collaborative filtering</a:t>
            </a:r>
            <a:endParaRPr sz="54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3ff0a617b_0_56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Utility Matrix </a:t>
            </a:r>
            <a:endParaRPr sz="5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22d483659_0_53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Ecosystem</a:t>
            </a:r>
            <a:endParaRPr sz="54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d3ff0a617b_0_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Utility Matrix</a:t>
            </a:r>
            <a:endParaRPr/>
          </a:p>
        </p:txBody>
      </p:sp>
      <p:graphicFrame>
        <p:nvGraphicFramePr>
          <p:cNvPr id="712" name="Google Shape;712;gd3ff0a617b_0_61"/>
          <p:cNvGraphicFramePr/>
          <p:nvPr/>
        </p:nvGraphicFramePr>
        <p:xfrm>
          <a:off x="1257300" y="212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{CE443E21-E75A-4204-9DBB-734AAEA2DFEF}</a:tableStyleId>
              </a:tblPr>
              <a:tblGrid>
                <a:gridCol w="196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Movie 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Movie 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Movie 3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Movie 4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User 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N/A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User 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N/A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N/A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User 3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N/A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N/A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User 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d3ff0a617b_0_71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Explicit and Implicit Ratings</a:t>
            </a:r>
            <a:endParaRPr sz="54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d3ff0a617b_0_83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Expected Results</a:t>
            </a:r>
            <a:endParaRPr sz="54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d3ff0a617b_0_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Expected Results</a:t>
            </a:r>
            <a:endParaRPr/>
          </a:p>
        </p:txBody>
      </p:sp>
      <p:graphicFrame>
        <p:nvGraphicFramePr>
          <p:cNvPr id="729" name="Google Shape;729;gd3ff0a617b_0_91"/>
          <p:cNvGraphicFramePr/>
          <p:nvPr/>
        </p:nvGraphicFramePr>
        <p:xfrm>
          <a:off x="952500" y="247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{CE443E21-E75A-4204-9DBB-734AAEA2DFEF}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UserId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MovieId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Rating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4.8</a:t>
                      </a:r>
                      <a:endParaRPr sz="1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22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12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11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3.9</a:t>
                      </a:r>
                      <a:endParaRPr sz="1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d3ff0a617b_0_75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Hands On</a:t>
            </a:r>
            <a:endParaRPr sz="54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d3ff0a617b_0_79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Dataset Overview</a:t>
            </a:r>
            <a:endParaRPr sz="54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d3ff0a617b_0_104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Joining DFs</a:t>
            </a:r>
            <a:endParaRPr sz="54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d3ff0a617b_0_108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Create Train and Test Data</a:t>
            </a:r>
            <a:endParaRPr sz="540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d3ff0a617b_0_112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ALS model</a:t>
            </a:r>
            <a:endParaRPr sz="540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da8db4241c_0_0"/>
          <p:cNvSpPr txBox="1">
            <a:spLocks noGrp="1"/>
          </p:cNvSpPr>
          <p:nvPr>
            <p:ph type="title"/>
          </p:nvPr>
        </p:nvSpPr>
        <p:spPr>
          <a:xfrm>
            <a:off x="947760" y="2258381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Hyperparameter tuning and cross validation</a:t>
            </a:r>
            <a:endParaRPr sz="5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92b31412-8c8f-44f1-a883-141cef3f34cc" xsi:nil="true"/>
    <Duration xmlns="92b31412-8c8f-44f1-a883-141cef3f34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3" ma:contentTypeDescription="Create a new document." ma:contentTypeScope="" ma:versionID="2ed94a41d966dadefce7d6cb6e267ff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4c3cb9bab2f6492a419f9f8c6078ec35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D8C747-2FA8-4846-A3D4-6E2F82180CE9}">
  <ds:schemaRefs>
    <ds:schemaRef ds:uri="http://schemas.microsoft.com/office/2006/metadata/properties"/>
    <ds:schemaRef ds:uri="http://schemas.microsoft.com/office/infopath/2007/PartnerControls"/>
    <ds:schemaRef ds:uri="92b31412-8c8f-44f1-a883-141cef3f34cc"/>
  </ds:schemaRefs>
</ds:datastoreItem>
</file>

<file path=customXml/itemProps2.xml><?xml version="1.0" encoding="utf-8"?>
<ds:datastoreItem xmlns:ds="http://schemas.openxmlformats.org/officeDocument/2006/customXml" ds:itemID="{CF57D594-FDB9-4012-A91D-069D11D115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A735D0-8607-4240-965A-14C3D06A53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e4be8c-5aca-45ec-8e17-deab1f90d7c8"/>
    <ds:schemaRef ds:uri="92b31412-8c8f-44f1-a883-141cef3f34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1972</Words>
  <Application>Microsoft Office PowerPoint</Application>
  <PresentationFormat>Widescreen</PresentationFormat>
  <Paragraphs>427</Paragraphs>
  <Slides>118</Slides>
  <Notes>118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23" baseType="lpstr">
      <vt:lpstr>Garamond</vt:lpstr>
      <vt:lpstr>Noto Sans Symbols</vt:lpstr>
      <vt:lpstr>Calibri</vt:lpstr>
      <vt:lpstr>Arial</vt:lpstr>
      <vt:lpstr>Thème Office</vt:lpstr>
      <vt:lpstr>PowerPoint Presentation</vt:lpstr>
      <vt:lpstr>Applications of Spark</vt:lpstr>
      <vt:lpstr>Why Spark?</vt:lpstr>
      <vt:lpstr>HADOOP</vt:lpstr>
      <vt:lpstr>HADOOP  </vt:lpstr>
      <vt:lpstr>PowerPoint Presentation</vt:lpstr>
      <vt:lpstr>Spark Architecture</vt:lpstr>
      <vt:lpstr>Spark Architecture</vt:lpstr>
      <vt:lpstr>Spark Ecosystem</vt:lpstr>
      <vt:lpstr>Spark Ecosystem</vt:lpstr>
      <vt:lpstr>Spark RDDs</vt:lpstr>
      <vt:lpstr>Transformations and Actions</vt:lpstr>
      <vt:lpstr>Transformations and Actions</vt:lpstr>
      <vt:lpstr>Creating Spark RDD</vt:lpstr>
      <vt:lpstr>Running Code Locally</vt:lpstr>
      <vt:lpstr>map()</vt:lpstr>
      <vt:lpstr>QUIZ</vt:lpstr>
      <vt:lpstr>QUIZ</vt:lpstr>
      <vt:lpstr>QUIZ SOLUTION</vt:lpstr>
      <vt:lpstr>flatMap()</vt:lpstr>
      <vt:lpstr>filter()</vt:lpstr>
      <vt:lpstr>QUIZ</vt:lpstr>
      <vt:lpstr>QUIZ</vt:lpstr>
      <vt:lpstr>QUIZ SOLUTION</vt:lpstr>
      <vt:lpstr>distinct()</vt:lpstr>
      <vt:lpstr>groupByKey()</vt:lpstr>
      <vt:lpstr>reduceByKey()</vt:lpstr>
      <vt:lpstr>QUIZ</vt:lpstr>
      <vt:lpstr>QUIZ</vt:lpstr>
      <vt:lpstr>QUIZ SOLUTION</vt:lpstr>
      <vt:lpstr>count()</vt:lpstr>
      <vt:lpstr>countByValue()</vt:lpstr>
      <vt:lpstr>saveAsTextFile()</vt:lpstr>
      <vt:lpstr>RDDs Functions</vt:lpstr>
      <vt:lpstr>repartition()</vt:lpstr>
      <vt:lpstr>coalesce()</vt:lpstr>
      <vt:lpstr>Finding Average</vt:lpstr>
      <vt:lpstr>QUIZ</vt:lpstr>
      <vt:lpstr>QUIZ</vt:lpstr>
      <vt:lpstr>QUIZ SOLUTION</vt:lpstr>
      <vt:lpstr>Finding Min and Max</vt:lpstr>
      <vt:lpstr>QUIZ</vt:lpstr>
      <vt:lpstr>QUIZ</vt:lpstr>
      <vt:lpstr>QUIZ SOLUTION</vt:lpstr>
      <vt:lpstr>Mini Project</vt:lpstr>
      <vt:lpstr>Mini Project</vt:lpstr>
      <vt:lpstr>Mini Project</vt:lpstr>
      <vt:lpstr>Mini Project</vt:lpstr>
      <vt:lpstr>Spark DataFrames</vt:lpstr>
      <vt:lpstr>DataFrame</vt:lpstr>
      <vt:lpstr>Creating Dataframe</vt:lpstr>
      <vt:lpstr>Schema of Dataframe</vt:lpstr>
      <vt:lpstr>Providing Schema of Dataframe</vt:lpstr>
      <vt:lpstr>Creating DataFrame from RDD</vt:lpstr>
      <vt:lpstr>Select DataFrame Columns</vt:lpstr>
      <vt:lpstr>withColumn in DataFrame</vt:lpstr>
      <vt:lpstr>withColumnRenamed in DataFrame</vt:lpstr>
      <vt:lpstr>filter/where in DataFrame</vt:lpstr>
      <vt:lpstr>QUIZ</vt:lpstr>
      <vt:lpstr>QUIZ</vt:lpstr>
      <vt:lpstr>QUIZ SOLUTION</vt:lpstr>
      <vt:lpstr>Count, Distinct, DropDuplicates in DataFrame</vt:lpstr>
      <vt:lpstr>QUIZ</vt:lpstr>
      <vt:lpstr>QUIZ</vt:lpstr>
      <vt:lpstr>QUIZ SOLUTION</vt:lpstr>
      <vt:lpstr>sort/orderBy in DataFrame</vt:lpstr>
      <vt:lpstr>QUIZ</vt:lpstr>
      <vt:lpstr>QUIZ</vt:lpstr>
      <vt:lpstr>QUIZ SOLUTION</vt:lpstr>
      <vt:lpstr>groupBy in DataFrame</vt:lpstr>
      <vt:lpstr>QUIZ</vt:lpstr>
      <vt:lpstr>QUIZ</vt:lpstr>
      <vt:lpstr>QUIZ SOLUTION</vt:lpstr>
      <vt:lpstr>QUIZ</vt:lpstr>
      <vt:lpstr>QUIZ</vt:lpstr>
      <vt:lpstr>QUIZ SOLUTION</vt:lpstr>
      <vt:lpstr>UDFs in DataFrame</vt:lpstr>
      <vt:lpstr>QUIZ</vt:lpstr>
      <vt:lpstr>QUIZ</vt:lpstr>
      <vt:lpstr>QUIZ SOLUTION</vt:lpstr>
      <vt:lpstr>Cache and Persist</vt:lpstr>
      <vt:lpstr>Cache and Persist</vt:lpstr>
      <vt:lpstr>DF to RDD</vt:lpstr>
      <vt:lpstr>Spark SQL</vt:lpstr>
      <vt:lpstr>Writing DataFrame</vt:lpstr>
      <vt:lpstr>Mini Project</vt:lpstr>
      <vt:lpstr>Mini Project</vt:lpstr>
      <vt:lpstr>Collaborative filtering</vt:lpstr>
      <vt:lpstr>Utility Matrix </vt:lpstr>
      <vt:lpstr>Utility Matrix</vt:lpstr>
      <vt:lpstr>Explicit and Implicit Ratings</vt:lpstr>
      <vt:lpstr>Expected Results</vt:lpstr>
      <vt:lpstr>Expected Results</vt:lpstr>
      <vt:lpstr>Hands On</vt:lpstr>
      <vt:lpstr>Dataset Overview</vt:lpstr>
      <vt:lpstr>Joining DFs</vt:lpstr>
      <vt:lpstr>Create Train and Test Data</vt:lpstr>
      <vt:lpstr>ALS model</vt:lpstr>
      <vt:lpstr>Hyperparameter tuning and cross validation</vt:lpstr>
      <vt:lpstr>Best model and evaluate predictions</vt:lpstr>
      <vt:lpstr>Recommendations</vt:lpstr>
      <vt:lpstr>Spark Streaming</vt:lpstr>
      <vt:lpstr>PowerPoint Presentation</vt:lpstr>
      <vt:lpstr>PowerPoint Presentation</vt:lpstr>
      <vt:lpstr>Spark Streaming With RDD</vt:lpstr>
      <vt:lpstr>Spark Streaming With DF</vt:lpstr>
      <vt:lpstr>ETL Pipeline</vt:lpstr>
      <vt:lpstr>PowerPoint Presentation</vt:lpstr>
      <vt:lpstr>PowerPoint Presentation</vt:lpstr>
      <vt:lpstr>Data Set</vt:lpstr>
      <vt:lpstr>Extract</vt:lpstr>
      <vt:lpstr>Transform</vt:lpstr>
      <vt:lpstr>Installing Postgresql</vt:lpstr>
      <vt:lpstr>Load</vt:lpstr>
      <vt:lpstr>Project</vt:lpstr>
      <vt:lpstr>CDC - Change Data Capture / Replication On Going</vt:lpstr>
      <vt:lpstr>Project Architecture</vt:lpstr>
      <vt:lpstr>Project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CHADAD</dc:creator>
  <cp:lastModifiedBy>Saurabh</cp:lastModifiedBy>
  <cp:revision>1</cp:revision>
  <dcterms:created xsi:type="dcterms:W3CDTF">2019-01-15T19:27:36Z</dcterms:created>
  <dcterms:modified xsi:type="dcterms:W3CDTF">2021-10-23T13:26:44Z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6813800</vt:r8>
  </property>
  <property fmtid="{D5CDD505-2E9C-101B-9397-08002B2CF9AE}" pid="4" name="_ExtendedDescription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</Properties>
</file>