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3"/>
  </p:notesMasterIdLst>
  <p:sldIdLst>
    <p:sldId id="256" r:id="rId5"/>
    <p:sldId id="26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8" r:id="rId15"/>
    <p:sldId id="290" r:id="rId16"/>
    <p:sldId id="396" r:id="rId17"/>
    <p:sldId id="397" r:id="rId18"/>
    <p:sldId id="398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</p:sldIdLst>
  <p:sldSz cx="12192000" cy="6858000"/>
  <p:notesSz cx="6858000" cy="9144000"/>
  <p:embeddedFontLst>
    <p:embeddedFont>
      <p:font typeface="Calibri" panose="020F0502020204030204" pitchFamily="34" charset="0"/>
      <p:regular r:id="rId124"/>
      <p:bold r:id="rId125"/>
      <p:italic r:id="rId126"/>
      <p:boldItalic r:id="rId127"/>
    </p:embeddedFont>
    <p:embeddedFont>
      <p:font typeface="Garamond" panose="02020404030301010803" pitchFamily="18" charset="0"/>
      <p:regular r:id="rId128"/>
      <p:bold r:id="rId129"/>
      <p:italic r:id="rId130"/>
      <p:boldItalic r:id="rId1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54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notesMaster" Target="notesMasters/notesMaster1.xml"/><Relationship Id="rId128" Type="http://schemas.openxmlformats.org/officeDocument/2006/relationships/font" Target="fonts/font5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font" Target="fonts/font1.fntdata"/><Relationship Id="rId129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font" Target="fonts/font7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font" Target="fonts/font8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presProps" Target="presProps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d22d48365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22d483659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d9393388f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d9393388f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d9393388f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d9393388f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gd9393388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d939338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d96dcf46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gd96dcf46d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d96dcf46d7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dc48c913c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dc48c913c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dc48c913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dc48c913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dc48c913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d9706c6b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d9706c6b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d9706c6b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d9706c6b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d9706c6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gd9706c6b7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d9706c6b7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d22d483659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22d483659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d2f895a087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d2f895a08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04e041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d04e041d5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4e041d5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04e041d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cd674981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d674981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42eab3d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42eab3d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04e041d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dc898a5871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dc898a5871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d04e041d5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04e041d5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04e041d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d42eab3d6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42eab3d6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d42eab3d6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d42eab3d6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d4517cd1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d4517cd1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cd76b96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cd76b9628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cd76b9628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cd76b962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d4517cd1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4517cd17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d4517cd17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4517cd17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dc898a5871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c898a5871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d4349427f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d4349427f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d2f895a0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d486c54d3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d486c54d3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d486c54d3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d486c54d3c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d486c54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d486c54d3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d486c54d3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486c54d3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486c54d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cd76b962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d5fcd6e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c898a587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d5fcd6e39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d5fcd6e39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5fcd6e3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5fcd6e3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d5fcd6e39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5fcd6e39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d16d1336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d5fcd6e39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5fcd6e39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5fcd6e39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d5fcd6e39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d5fcd6e39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d5fcd6e3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d5fcd6e3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d22d4836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22d48365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5fcd6e3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6bba5a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6bba5a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d6bba5a6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d6bba5a6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6bba5a6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d823e71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d823e7132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d823e7132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d823e713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d823e71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d2f895a08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2f895a08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d823e713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d823e7132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823e71324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d823e713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d823e713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d823e713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d823e71324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823e71324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d823e713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d88b445b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d88b445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d88b445b0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88b445b0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f895a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d88b445b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d3ff0a61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3ff0a617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d3ff0a617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d3ff0a61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d3ff0a6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d3ff0a61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d3ff0a617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d3ff0a61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d3ff0a617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d87b3a2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d87b3a21c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d87b3a21c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d22d48365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22d483659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d3ff0a61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d3ff0a617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d3ff0a617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d88d76a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d88d76aa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d88d76aa7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d8e944f4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d3ff0a61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d3ff0a617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d3ff0a617b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d3ff0a61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d3ff0a61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22d4836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d3ff0a617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d3ff0a617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d3ff0a61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d3ff0a61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d3ff0a61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d3ff0a617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d3ff0a61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da8db42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da8db424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da8db424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d939338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sz="60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sldNum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 txBox="1">
            <a:spLocks noGrp="1"/>
          </p:cNvSpPr>
          <p:nvPr>
            <p:ph type="sldNum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sz="5400" b="1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sz="4000" b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sz="16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SQL</a:t>
            </a:r>
            <a:endParaRPr sz="1800" b="1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GRAPHX</a:t>
            </a:r>
            <a:endParaRPr sz="1800" b="1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MLlib</a:t>
            </a:r>
            <a:endParaRPr sz="1800" b="1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STREAMING</a:t>
            </a:r>
            <a:endParaRPr sz="1800"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l="21458" t="25511" r="19148" b="31234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rot="10800000" flipH="1">
            <a:off x="1710875" y="2934800"/>
            <a:ext cx="2826600" cy="13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rot="10800000" flipH="1">
            <a:off x="1710875" y="2934800"/>
            <a:ext cx="2826600" cy="28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rot="10800000" flipH="1">
            <a:off x="7931725" y="1395050"/>
            <a:ext cx="2490300" cy="15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rot="10800000" flipH="1">
            <a:off x="7931725" y="2842850"/>
            <a:ext cx="2490300" cy="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ETL</a:t>
            </a:r>
            <a:endParaRPr b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CSV in DBFS</a:t>
            </a:r>
            <a:endParaRPr sz="2500" b="1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PySpark on 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DataBricks NoteBook</a:t>
            </a:r>
            <a:endParaRPr sz="2400" b="1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Postgres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Database in AWS RDS</a:t>
            </a:r>
            <a:endParaRPr sz="2500" b="1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>
            <a:spLocks noGrp="1"/>
          </p:cNvSpPr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Temp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FINAL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>
            <a:spLocks noGrp="1"/>
          </p:cNvSpPr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CD9F-2F60-4B9D-B93B-82DEB30A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414E-4805-4923-9599-BBD22A21A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SparkContext</a:t>
            </a:r>
            <a:r>
              <a:rPr lang="en-US" dirty="0"/>
              <a:t> is the entry point to any spark functionality. When we run any Spark application, a driver program starts, which has the main function and your </a:t>
            </a:r>
            <a:r>
              <a:rPr lang="en-US" dirty="0" err="1"/>
              <a:t>SparkContext</a:t>
            </a:r>
            <a:r>
              <a:rPr lang="en-US" dirty="0"/>
              <a:t> gets initiated here. The driver program then runs the operations inside the executors on worker nodes.</a:t>
            </a:r>
          </a:p>
          <a:p>
            <a:r>
              <a:rPr lang="en-US" dirty="0" err="1"/>
              <a:t>SparkContext</a:t>
            </a:r>
            <a:r>
              <a:rPr lang="en-US" dirty="0"/>
              <a:t> uses Py4J to launch a </a:t>
            </a:r>
            <a:r>
              <a:rPr lang="en-US" b="1" dirty="0"/>
              <a:t>JVM</a:t>
            </a:r>
            <a:r>
              <a:rPr lang="en-US" dirty="0"/>
              <a:t> and creates a </a:t>
            </a:r>
            <a:r>
              <a:rPr lang="en-US" b="1" dirty="0" err="1"/>
              <a:t>JavaSparkContext</a:t>
            </a:r>
            <a:r>
              <a:rPr lang="en-US" dirty="0"/>
              <a:t>. By default, </a:t>
            </a:r>
            <a:r>
              <a:rPr lang="en-US" dirty="0" err="1"/>
              <a:t>PySpark</a:t>
            </a:r>
            <a:r>
              <a:rPr lang="en-US" dirty="0"/>
              <a:t> has </a:t>
            </a:r>
            <a:r>
              <a:rPr lang="en-US" dirty="0" err="1"/>
              <a:t>SparkContext</a:t>
            </a:r>
            <a:r>
              <a:rPr lang="en-US" dirty="0"/>
              <a:t> available as </a:t>
            </a:r>
            <a:r>
              <a:rPr lang="en-US" b="1" dirty="0"/>
              <a:t>‘</a:t>
            </a:r>
            <a:r>
              <a:rPr lang="en-US" b="1" dirty="0" err="1"/>
              <a:t>sc</a:t>
            </a:r>
            <a:r>
              <a:rPr lang="en-US" b="1" dirty="0"/>
              <a:t>’</a:t>
            </a:r>
            <a:r>
              <a:rPr lang="en-US" dirty="0"/>
              <a:t>, so creating a new </a:t>
            </a:r>
            <a:r>
              <a:rPr lang="en-US" dirty="0" err="1"/>
              <a:t>SparkContext</a:t>
            </a:r>
            <a:r>
              <a:rPr lang="en-US" dirty="0"/>
              <a:t> won't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AABB53-8929-4656-870D-6E91201F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2" y="442495"/>
            <a:ext cx="9348187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4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F63-3D1E-4E6A-9CEC-07BD1D0D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DCEC-3C59-4208-8B4A-504765E29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run a Spark application on the local/cluster, you need to set a few configurations and parameters, this is what </a:t>
            </a:r>
            <a:r>
              <a:rPr lang="en-US" dirty="0" err="1"/>
              <a:t>SparkConf</a:t>
            </a:r>
            <a:r>
              <a:rPr lang="en-US" dirty="0"/>
              <a:t> helps with. It provides configurations to run a Spark application</a:t>
            </a:r>
          </a:p>
          <a:p>
            <a:r>
              <a:rPr lang="en-US" dirty="0"/>
              <a:t>Following are some of the most commonly used attributes of </a:t>
            </a:r>
            <a:r>
              <a:rPr lang="en-US" dirty="0" err="1"/>
              <a:t>SparkConf</a:t>
            </a:r>
            <a:r>
              <a:rPr lang="en-US" dirty="0"/>
              <a:t> −</a:t>
            </a:r>
          </a:p>
          <a:p>
            <a:r>
              <a:rPr lang="en-US" b="1" dirty="0"/>
              <a:t>set(key, value)</a:t>
            </a:r>
            <a:r>
              <a:rPr lang="en-US" dirty="0"/>
              <a:t> − To set a configuration property.</a:t>
            </a:r>
          </a:p>
          <a:p>
            <a:r>
              <a:rPr lang="en-US" b="1" dirty="0" err="1"/>
              <a:t>setMaster</a:t>
            </a:r>
            <a:r>
              <a:rPr lang="en-US" b="1" dirty="0"/>
              <a:t>(value)</a:t>
            </a:r>
            <a:r>
              <a:rPr lang="en-US" dirty="0"/>
              <a:t> − To set the master URL.</a:t>
            </a:r>
          </a:p>
          <a:p>
            <a:r>
              <a:rPr lang="en-US" b="1" dirty="0" err="1"/>
              <a:t>setAppName</a:t>
            </a:r>
            <a:r>
              <a:rPr lang="en-US" b="1" dirty="0"/>
              <a:t>(value)</a:t>
            </a:r>
            <a:r>
              <a:rPr lang="en-US" dirty="0"/>
              <a:t> − To set an application name.</a:t>
            </a:r>
          </a:p>
          <a:p>
            <a:r>
              <a:rPr lang="en-US" b="1" dirty="0"/>
              <a:t>get(key, </a:t>
            </a:r>
            <a:r>
              <a:rPr lang="en-US" b="1" dirty="0" err="1"/>
              <a:t>defaultValue</a:t>
            </a:r>
            <a:r>
              <a:rPr lang="en-US" b="1" dirty="0"/>
              <a:t>=None)</a:t>
            </a:r>
            <a:r>
              <a:rPr lang="en-US" dirty="0"/>
              <a:t> − To get a configuration value of a key.</a:t>
            </a:r>
          </a:p>
          <a:p>
            <a:r>
              <a:rPr lang="en-US" b="1" dirty="0" err="1"/>
              <a:t>setSparkHome</a:t>
            </a:r>
            <a:r>
              <a:rPr lang="en-US" b="1" dirty="0"/>
              <a:t>(value)</a:t>
            </a:r>
            <a:r>
              <a:rPr lang="en-US" dirty="0"/>
              <a:t> − To set Spark installation path on worker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1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flatMap()</a:t>
            </a:r>
            <a:endParaRPr/>
          </a:p>
        </p:txBody>
      </p:sp>
      <p:sp>
        <p:nvSpPr>
          <p:cNvPr id="297" name="Google Shape;297;gcd674981ec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Map is used as a maper of data and explodes data before final output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filter()</a:t>
            </a:r>
            <a:endParaRPr/>
          </a:p>
        </p:txBody>
      </p:sp>
      <p:sp>
        <p:nvSpPr>
          <p:cNvPr id="304" name="Google Shape;304;gd42eab3d67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remove the elements from the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distinct()</a:t>
            </a:r>
            <a:endParaRPr/>
          </a:p>
        </p:txBody>
      </p:sp>
      <p:sp>
        <p:nvSpPr>
          <p:cNvPr id="328" name="Google Shape;328;gd42eab3d67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is used to get the distinct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groupByKey()</a:t>
            </a:r>
            <a:endParaRPr/>
          </a:p>
        </p:txBody>
      </p:sp>
      <p:sp>
        <p:nvSpPr>
          <p:cNvPr id="335" name="Google Shape;335;gd42eab3d67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GroupByKey is used to create groups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rdd.groupByKey()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reduceByKey()</a:t>
            </a:r>
            <a:endParaRPr/>
          </a:p>
        </p:txBody>
      </p:sp>
      <p:sp>
        <p:nvSpPr>
          <p:cNvPr id="342" name="Google Shape;342;gd4517cd17a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ReduceByKey is used to combined data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reduceByKey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rdd.reduceByKey(lambda x, y: x + y)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countByValue()</a:t>
            </a:r>
            <a:endParaRPr/>
          </a:p>
        </p:txBody>
      </p:sp>
      <p:sp>
        <p:nvSpPr>
          <p:cNvPr id="373" name="Google Shape;373;gd4517cd17a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provide how many times each value occur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rdd.countByValue()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saveAsTextFile()</a:t>
            </a:r>
            <a:endParaRPr/>
          </a:p>
        </p:txBody>
      </p:sp>
      <p:sp>
        <p:nvSpPr>
          <p:cNvPr id="380" name="Google Shape;380;gd4349427f3_0_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rdd.saveAsTextFile(‘path/to/file/</a:t>
            </a:r>
            <a:r>
              <a:rPr lang="en-US" b="1"/>
              <a:t>filename.txt</a:t>
            </a:r>
            <a:r>
              <a:rPr lang="en-US"/>
              <a:t>’)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repartition()</a:t>
            </a:r>
            <a:endParaRPr/>
          </a:p>
        </p:txBody>
      </p:sp>
      <p:sp>
        <p:nvSpPr>
          <p:cNvPr id="392" name="Google Shape;392;gd486c54d3c_0_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Repartition is used to change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rdd.repartition(number_of_partitions)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used to decrease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rdd.coalesce(number_of_partitions)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Average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average score in each month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achieved by Female and Male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HDFS</a:t>
            </a:r>
            <a:endParaRPr sz="3100" b="1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YARN</a:t>
            </a:r>
            <a:endParaRPr sz="3100" b="1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Map Reduce</a:t>
            </a:r>
            <a:endParaRPr sz="3100" b="1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SPARK</a:t>
            </a:r>
            <a:endParaRPr sz="3100" b="1"/>
          </a:p>
        </p:txBody>
      </p:sp>
      <p:sp>
        <p:nvSpPr>
          <p:cNvPr id="176" name="Google Shape;176;gd22d483659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Schema of Dataframe</a:t>
            </a:r>
            <a:endParaRPr sz="5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DataFrame Columns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DataFrame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>
            <a:spLocks noGrp="1"/>
          </p:cNvSpPr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in DataFrame</a:t>
            </a:r>
            <a:endParaRPr sz="5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in DataFrame</a:t>
            </a:r>
            <a:endParaRPr sz="5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d2f895a0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0"/>
            <a:ext cx="12191999" cy="5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80% marks in OOP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>
            <a:spLocks noGrp="1"/>
          </p:cNvSpPr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Distinct, DropDuplicates</a:t>
            </a:r>
            <a:endParaRPr sz="5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groupBy in DataFrame</a:t>
            </a:r>
            <a:endParaRPr sz="5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achieved by each gender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achieved in each course by each age group.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increment and provide the increment to the employees on the following criteria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increment would be 10% of salary plus 5% of bonus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Spark Context</a:t>
            </a:r>
            <a:endParaRPr b="1" dirty="0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rot="10800000" flipH="1">
            <a:off x="3481950" y="2967650"/>
            <a:ext cx="969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rot="10800000" flipH="1">
            <a:off x="6904300" y="18928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CACHE()</a:t>
            </a:r>
            <a:endParaRPr sz="1100" b="1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d87b3a21c3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Persist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OfficeDataProject.csv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Train and Test Data</a:t>
            </a:r>
            <a:endParaRPr sz="5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2b31412-8c8f-44f1-a883-141cef3f34cc" xsi:nil="true"/>
    <Duration xmlns="92b31412-8c8f-44f1-a883-141cef3f34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A735D0-8607-4240-965A-14C3D06A5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2e4be8c-5aca-45ec-8e17-deab1f90d7c8"/>
    <ds:schemaRef ds:uri="92b31412-8c8f-44f1-a883-141cef3f34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2158</Words>
  <Application>Microsoft Office PowerPoint</Application>
  <PresentationFormat>Widescreen</PresentationFormat>
  <Paragraphs>435</Paragraphs>
  <Slides>118</Slides>
  <Notes>115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Garamond</vt:lpstr>
      <vt:lpstr>Calibri</vt:lpstr>
      <vt:lpstr>Arial</vt:lpstr>
      <vt:lpstr>Noto Sans Symbols</vt:lpstr>
      <vt:lpstr>Thème Office</vt:lpstr>
      <vt:lpstr>PowerPoint Presentation</vt:lpstr>
      <vt:lpstr>Applications of Spark</vt:lpstr>
      <vt:lpstr>Why Spark?</vt:lpstr>
      <vt:lpstr>HADOOP</vt:lpstr>
      <vt:lpstr>HADOOP  </vt:lpstr>
      <vt:lpstr>PowerPoint Presentation</vt:lpstr>
      <vt:lpstr>Spark Architecture</vt:lpstr>
      <vt:lpstr>Spark Architecture</vt:lpstr>
      <vt:lpstr>Spark Ecosystem</vt:lpstr>
      <vt:lpstr>Spark Ecosystem</vt:lpstr>
      <vt:lpstr>Spark RDDs</vt:lpstr>
      <vt:lpstr>Transformations and Actions</vt:lpstr>
      <vt:lpstr>Spark Context</vt:lpstr>
      <vt:lpstr>PowerPoint Presentation</vt:lpstr>
      <vt:lpstr>SparkConf</vt:lpstr>
      <vt:lpstr>map()</vt:lpstr>
      <vt:lpstr>QUIZ</vt:lpstr>
      <vt:lpstr>QUIZ</vt:lpstr>
      <vt:lpstr>QUIZ SOLUTION</vt:lpstr>
      <vt:lpstr>flatMap()</vt:lpstr>
      <vt:lpstr>filter()</vt:lpstr>
      <vt:lpstr>QUIZ</vt:lpstr>
      <vt:lpstr>QUIZ</vt:lpstr>
      <vt:lpstr>QUIZ SOLUTION</vt:lpstr>
      <vt:lpstr>distinct()</vt:lpstr>
      <vt:lpstr>groupByKey()</vt:lpstr>
      <vt:lpstr>reduceByKey()</vt:lpstr>
      <vt:lpstr>QUIZ</vt:lpstr>
      <vt:lpstr>QUIZ</vt:lpstr>
      <vt:lpstr>QUIZ SOLUTION</vt:lpstr>
      <vt:lpstr>count()</vt:lpstr>
      <vt:lpstr>countByValue()</vt:lpstr>
      <vt:lpstr>saveAsTextFile()</vt:lpstr>
      <vt:lpstr>RDDs Functions</vt:lpstr>
      <vt:lpstr>repartition()</vt:lpstr>
      <vt:lpstr>coalesce()</vt:lpstr>
      <vt:lpstr>Finding Average</vt:lpstr>
      <vt:lpstr>QUIZ</vt:lpstr>
      <vt:lpstr>QUIZ</vt:lpstr>
      <vt:lpstr>QUIZ SOLUTION</vt:lpstr>
      <vt:lpstr>Finding Min and Max</vt:lpstr>
      <vt:lpstr>QUIZ</vt:lpstr>
      <vt:lpstr>QUIZ</vt:lpstr>
      <vt:lpstr>QUIZ SOLUTION</vt:lpstr>
      <vt:lpstr>Mini Project</vt:lpstr>
      <vt:lpstr>Mini Project</vt:lpstr>
      <vt:lpstr>Mini Project</vt:lpstr>
      <vt:lpstr>Mini Project</vt:lpstr>
      <vt:lpstr>Spark DataFrames</vt:lpstr>
      <vt:lpstr>DataFrame</vt:lpstr>
      <vt:lpstr>Creating Dataframe</vt:lpstr>
      <vt:lpstr>Schema of Dataframe</vt:lpstr>
      <vt:lpstr>Providing Schema of Dataframe</vt:lpstr>
      <vt:lpstr>Creating DataFrame from RDD</vt:lpstr>
      <vt:lpstr>Select DataFrame Columns</vt:lpstr>
      <vt:lpstr>withColumn in DataFrame</vt:lpstr>
      <vt:lpstr>withColumnRenamed in DataFrame</vt:lpstr>
      <vt:lpstr>filter/where in DataFrame</vt:lpstr>
      <vt:lpstr>QUIZ</vt:lpstr>
      <vt:lpstr>QUIZ</vt:lpstr>
      <vt:lpstr>QUIZ SOLUTION</vt:lpstr>
      <vt:lpstr>Count, Distinct, DropDuplicates in DataFrame</vt:lpstr>
      <vt:lpstr>QUIZ</vt:lpstr>
      <vt:lpstr>QUIZ</vt:lpstr>
      <vt:lpstr>QUIZ SOLUTION</vt:lpstr>
      <vt:lpstr>sort/orderBy in DataFrame</vt:lpstr>
      <vt:lpstr>QUIZ</vt:lpstr>
      <vt:lpstr>QUIZ</vt:lpstr>
      <vt:lpstr>QUIZ SOLUTION</vt:lpstr>
      <vt:lpstr>groupBy in DataFrame</vt:lpstr>
      <vt:lpstr>QUIZ</vt:lpstr>
      <vt:lpstr>QUIZ</vt:lpstr>
      <vt:lpstr>QUIZ SOLUTION</vt:lpstr>
      <vt:lpstr>QUIZ</vt:lpstr>
      <vt:lpstr>QUIZ</vt:lpstr>
      <vt:lpstr>QUIZ SOLUTION</vt:lpstr>
      <vt:lpstr>UDFs in DataFrame</vt:lpstr>
      <vt:lpstr>QUIZ</vt:lpstr>
      <vt:lpstr>QUIZ</vt:lpstr>
      <vt:lpstr>QUIZ SOLUTION</vt:lpstr>
      <vt:lpstr>Cache and Persist</vt:lpstr>
      <vt:lpstr>Cache and Persist</vt:lpstr>
      <vt:lpstr>DF to RDD</vt:lpstr>
      <vt:lpstr>Spark SQL</vt:lpstr>
      <vt:lpstr>Writing DataFrame</vt:lpstr>
      <vt:lpstr>Mini Project</vt:lpstr>
      <vt:lpstr>Mini Project</vt:lpstr>
      <vt:lpstr>Collaborative filtering</vt:lpstr>
      <vt:lpstr>Utility Matrix </vt:lpstr>
      <vt:lpstr>Utility Matrix</vt:lpstr>
      <vt:lpstr>Explicit and Implicit Ratings</vt:lpstr>
      <vt:lpstr>Expected Results</vt:lpstr>
      <vt:lpstr>Expected Results</vt:lpstr>
      <vt:lpstr>Hands On</vt:lpstr>
      <vt:lpstr>Dataset Overview</vt:lpstr>
      <vt:lpstr>Joining DFs</vt:lpstr>
      <vt:lpstr>Create Train and Test Data</vt:lpstr>
      <vt:lpstr>ALS model</vt:lpstr>
      <vt:lpstr>Hyperparameter tuning and cross validation</vt:lpstr>
      <vt:lpstr>Best model and evaluate predictions</vt:lpstr>
      <vt:lpstr>Recommendations</vt:lpstr>
      <vt:lpstr>Spark Streaming</vt:lpstr>
      <vt:lpstr>PowerPoint Presentation</vt:lpstr>
      <vt:lpstr>PowerPoint Presentation</vt:lpstr>
      <vt:lpstr>Spark Streaming With RDD</vt:lpstr>
      <vt:lpstr>Spark Streaming With DF</vt:lpstr>
      <vt:lpstr>ETL Pipeline</vt:lpstr>
      <vt:lpstr>PowerPoint Presentation</vt:lpstr>
      <vt:lpstr>PowerPoint Presentation</vt:lpstr>
      <vt:lpstr>Data Set</vt:lpstr>
      <vt:lpstr>Extract</vt:lpstr>
      <vt:lpstr>Transform</vt:lpstr>
      <vt:lpstr>Installing Postgresql</vt:lpstr>
      <vt:lpstr>Load</vt:lpstr>
      <vt:lpstr>Project</vt:lpstr>
      <vt:lpstr>CDC - Change Data Capture / Replication On Going</vt:lpstr>
      <vt:lpstr>Project Architecture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Saurabh</cp:lastModifiedBy>
  <cp:revision>6</cp:revision>
  <dcterms:created xsi:type="dcterms:W3CDTF">2019-01-15T19:27:36Z</dcterms:created>
  <dcterms:modified xsi:type="dcterms:W3CDTF">2021-10-23T14:18:04Z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