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670" r:id="rId2"/>
    <p:sldId id="1434" r:id="rId3"/>
    <p:sldId id="1435" r:id="rId4"/>
    <p:sldId id="1426" r:id="rId5"/>
    <p:sldId id="1433" r:id="rId6"/>
    <p:sldId id="1432" r:id="rId7"/>
    <p:sldId id="143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934AB-9CCD-485C-A07E-7C0ADD15B7FC}" v="372" dt="2021-02-01T15:43:3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4C8DE-E6CD-4F4E-A28E-678DBEF56B79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F74B9-9AB2-4142-B416-B534E9B7E5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1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07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7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32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96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0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3972-898B-454C-95F2-E930BA80A4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74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0277" y="3104964"/>
            <a:ext cx="7643446" cy="609398"/>
          </a:xfrm>
        </p:spPr>
        <p:txBody>
          <a:bodyPr wrap="square">
            <a:spAutoFit/>
          </a:bodyPr>
          <a:lstStyle>
            <a:lvl1pPr algn="ctr">
              <a:lnSpc>
                <a:spcPct val="110000"/>
              </a:lnSpc>
              <a:defRPr sz="36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0" y="0"/>
            <a:ext cx="174673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772F53-63A5-4543-BF7E-D58B4F6DF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174673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0"/>
            <a:ext cx="1746738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179938" y="1051200"/>
            <a:ext cx="6213785" cy="396044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8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 sz="24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AD0C9D1-4EA2-4216-B8C1-B8C89D2E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</p:spTree>
    <p:extLst>
      <p:ext uri="{BB962C8B-B14F-4D97-AF65-F5344CB8AC3E}">
        <p14:creationId xmlns:p14="http://schemas.microsoft.com/office/powerpoint/2010/main" val="16496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 bwMode="auto">
          <a:xfrm>
            <a:off x="-1007" y="533"/>
            <a:ext cx="9144000" cy="656692"/>
          </a:xfrm>
          <a:prstGeom prst="roundRect">
            <a:avLst>
              <a:gd name="adj" fmla="val 0"/>
            </a:avLst>
          </a:prstGeom>
          <a:solidFill>
            <a:srgbClr val="777777"/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554"/>
              </a:spcAft>
            </a:pPr>
            <a:endParaRPr kumimoji="1" lang="ja-JP" altLang="en-US" sz="1477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2F6F462B-26C0-4F49-87AD-E6B97C874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86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384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xStyles>
    <p:titleStyle>
      <a:lvl1pPr algn="l" defTabSz="844083" rtl="0" eaLnBrk="1" latinLnBrk="0" hangingPunct="1">
        <a:lnSpc>
          <a:spcPct val="110000"/>
        </a:lnSpc>
        <a:spcBef>
          <a:spcPct val="0"/>
        </a:spcBef>
        <a:buNone/>
        <a:defRPr kumimoji="1" sz="2215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2160">
          <p15:clr>
            <a:srgbClr val="F26B43"/>
          </p15:clr>
        </p15:guide>
        <p15:guide id="14" pos="3120">
          <p15:clr>
            <a:srgbClr val="F26B43"/>
          </p15:clr>
        </p15:guide>
        <p15:guide id="15" pos="3301">
          <p15:clr>
            <a:srgbClr val="F26B43"/>
          </p15:clr>
        </p15:guide>
        <p15:guide id="16" pos="2939">
          <p15:clr>
            <a:srgbClr val="F26B43"/>
          </p15:clr>
        </p15:guide>
        <p15:guide id="17" pos="4095">
          <p15:clr>
            <a:srgbClr val="F26B43"/>
          </p15:clr>
        </p15:guide>
        <p15:guide id="18" pos="2145">
          <p15:clr>
            <a:srgbClr val="F26B43"/>
          </p15:clr>
        </p15:guide>
        <p15:guide id="19" orient="horz" pos="1185">
          <p15:clr>
            <a:srgbClr val="F26B43"/>
          </p15:clr>
        </p15:guide>
        <p15:guide id="20" orient="horz" pos="3135">
          <p15:clr>
            <a:srgbClr val="F26B43"/>
          </p15:clr>
        </p15:guide>
        <p15:guide id="21" pos="512">
          <p15:clr>
            <a:srgbClr val="F26B43"/>
          </p15:clr>
        </p15:guide>
        <p15:guide id="22" pos="5728">
          <p15:clr>
            <a:srgbClr val="F26B43"/>
          </p15:clr>
        </p15:guide>
        <p15:guide id="23" orient="horz" pos="414">
          <p15:clr>
            <a:srgbClr val="F26B43"/>
          </p15:clr>
        </p15:guide>
        <p15:guide id="24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1088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1245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1.1178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2.0578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2.03544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3">
            <a:extLst>
              <a:ext uri="{FF2B5EF4-FFF2-40B4-BE49-F238E27FC236}">
                <a16:creationId xmlns:a16="http://schemas.microsoft.com/office/drawing/2014/main" id="{7DA476F9-18F2-3241-BC96-A9C61CF1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77" y="1999919"/>
            <a:ext cx="7643446" cy="60324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30000"/>
              </a:lnSpc>
              <a:spcAft>
                <a:spcPts val="1108"/>
              </a:spcAft>
            </a:pPr>
            <a:r>
              <a:rPr lang="en-US" altLang="ja-JP" sz="3200" dirty="0"/>
              <a:t>One to one label assignment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6951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dirty="0">
                <a:cs typeface="+mj-ea"/>
                <a:hlinkClick r:id="rId3"/>
              </a:rPr>
              <a:t>Rethinking Transformer-based Set Prediction for Object Detection</a:t>
            </a:r>
            <a:endParaRPr lang="ja-JP">
              <a:cs typeface="+mj-ea"/>
            </a:endParaRP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547077" y="1034223"/>
            <a:ext cx="8028000" cy="86177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sz="1600">
                <a:ea typeface="+mn-lt"/>
                <a:cs typeface="+mn-lt"/>
              </a:rPr>
              <a:t>21 Nov 2020</a:t>
            </a:r>
          </a:p>
          <a:p>
            <a:pPr marL="285750" indent="-285750" algn="just">
              <a:buFont typeface="Arial"/>
              <a:buChar char="•"/>
            </a:pPr>
            <a:r>
              <a:rPr lang="ja-JP" sz="1600">
                <a:ea typeface="+mn-lt"/>
                <a:cs typeface="+mn-lt"/>
              </a:rPr>
              <a:t>Transformer</a:t>
            </a:r>
            <a:r>
              <a:rPr lang="ja-JP" sz="1600"/>
              <a:t> + </a:t>
            </a:r>
            <a:r>
              <a:rPr lang="en-US" altLang="ja-JP" sz="1600" dirty="0"/>
              <a:t>FPN(R-CNN or FCOS)</a:t>
            </a:r>
            <a:endParaRPr lang="ja-JP" altLang="en-US" sz="1600" dirty="0"/>
          </a:p>
          <a:p>
            <a:pPr marL="285750" indent="-285750" algn="just">
              <a:buFont typeface="Arial"/>
              <a:buChar char="•"/>
            </a:pPr>
            <a:r>
              <a:rPr lang="ja-JP" altLang="en-US" sz="1600"/>
              <a:t>Eliminate decoder</a:t>
            </a:r>
            <a:endParaRPr lang="ja-JP" altLang="en-US" sz="1600" dirty="0"/>
          </a:p>
        </p:txBody>
      </p:sp>
      <p:pic>
        <p:nvPicPr>
          <p:cNvPr id="2" name="図 2" descr="ダイアグラム&#10;&#10;説明は自動で生成されたものです">
            <a:extLst>
              <a:ext uri="{FF2B5EF4-FFF2-40B4-BE49-F238E27FC236}">
                <a16:creationId xmlns:a16="http://schemas.microsoft.com/office/drawing/2014/main" id="{54D63A3D-0460-45E8-83B7-A09456CA7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592969"/>
            <a:ext cx="2743200" cy="16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5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1800" dirty="0">
                <a:cs typeface="+mj-ea"/>
                <a:hlinkClick r:id="rId3"/>
              </a:rPr>
              <a:t>Sparse R-CNN: End-to-End Object Detection with Learnable Proposals</a:t>
            </a:r>
            <a:endParaRPr lang="ja-JP" sz="1800" dirty="0"/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547077" y="1034223"/>
            <a:ext cx="8028000" cy="107721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sz="1600">
                <a:ea typeface="+mn-lt"/>
                <a:cs typeface="+mn-lt"/>
              </a:rPr>
              <a:t>25 Nov 2020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ja-JP" altLang="en-US" sz="1600"/>
              <a:t>FasterRCNN + Bipartite matching loss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ja-JP" altLang="en-US" sz="1600"/>
              <a:t>Eliminate positional encoding</a:t>
            </a:r>
            <a:endParaRPr lang="ja-JP" altLang="en-US" sz="1600" dirty="0"/>
          </a:p>
        </p:txBody>
      </p:sp>
      <p:pic>
        <p:nvPicPr>
          <p:cNvPr id="3" name="図 4" descr="ダイアグラム&#10;&#10;説明は自動で生成されたものです">
            <a:extLst>
              <a:ext uri="{FF2B5EF4-FFF2-40B4-BE49-F238E27FC236}">
                <a16:creationId xmlns:a16="http://schemas.microsoft.com/office/drawing/2014/main" id="{F2608FAD-0CFF-44C9-9B7B-7E81BB7B6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155942"/>
            <a:ext cx="2743200" cy="25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2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ja-JP" sz="2000" dirty="0">
                <a:cs typeface="+mj-ea"/>
                <a:hlinkClick r:id="rId3"/>
              </a:rPr>
              <a:t>Object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Detection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Made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Simpler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by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Eliminating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Heurist</a:t>
            </a:r>
            <a:r>
              <a:rPr lang="ja-JP" sz="2000" dirty="0">
                <a:cs typeface="+mj-ea"/>
                <a:hlinkClick r:id="rId3"/>
              </a:rPr>
              <a:t>ic NMS</a:t>
            </a:r>
            <a:endParaRPr lang="ja-JP" sz="2000" dirty="0"/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547077" y="1034223"/>
            <a:ext cx="8028000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sz="1600">
                <a:ea typeface="+mn-lt"/>
                <a:cs typeface="+mn-lt"/>
              </a:rPr>
              <a:t>7 Dec 2020</a:t>
            </a:r>
            <a:endParaRPr lang="ja-JP"/>
          </a:p>
        </p:txBody>
      </p:sp>
      <p:pic>
        <p:nvPicPr>
          <p:cNvPr id="2" name="図 2" descr="ダイアグラム, 概略図&#10;&#10;説明は自動で生成されたものです">
            <a:extLst>
              <a:ext uri="{FF2B5EF4-FFF2-40B4-BE49-F238E27FC236}">
                <a16:creationId xmlns:a16="http://schemas.microsoft.com/office/drawing/2014/main" id="{C57EA41E-B746-47CF-8BB8-6AD642FA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29" y="3005882"/>
            <a:ext cx="6632163" cy="3005895"/>
          </a:xfrm>
          <a:prstGeom prst="rect">
            <a:avLst/>
          </a:prstGeom>
        </p:spPr>
      </p:pic>
      <p:pic>
        <p:nvPicPr>
          <p:cNvPr id="3" name="図 4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4431A0DB-7C1F-4F4D-AA50-148072291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42" y="1809233"/>
            <a:ext cx="2743200" cy="918000"/>
          </a:xfrm>
          <a:prstGeom prst="rect">
            <a:avLst/>
          </a:prstGeom>
        </p:spPr>
      </p:pic>
      <p:pic>
        <p:nvPicPr>
          <p:cNvPr id="5" name="図 5" descr="グラフィカル ユーザー インターフェイス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75DBDE6-504A-4DBB-AAE0-B3C090759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7996" y="1712657"/>
            <a:ext cx="2743200" cy="8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000" dirty="0">
                <a:cs typeface="+mj-ea"/>
                <a:hlinkClick r:id="rId3"/>
              </a:rPr>
              <a:t>OneNet: Towards </a:t>
            </a:r>
            <a:r>
              <a:rPr lang="en-US" altLang="ja-JP" sz="2000" dirty="0">
                <a:cs typeface="+mj-ea"/>
                <a:hlinkClick r:id="rId3"/>
              </a:rPr>
              <a:t>End-to-End</a:t>
            </a:r>
            <a:r>
              <a:rPr lang="en-US" sz="2000" dirty="0">
                <a:cs typeface="+mj-ea"/>
                <a:hlinkClick r:id="rId3"/>
              </a:rPr>
              <a:t> One-Stage Object</a:t>
            </a:r>
            <a:r>
              <a:rPr lang="en-US" altLang="ja-JP" sz="2000" dirty="0">
                <a:cs typeface="+mj-ea"/>
                <a:hlinkClick r:id="rId3"/>
              </a:rPr>
              <a:t> </a:t>
            </a:r>
            <a:r>
              <a:rPr lang="en-US" sz="2000" dirty="0">
                <a:cs typeface="+mj-ea"/>
                <a:hlinkClick r:id="rId3"/>
              </a:rPr>
              <a:t>Detection</a:t>
            </a:r>
            <a:endParaRPr lang="ja-JP"/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547077" y="1034223"/>
            <a:ext cx="8028000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1600" dirty="0">
                <a:latin typeface="Meiryo"/>
                <a:ea typeface="Meiryo"/>
                <a:cs typeface="+mn-lt"/>
              </a:rPr>
              <a:t>10</a:t>
            </a:r>
            <a:r>
              <a:rPr lang="ja-JP" altLang="en-US" sz="1600" dirty="0">
                <a:latin typeface="Meiryo"/>
                <a:ea typeface="Meiryo"/>
                <a:cs typeface="+mn-lt"/>
              </a:rPr>
              <a:t> </a:t>
            </a:r>
            <a:r>
              <a:rPr lang="en-US" altLang="ja-JP" sz="1600" dirty="0">
                <a:latin typeface="Meiryo"/>
                <a:ea typeface="Meiryo"/>
                <a:cs typeface="+mn-lt"/>
              </a:rPr>
              <a:t>Dec</a:t>
            </a:r>
            <a:r>
              <a:rPr lang="ja-JP" altLang="en-US" sz="1600" dirty="0">
                <a:latin typeface="Meiryo"/>
                <a:ea typeface="Meiryo"/>
                <a:cs typeface="+mn-lt"/>
              </a:rPr>
              <a:t> </a:t>
            </a:r>
            <a:r>
              <a:rPr lang="ja-JP" sz="1600" dirty="0">
                <a:latin typeface="Meiryo"/>
                <a:ea typeface="Meiryo"/>
                <a:cs typeface="+mn-lt"/>
              </a:rPr>
              <a:t>202</a:t>
            </a:r>
            <a:r>
              <a:rPr lang="en-US" altLang="ja-JP" sz="1600" dirty="0">
                <a:latin typeface="Meiryo"/>
                <a:ea typeface="Meiryo"/>
                <a:cs typeface="+mn-lt"/>
              </a:rPr>
              <a:t>0</a:t>
            </a:r>
            <a:endParaRPr lang="ja-JP" dirty="0"/>
          </a:p>
        </p:txBody>
      </p:sp>
      <p:pic>
        <p:nvPicPr>
          <p:cNvPr id="2" name="図 2" descr="ダイアグラム&#10;&#10;説明は自動で生成されたものです">
            <a:extLst>
              <a:ext uri="{FF2B5EF4-FFF2-40B4-BE49-F238E27FC236}">
                <a16:creationId xmlns:a16="http://schemas.microsoft.com/office/drawing/2014/main" id="{5DAEC74E-E485-4DE1-BD41-D3AFDB546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488" y="1997619"/>
            <a:ext cx="443697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ja-JP" sz="2000" dirty="0">
                <a:cs typeface="+mj-ea"/>
                <a:hlinkClick r:id="rId3"/>
              </a:rPr>
              <a:t>End-to-E</a:t>
            </a:r>
            <a:r>
              <a:rPr lang="ja-JP" sz="2000" dirty="0">
                <a:cs typeface="+mj-ea"/>
                <a:hlinkClick r:id="rId3"/>
              </a:rPr>
              <a:t>n</a:t>
            </a:r>
            <a:r>
              <a:rPr lang="en-US" altLang="ja-JP" sz="2000" dirty="0">
                <a:cs typeface="+mj-ea"/>
                <a:hlinkClick r:id="rId3"/>
              </a:rPr>
              <a:t>d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Object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ja-JP" sz="2000" dirty="0">
                <a:cs typeface="+mj-ea"/>
                <a:hlinkClick r:id="rId3"/>
              </a:rPr>
              <a:t>D</a:t>
            </a:r>
            <a:r>
              <a:rPr lang="en-US" altLang="ja-JP" sz="2000" dirty="0">
                <a:cs typeface="+mj-ea"/>
                <a:hlinkClick r:id="rId3"/>
              </a:rPr>
              <a:t>etec</a:t>
            </a:r>
            <a:r>
              <a:rPr lang="ja-JP" sz="2000" dirty="0">
                <a:cs typeface="+mj-ea"/>
                <a:hlinkClick r:id="rId3"/>
              </a:rPr>
              <a:t>t</a:t>
            </a:r>
            <a:r>
              <a:rPr lang="en-US" altLang="ja-JP" sz="2000" dirty="0">
                <a:cs typeface="+mj-ea"/>
                <a:hlinkClick r:id="rId3"/>
              </a:rPr>
              <a:t>ion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wit</a:t>
            </a:r>
            <a:r>
              <a:rPr lang="ja-JP" sz="2000" dirty="0">
                <a:cs typeface="+mj-ea"/>
                <a:hlinkClick r:id="rId3"/>
              </a:rPr>
              <a:t>h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F</a:t>
            </a:r>
            <a:r>
              <a:rPr lang="ja-JP" sz="2000" dirty="0">
                <a:cs typeface="+mj-ea"/>
                <a:hlinkClick r:id="rId3"/>
              </a:rPr>
              <a:t>u</a:t>
            </a:r>
            <a:r>
              <a:rPr lang="en-US" altLang="ja-JP" sz="2000" dirty="0">
                <a:cs typeface="+mj-ea"/>
                <a:hlinkClick r:id="rId3"/>
              </a:rPr>
              <a:t>lly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en-US" altLang="ja-JP" sz="2000" dirty="0">
                <a:cs typeface="+mj-ea"/>
                <a:hlinkClick r:id="rId3"/>
              </a:rPr>
              <a:t>Convolu</a:t>
            </a:r>
            <a:r>
              <a:rPr lang="ja-JP" sz="2000" dirty="0">
                <a:cs typeface="+mj-ea"/>
                <a:hlinkClick r:id="rId3"/>
              </a:rPr>
              <a:t>ti</a:t>
            </a:r>
            <a:r>
              <a:rPr lang="en-US" altLang="ja-JP" sz="2000" dirty="0">
                <a:cs typeface="+mj-ea"/>
                <a:hlinkClick r:id="rId3"/>
              </a:rPr>
              <a:t>onal</a:t>
            </a:r>
            <a:r>
              <a:rPr lang="ja-JP" altLang="en-US" sz="2000" dirty="0">
                <a:cs typeface="+mj-ea"/>
                <a:hlinkClick r:id="rId3"/>
              </a:rPr>
              <a:t> </a:t>
            </a:r>
            <a:r>
              <a:rPr lang="ja-JP" sz="2000" dirty="0">
                <a:cs typeface="+mj-ea"/>
                <a:hlinkClick r:id="rId3"/>
              </a:rPr>
              <a:t>N</a:t>
            </a:r>
            <a:r>
              <a:rPr lang="en-US" altLang="ja-JP" sz="2000" dirty="0">
                <a:cs typeface="+mj-ea"/>
                <a:hlinkClick r:id="rId3"/>
              </a:rPr>
              <a:t>etwork</a:t>
            </a:r>
            <a:endParaRPr lang="ja-JP"/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547077" y="1034223"/>
            <a:ext cx="8028000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1600" dirty="0">
                <a:ea typeface="+mn-lt"/>
                <a:cs typeface="+mn-lt"/>
              </a:rPr>
              <a:t>28</a:t>
            </a:r>
            <a:r>
              <a:rPr lang="ja-JP" sz="1600" dirty="0">
                <a:ea typeface="+mn-lt"/>
                <a:cs typeface="+mn-lt"/>
              </a:rPr>
              <a:t> </a:t>
            </a:r>
            <a:r>
              <a:rPr lang="en-US" altLang="ja-JP" sz="1600" dirty="0">
                <a:ea typeface="+mn-lt"/>
                <a:cs typeface="+mn-lt"/>
              </a:rPr>
              <a:t>Jan</a:t>
            </a:r>
            <a:r>
              <a:rPr lang="ja-JP" sz="1600" dirty="0">
                <a:ea typeface="+mn-lt"/>
                <a:cs typeface="+mn-lt"/>
              </a:rPr>
              <a:t> </a:t>
            </a:r>
            <a:r>
              <a:rPr lang="en-US" altLang="ja-JP" sz="1600" dirty="0">
                <a:ea typeface="+mn-lt"/>
                <a:cs typeface="+mn-lt"/>
              </a:rPr>
              <a:t>2021</a:t>
            </a:r>
            <a:endParaRPr lang="ja-JP" altLang="en-US" dirty="0">
              <a:ea typeface="+mn-lt"/>
              <a:cs typeface="+mn-lt"/>
            </a:endParaRPr>
          </a:p>
        </p:txBody>
      </p:sp>
      <p:pic>
        <p:nvPicPr>
          <p:cNvPr id="6" name="図 6" descr="ダイアグラム, 概略図&#10;&#10;説明は自動で生成されたものです">
            <a:extLst>
              <a:ext uri="{FF2B5EF4-FFF2-40B4-BE49-F238E27FC236}">
                <a16:creationId xmlns:a16="http://schemas.microsoft.com/office/drawing/2014/main" id="{BE69242D-E47A-4B30-A301-5FE8E838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35" y="2056992"/>
            <a:ext cx="4559365" cy="19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ja-JP" altLang="en-US" sz="2400" dirty="0">
                <a:solidFill>
                  <a:schemeClr val="bg1"/>
                </a:solidFill>
              </a:rPr>
              <a:t>補足</a:t>
            </a:r>
            <a:r>
              <a:rPr lang="ja-JP" altLang="en-US" sz="2400" b="0" dirty="0">
                <a:solidFill>
                  <a:schemeClr val="bg1"/>
                </a:solidFill>
              </a:rPr>
              <a:t>｜</a:t>
            </a:r>
            <a:r>
              <a:rPr lang="ja-JP" altLang="en-US" dirty="0"/>
              <a:t>タイトル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4A774CB3-7327-4128-8446-AC0A6652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77" y="1034222"/>
            <a:ext cx="8028000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1600" dirty="0">
                <a:latin typeface="+mn-ea"/>
                <a:cs typeface="メイリオ" pitchFamily="50" charset="-128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38066047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design-theme-blue">
  <a:themeElements>
    <a:clrScheme name="Presentation Design 2020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-design-theme-blue" id="{F7BCC3DC-ECB2-4090-AB84-E1FA0C86A5B7}" vid="{34E27B74-B59E-42B4-B952-498162B552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presentation-design-theme-blue</Template>
  <TotalTime>268</TotalTime>
  <Words>25</Words>
  <Application>Microsoft Office PowerPoint</Application>
  <PresentationFormat>画面に合わせる (4:3)</PresentationFormat>
  <Paragraphs>11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presentation-design-theme-blue</vt:lpstr>
      <vt:lpstr>PowerPoint プレゼンテーション</vt:lpstr>
      <vt:lpstr>Rethinking Transformer-based Set Prediction for Object Detection</vt:lpstr>
      <vt:lpstr>Sparse R-CNN: End-to-End Object Detection with Learnable Proposals</vt:lpstr>
      <vt:lpstr>Object Detection Made Simpler by Eliminating Heuristic NMS</vt:lpstr>
      <vt:lpstr>OneNet: Towards End-to-End One-Stage Object Detection</vt:lpstr>
      <vt:lpstr>End-to-End Object Detection with Fully Convolutional Network</vt:lpstr>
      <vt:lpstr>補足｜タイトル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C++</dc:title>
  <dc:creator>藤原 馨 (1542.8929) Kaoru Fujiwara</dc:creator>
  <cp:lastModifiedBy>藤原 馨 (1542.8929) Kaoru Fujiwara</cp:lastModifiedBy>
  <cp:revision>130</cp:revision>
  <dcterms:created xsi:type="dcterms:W3CDTF">2021-01-18T07:20:20Z</dcterms:created>
  <dcterms:modified xsi:type="dcterms:W3CDTF">2021-02-01T15:44:12Z</dcterms:modified>
</cp:coreProperties>
</file>