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4C6215-E2A8-4AD7-B061-2D6DA7F8BF5A}">
  <a:tblStyle styleId="{814C6215-E2A8-4AD7-B061-2D6DA7F8BF5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9ba95df00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f9ba95df00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9ba95df00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f9ba95df00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9ba95df00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f9ba95df00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9ba95df00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f9ba95df00_0_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9ba95df00_0_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9ba95df00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f9ba95df00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9ba95df00_0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9ba95df00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f9ba95df00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ba95df00_0_7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ba95df00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f9ba95df00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9ba95df00_0_8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9ba95df00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f9ba95df00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9ba95df00_0_8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9ba95df00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f9ba95df00_0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9ba95df00_0_9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9ba95df00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f9ba95df00_0_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9ba95df00_0_10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9ba95df00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f9ba95df00_0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9ba95df00_0_1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9ba95df00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f9ba95df00_0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9ba95df00_0_1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9ba95df00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f9ba95df00_0_1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9ba95df00_0_1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9ba95df00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f9ba95df00_0_1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9ba95df00_0_1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9ba95df00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f9ba95df00_0_1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9ba95df0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f9ba95df00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">
  <p:cSld name="タイトル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750277" y="3104964"/>
            <a:ext cx="7643446" cy="609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iryo"/>
              <a:buNone/>
              <a:defRPr b="1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865178" y="6592268"/>
            <a:ext cx="2133600" cy="257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>
  <p:cSld name="タイトルとコンテンツ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51520" y="152636"/>
            <a:ext cx="8640960" cy="396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iryo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0" y="639763"/>
            <a:ext cx="9144000" cy="365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2"/>
              <a:buFont typeface="Arial"/>
              <a:buNone/>
            </a:pPr>
            <a:r>
              <a:t/>
            </a:r>
            <a:endParaRPr b="0" i="0" sz="1662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865178" y="6592268"/>
            <a:ext cx="2133600" cy="257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639763"/>
            <a:ext cx="9144000" cy="365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2"/>
              <a:buFont typeface="Arial"/>
              <a:buNone/>
            </a:pPr>
            <a:r>
              <a:t/>
            </a:r>
            <a:endParaRPr b="0" i="0" sz="1662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639763"/>
            <a:ext cx="9144000" cy="365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2"/>
              <a:buFont typeface="Arial"/>
              <a:buNone/>
            </a:pPr>
            <a:r>
              <a:t/>
            </a:r>
            <a:endParaRPr b="0" i="0" sz="1662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目次">
  <p:cSld name="目次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174673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2"/>
              <a:buFont typeface="Arial"/>
              <a:buNone/>
            </a:pPr>
            <a:r>
              <a:t/>
            </a:r>
            <a:endParaRPr b="0" i="0" sz="1662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0" y="0"/>
            <a:ext cx="174673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2"/>
              <a:buFont typeface="Arial"/>
              <a:buNone/>
            </a:pPr>
            <a:r>
              <a:t/>
            </a:r>
            <a:endParaRPr b="0" i="0" sz="1662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0" y="0"/>
            <a:ext cx="174673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2"/>
              <a:buFont typeface="Arial"/>
              <a:buNone/>
            </a:pPr>
            <a:r>
              <a:t/>
            </a:r>
            <a:endParaRPr b="0" i="0" sz="1662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2179938" y="1051200"/>
            <a:ext cx="6213785" cy="396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iryo"/>
              <a:buNone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865178" y="6592268"/>
            <a:ext cx="2133600" cy="257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補足#1">
  <p:cSld name="補足#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-1007" y="533"/>
            <a:ext cx="9144000" cy="656692"/>
          </a:xfrm>
          <a:prstGeom prst="roundRect">
            <a:avLst>
              <a:gd fmla="val 0" name="adj"/>
            </a:avLst>
          </a:prstGeom>
          <a:solidFill>
            <a:srgbClr val="77777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7"/>
              <a:buFont typeface="Arial"/>
              <a:buNone/>
            </a:pPr>
            <a:r>
              <a:t/>
            </a:r>
            <a:endParaRPr b="0" i="0" sz="1477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865178" y="6592268"/>
            <a:ext cx="2133600" cy="257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2"/>
              <a:buFont typeface="Arial"/>
              <a:buNone/>
              <a:defRPr b="1" i="0" sz="922" u="none" cap="none" strike="noStrike">
                <a:solidFill>
                  <a:srgbClr val="4D4D4D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251520" y="152636"/>
            <a:ext cx="8640960" cy="396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eiryo"/>
              <a:buNone/>
              <a:defRPr b="0"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51520" y="152636"/>
            <a:ext cx="8640960" cy="396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5"/>
              <a:buFont typeface="Meiryo"/>
              <a:buNone/>
              <a:defRPr b="0" i="0" sz="2215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  <p15:guide id="3" pos="3301">
          <p15:clr>
            <a:srgbClr val="F26B43"/>
          </p15:clr>
        </p15:guide>
        <p15:guide id="4" pos="2939">
          <p15:clr>
            <a:srgbClr val="F26B43"/>
          </p15:clr>
        </p15:guide>
        <p15:guide id="5" pos="4095">
          <p15:clr>
            <a:srgbClr val="F26B43"/>
          </p15:clr>
        </p15:guide>
        <p15:guide id="6" pos="2145">
          <p15:clr>
            <a:srgbClr val="F26B43"/>
          </p15:clr>
        </p15:guide>
        <p15:guide id="7" orient="horz" pos="1185">
          <p15:clr>
            <a:srgbClr val="F26B43"/>
          </p15:clr>
        </p15:guide>
        <p15:guide id="8" orient="horz" pos="3135">
          <p15:clr>
            <a:srgbClr val="F26B43"/>
          </p15:clr>
        </p15:guide>
        <p15:guide id="9" pos="512">
          <p15:clr>
            <a:srgbClr val="F26B43"/>
          </p15:clr>
        </p15:guide>
        <p15:guide id="10" pos="5728">
          <p15:clr>
            <a:srgbClr val="F26B43"/>
          </p15:clr>
        </p15:guide>
        <p15:guide id="11" orient="horz" pos="414">
          <p15:clr>
            <a:srgbClr val="F26B43"/>
          </p15:clr>
        </p15:guide>
        <p15:guide id="12" orient="horz" pos="39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ctrTitle"/>
          </p:nvPr>
        </p:nvSpPr>
        <p:spPr>
          <a:xfrm>
            <a:off x="750277" y="2616531"/>
            <a:ext cx="7643446" cy="91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eiryo"/>
              <a:buNone/>
            </a:pPr>
            <a:r>
              <a:rPr lang="en-US" sz="5400"/>
              <a:t>Effective C++</a:t>
            </a:r>
            <a:endParaRPr sz="5400"/>
          </a:p>
        </p:txBody>
      </p:sp>
      <p:sp>
        <p:nvSpPr>
          <p:cNvPr id="36" name="Google Shape;36;p6"/>
          <p:cNvSpPr/>
          <p:nvPr/>
        </p:nvSpPr>
        <p:spPr>
          <a:xfrm>
            <a:off x="1049151" y="3546250"/>
            <a:ext cx="7864030" cy="1440394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373737"/>
                </a:solidFill>
                <a:latin typeface="Meiryo"/>
                <a:ea typeface="Meiryo"/>
                <a:cs typeface="Meiryo"/>
                <a:sym typeface="Meiryo"/>
              </a:rPr>
              <a:t>5章</a:t>
            </a:r>
            <a:endParaRPr b="0" i="0" sz="2400" u="none" cap="none" strike="noStrike">
              <a:solidFill>
                <a:srgbClr val="373737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73737"/>
                </a:solidFill>
                <a:latin typeface="Meiryo"/>
                <a:ea typeface="Meiryo"/>
                <a:cs typeface="Meiryo"/>
                <a:sym typeface="Meiryo"/>
              </a:rPr>
              <a:t>項目27：ユニバーサル参照をとるオーバーロードの代替案を把握する</a:t>
            </a:r>
            <a:endParaRPr b="0" i="0" sz="1600" u="none" cap="none" strike="noStrike">
              <a:solidFill>
                <a:srgbClr val="373737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73737"/>
                </a:solidFill>
                <a:latin typeface="Meiryo"/>
                <a:ea typeface="Meiryo"/>
                <a:cs typeface="Meiryo"/>
                <a:sym typeface="Meiryo"/>
              </a:rPr>
              <a:t>項目28：参照の圧縮を理解する</a:t>
            </a:r>
            <a:endParaRPr b="0" i="0" sz="1600" u="none" cap="none" strike="noStrike">
              <a:solidFill>
                <a:srgbClr val="373737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73737"/>
                </a:solidFill>
                <a:latin typeface="Meiryo"/>
                <a:ea typeface="Meiryo"/>
                <a:cs typeface="Meiryo"/>
                <a:sym typeface="Meiryo"/>
              </a:rPr>
              <a:t>項目29：ムーブ演算は存在しない、コスト安でもない、使用もされないと想定する</a:t>
            </a:r>
            <a:endParaRPr b="0" i="0" sz="1600" u="none" cap="none" strike="noStrike">
              <a:solidFill>
                <a:srgbClr val="373737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750277" y="1999919"/>
            <a:ext cx="7643446" cy="603242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C++設計・実装勉強会</a:t>
            </a:r>
            <a:endParaRPr b="1" i="0" sz="32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7202492" y="5489537"/>
            <a:ext cx="1373619" cy="377026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73737"/>
                </a:solidFill>
                <a:latin typeface="Meiryo"/>
                <a:ea typeface="Meiryo"/>
                <a:cs typeface="Meiryo"/>
                <a:sym typeface="Meiryo"/>
              </a:rPr>
              <a:t>山本</a:t>
            </a:r>
            <a:endParaRPr b="0" i="0" sz="20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251520" y="152636"/>
            <a:ext cx="8640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iryo"/>
              <a:buNone/>
            </a:pPr>
            <a:r>
              <a:rPr lang="en-US">
                <a:latin typeface="Meiryo"/>
                <a:ea typeface="Meiryo"/>
                <a:cs typeface="Meiryo"/>
                <a:sym typeface="Meiryo"/>
              </a:rPr>
              <a:t>項目27：</a:t>
            </a:r>
            <a:r>
              <a:rPr lang="en-US">
                <a:solidFill>
                  <a:srgbClr val="373737"/>
                </a:solidFill>
                <a:latin typeface="Meiryo"/>
                <a:ea typeface="Meiryo"/>
                <a:cs typeface="Meiryo"/>
                <a:sym typeface="Meiryo"/>
              </a:rPr>
              <a:t>ユニバーサル参照をとるオーバーロードの代替案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169515" y="962089"/>
            <a:ext cx="8723100" cy="21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4.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タグディスパッチ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実装を振り分けるインターフェース（この場合logAndAdd)が必要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コンパイラが生成するコンストラクタなど、完全にコントロールできない部分では意図しない挙動になることがある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345225" y="2588400"/>
            <a:ext cx="8640900" cy="42696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logAndAdd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logAndAddImpl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forward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&gt;(name),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::is_integral&lt;</a:t>
            </a:r>
            <a:r>
              <a:rPr lang="en-US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remove_reference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&gt;::</a:t>
            </a:r>
            <a:r>
              <a:rPr lang="en-US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&gt;); 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logAndAddImpl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4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true_type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4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T が整数型のときに呼ばれる</a:t>
            </a:r>
            <a:endParaRPr sz="14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logAndAddImpl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4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false_type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4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それ以外のときに呼ばれる</a:t>
            </a:r>
            <a:endParaRPr sz="14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251520" y="152636"/>
            <a:ext cx="8640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iryo"/>
              <a:buNone/>
            </a:pPr>
            <a:r>
              <a:rPr lang="en-US">
                <a:latin typeface="Meiryo"/>
                <a:ea typeface="Meiryo"/>
                <a:cs typeface="Meiryo"/>
                <a:sym typeface="Meiryo"/>
              </a:rPr>
              <a:t>項目27：</a:t>
            </a:r>
            <a:r>
              <a:rPr lang="en-US">
                <a:solidFill>
                  <a:srgbClr val="373737"/>
                </a:solidFill>
                <a:latin typeface="Meiryo"/>
                <a:ea typeface="Meiryo"/>
                <a:cs typeface="Meiryo"/>
                <a:sym typeface="Meiryo"/>
              </a:rPr>
              <a:t>ユニバーサル参照をとるオーバーロードの代替案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169515" y="962089"/>
            <a:ext cx="87231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.ユニバーサル参照をとるテンプレートを制限する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最終形は以下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345225" y="2005525"/>
            <a:ext cx="8640900" cy="47664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sz="10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typename = 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enable_if_t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!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::is_base_of&lt;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decay_t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&gt;::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&gt;&gt;::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endParaRPr sz="10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&amp;&amp;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!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is_intergral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remove_reference_t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&gt;&gt;::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endParaRPr sz="10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&gt;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&gt;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explicit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0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         // 完全転送コンストラクタ</a:t>
            </a:r>
            <a:endParaRPr sz="10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: </a:t>
            </a:r>
            <a:r>
              <a:rPr lang="en-U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forward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&gt;(n)){}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explicit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0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      // intを取るコンストラクタ</a:t>
            </a:r>
            <a:endParaRPr sz="10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: </a:t>
            </a:r>
            <a:r>
              <a:rPr lang="en-U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nameFromIdx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(idx)){}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rhs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0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     // コピーコンストラクタ (コンパイラ生成)</a:t>
            </a:r>
            <a:endParaRPr sz="10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rhs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0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         // ムーブコンストラクタ (コンパイラ生成)</a:t>
            </a:r>
            <a:endParaRPr sz="10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 sz="10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::string name;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251520" y="152636"/>
            <a:ext cx="8640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iryo"/>
              <a:buNone/>
            </a:pPr>
            <a:r>
              <a:rPr lang="en-US">
                <a:latin typeface="Meiryo"/>
                <a:ea typeface="Meiryo"/>
                <a:cs typeface="Meiryo"/>
                <a:sym typeface="Meiryo"/>
              </a:rPr>
              <a:t>項目27：</a:t>
            </a:r>
            <a:r>
              <a:rPr lang="en-US">
                <a:solidFill>
                  <a:srgbClr val="373737"/>
                </a:solidFill>
                <a:latin typeface="Meiryo"/>
                <a:ea typeface="Meiryo"/>
                <a:cs typeface="Meiryo"/>
                <a:sym typeface="Meiryo"/>
              </a:rPr>
              <a:t>ユニバーサル参照をとるオーバーロードの代替案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169515" y="962089"/>
            <a:ext cx="87231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T&amp;&amp;に一致する型の条件を付けている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①Personを継承した型ではなく②汎整数型でもない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ときにだけT&amp;&amp;に一致してよい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251525" y="2502850"/>
            <a:ext cx="6024900" cy="38481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sz="10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typename = 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enable_if_t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!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::is_base_of&lt;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decay_t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&gt;::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&gt;&gt;::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endParaRPr sz="10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&amp;&amp;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    !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is_intergral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remove_reference_t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&gt;&gt;::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endParaRPr sz="10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&gt;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&gt;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explicit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0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         // 完全転送コンストラクタ</a:t>
            </a:r>
            <a:endParaRPr sz="10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: </a:t>
            </a:r>
            <a:r>
              <a:rPr lang="en-U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forward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&gt;(n)){}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 sz="10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::string name;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251520" y="152636"/>
            <a:ext cx="8640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iryo"/>
              <a:buNone/>
            </a:pPr>
            <a:r>
              <a:rPr lang="en-US">
                <a:latin typeface="Meiryo"/>
                <a:ea typeface="Meiryo"/>
                <a:cs typeface="Meiryo"/>
                <a:sym typeface="Meiryo"/>
              </a:rPr>
              <a:t>項目27：</a:t>
            </a:r>
            <a:r>
              <a:rPr lang="en-US">
                <a:solidFill>
                  <a:srgbClr val="373737"/>
                </a:solidFill>
                <a:latin typeface="Meiryo"/>
                <a:ea typeface="Meiryo"/>
                <a:cs typeface="Meiryo"/>
                <a:sym typeface="Meiryo"/>
              </a:rPr>
              <a:t>ユニバーサル参照をとるオーバーロードの代替案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169515" y="962089"/>
            <a:ext cx="872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rPr>
              <a:t>...</a:t>
            </a:r>
            <a:r>
              <a:rPr lang="en-US" sz="2400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rPr>
              <a:t>const参照渡しでよくないですか？？</a:t>
            </a:r>
            <a:endParaRPr b="0" i="0" sz="2400" u="none" cap="none" strike="noStrike">
              <a:solidFill>
                <a:schemeClr val="dk2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288843" y="2659681"/>
            <a:ext cx="8603700" cy="28932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explicit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  // const T&amp;コンストラクタ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: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(n){}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explicit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              // intを取るコンストラクタ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: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nameFromIdx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(idx)){}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rhs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             // コピーコンストラクタ (コンパイラ生成)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rhs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 // ムーブコンストラクタ (コンパイラ生成)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::string 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};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777525" y="2649475"/>
            <a:ext cx="7776300" cy="346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&amp; &amp;&amp; y = x; \\これはコンパイルエラー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sz="18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\\このテンプレートに例えばint&amp;&amp;を渡すと</a:t>
            </a:r>
            <a:endParaRPr sz="18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\\Typeは右辺値参照の左辺値参照になる</a:t>
            </a:r>
            <a:endParaRPr sz="18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19"/>
          <p:cNvSpPr txBox="1"/>
          <p:nvPr>
            <p:ph type="title"/>
          </p:nvPr>
        </p:nvSpPr>
        <p:spPr>
          <a:xfrm>
            <a:off x="251520" y="152636"/>
            <a:ext cx="8640900" cy="39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項目28 参照の圧縮を理解する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169515" y="962089"/>
            <a:ext cx="87231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参照の参照を直接記述することはできないが、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テンプレートの型推論を伴う場合に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コンパイル時に発生することがある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251520" y="152636"/>
            <a:ext cx="8640900" cy="39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項目28 参照の圧縮を理解する</a:t>
            </a:r>
            <a:endParaRPr/>
          </a:p>
        </p:txBody>
      </p:sp>
      <p:graphicFrame>
        <p:nvGraphicFramePr>
          <p:cNvPr id="135" name="Google Shape;135;p20"/>
          <p:cNvGraphicFramePr/>
          <p:nvPr/>
        </p:nvGraphicFramePr>
        <p:xfrm>
          <a:off x="576500" y="27785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{814C6215-E2A8-4AD7-B061-2D6DA7F8BF5A}</a:tableStyleId>
              </a:tblPr>
              <a:tblGrid>
                <a:gridCol w="2764100"/>
                <a:gridCol w="2462800"/>
                <a:gridCol w="2764100"/>
              </a:tblGrid>
              <a:tr h="1107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&lt;1&gt;/&lt;2&gt;</a:t>
                      </a:r>
                      <a:endParaRPr b="1" sz="2400">
                        <a:solidFill>
                          <a:srgbClr val="666666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b">
                    <a:lnB cap="flat" cmpd="sng" w="190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左辺値参照&amp;</a:t>
                      </a:r>
                      <a:endParaRPr b="1" sz="2400">
                        <a:solidFill>
                          <a:srgbClr val="666666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b">
                    <a:lnB cap="flat" cmpd="sng" w="190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右辺値参照&amp;&amp;</a:t>
                      </a:r>
                      <a:endParaRPr b="1" sz="2400">
                        <a:solidFill>
                          <a:srgbClr val="666666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 anchor="b">
                    <a:lnB cap="flat" cmpd="sng" w="190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7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左辺値参照&amp;</a:t>
                      </a:r>
                      <a:endParaRPr b="1" sz="2400">
                        <a:solidFill>
                          <a:srgbClr val="666666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T cap="flat" cmpd="sng" w="190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24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左辺値参照</a:t>
                      </a:r>
                      <a:endParaRPr sz="2400">
                        <a:solidFill>
                          <a:srgbClr val="666666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T cap="flat" cmpd="sng" w="190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24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左辺値参照</a:t>
                      </a:r>
                      <a:endParaRPr sz="2400">
                        <a:solidFill>
                          <a:srgbClr val="666666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T cap="flat" cmpd="sng" w="190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7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右辺値参照&amp;&amp;</a:t>
                      </a:r>
                      <a:endParaRPr b="1" sz="2400">
                        <a:solidFill>
                          <a:srgbClr val="666666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24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左辺値参照</a:t>
                      </a:r>
                      <a:endParaRPr sz="2400">
                        <a:solidFill>
                          <a:srgbClr val="666666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24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右辺値参照</a:t>
                      </a:r>
                      <a:endParaRPr sz="2400">
                        <a:solidFill>
                          <a:srgbClr val="666666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36" name="Google Shape;136;p20"/>
          <p:cNvSpPr txBox="1"/>
          <p:nvPr/>
        </p:nvSpPr>
        <p:spPr>
          <a:xfrm>
            <a:off x="169515" y="962089"/>
            <a:ext cx="87231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解決方法はシンプル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右辺値参照の右辺値参照以外は左辺値参照に圧縮される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251520" y="152636"/>
            <a:ext cx="8640900" cy="39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項目28 参照の圧縮を理解する</a:t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169515" y="962089"/>
            <a:ext cx="8723100" cy="28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ユニバーサル参照の正体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仮引数が左辺値か</a:t>
            </a:r>
            <a:r>
              <a:rPr lang="en-US" sz="23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右辺値か</a:t>
            </a:r>
            <a:r>
              <a:rPr lang="en-US" sz="23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に応じてstd::forwardは動作を決める</a:t>
            </a:r>
            <a:endParaRPr sz="23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以下の例でTの型は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左辺値を渡されたらTは参照、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右辺値を渡されたらTは非参照になる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270143" y="3616156"/>
            <a:ext cx="8603700" cy="28932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4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forward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US" sz="14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4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 sz="14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(x);</a:t>
            </a:r>
            <a:r>
              <a:rPr lang="en-US" sz="14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// xは左辺値なので、Tはint&amp;</a:t>
            </a:r>
            <a:endParaRPr sz="14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4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// 1は右辺値なので、Tはint</a:t>
            </a:r>
            <a:endParaRPr sz="14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251520" y="152636"/>
            <a:ext cx="8640900" cy="39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項目28 参照の圧縮を理解する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169515" y="962089"/>
            <a:ext cx="8723100" cy="27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ユニバーサル参照の正体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そしてstd::forwardは以下のように実装される</a:t>
            </a:r>
            <a:endParaRPr sz="23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270150" y="3348352"/>
            <a:ext cx="8603700" cy="18645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6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forward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remove_reference_t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6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static_cast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&lt;T&amp;&amp;&gt;(param);</a:t>
            </a:r>
            <a:endParaRPr sz="16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251520" y="152636"/>
            <a:ext cx="8640900" cy="39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項目28 参照の圧縮を理解する</a:t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169515" y="962089"/>
            <a:ext cx="8723100" cy="27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ユニバーサル参照の正体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そしてstd::forwardは以下のように実装される</a:t>
            </a:r>
            <a:endParaRPr sz="23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左辺値</a:t>
            </a:r>
            <a:r>
              <a:rPr lang="en-US" sz="23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を渡された</a:t>
            </a:r>
            <a:r>
              <a:rPr lang="en-US" sz="23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場合</a:t>
            </a:r>
            <a:endParaRPr sz="23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270150" y="3348352"/>
            <a:ext cx="8603700" cy="18645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T=Widget&amp;となる</a:t>
            </a:r>
            <a:endParaRPr sz="16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Widget</a:t>
            </a:r>
            <a:r>
              <a:rPr lang="en-US" sz="1650">
                <a:solidFill>
                  <a:srgbClr val="F44747"/>
                </a:solidFill>
                <a:latin typeface="Consolas"/>
                <a:ea typeface="Consolas"/>
                <a:cs typeface="Consolas"/>
                <a:sym typeface="Consolas"/>
              </a:rPr>
              <a:t>&amp; &amp;&amp;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forward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remove_reference_t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Widget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&amp;&gt;</a:t>
            </a:r>
            <a:r>
              <a:rPr lang="en-US" sz="16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static_cast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&lt;Widget&amp; &amp;&amp;&gt;(param);</a:t>
            </a:r>
            <a:endParaRPr sz="16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251520" y="152636"/>
            <a:ext cx="8640900" cy="39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項目28 参照の圧縮を理解する</a:t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169515" y="962089"/>
            <a:ext cx="8723100" cy="27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ユニバーサル参照の正体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そしてstd::forwardは以下のように実装される</a:t>
            </a:r>
            <a:endParaRPr sz="23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左辺値を渡された場合→</a:t>
            </a:r>
            <a:r>
              <a:rPr lang="en-US" sz="23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左辺値参照を返す</a:t>
            </a:r>
            <a:endParaRPr sz="23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270150" y="3348352"/>
            <a:ext cx="8603700" cy="18645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T=Widget&amp;となる</a:t>
            </a:r>
            <a:endParaRPr sz="16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Widget</a:t>
            </a:r>
            <a:r>
              <a:rPr lang="en-US" sz="1650">
                <a:solidFill>
                  <a:srgbClr val="F44747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forward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Widg</a:t>
            </a:r>
            <a:r>
              <a:rPr lang="en-US" sz="16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US" sz="16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6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static_cast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&lt;Widget&amp;&gt;(param);</a:t>
            </a:r>
            <a:endParaRPr sz="16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251520" y="152636"/>
            <a:ext cx="8640960" cy="396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iryo"/>
              <a:buNone/>
            </a:pPr>
            <a:r>
              <a:rPr lang="en-US"/>
              <a:t>まとめ</a:t>
            </a:r>
            <a:endParaRPr/>
          </a:p>
        </p:txBody>
      </p:sp>
      <p:sp>
        <p:nvSpPr>
          <p:cNvPr id="45" name="Google Shape;45;p7"/>
          <p:cNvSpPr txBox="1"/>
          <p:nvPr/>
        </p:nvSpPr>
        <p:spPr>
          <a:xfrm>
            <a:off x="169515" y="962089"/>
            <a:ext cx="8723100" cy="5453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項目27：</a:t>
            </a:r>
            <a:r>
              <a:rPr b="0" i="0" lang="en-US" sz="1800" u="none" cap="none" strike="noStrike">
                <a:solidFill>
                  <a:srgbClr val="373737"/>
                </a:solidFill>
                <a:latin typeface="Meiryo"/>
                <a:ea typeface="Meiryo"/>
                <a:cs typeface="Meiryo"/>
                <a:sym typeface="Meiryo"/>
              </a:rPr>
              <a:t>ユニバーサル参照をとるオーバーロードの代替案を把握する</a:t>
            </a:r>
            <a:endParaRPr b="0" i="0" sz="1800" u="none" cap="none" strike="noStrike">
              <a:solidFill>
                <a:srgbClr val="373737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3429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Meiryo"/>
                <a:ea typeface="Meiryo"/>
                <a:cs typeface="Meiryo"/>
                <a:sym typeface="Meiryo"/>
              </a:rPr>
              <a:t>オーバロードを諦める</a:t>
            </a:r>
            <a:endParaRPr b="0" i="0" sz="1600" u="none" cap="none" strike="noStrike">
              <a:solidFill>
                <a:schemeClr val="accent2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3429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Meiryo"/>
                <a:ea typeface="Meiryo"/>
                <a:cs typeface="Meiryo"/>
                <a:sym typeface="Meiryo"/>
              </a:rPr>
              <a:t>const T&amp; 渡しにする</a:t>
            </a:r>
            <a:endParaRPr b="0" i="0" sz="1600" u="none" cap="none" strike="noStrike">
              <a:solidFill>
                <a:schemeClr val="accent2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3429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Meiryo"/>
                <a:ea typeface="Meiryo"/>
                <a:cs typeface="Meiryo"/>
                <a:sym typeface="Meiryo"/>
              </a:rPr>
              <a:t>値渡しにする</a:t>
            </a:r>
            <a:endParaRPr b="0" i="0" sz="1600" u="none" cap="none" strike="noStrike">
              <a:solidFill>
                <a:schemeClr val="accent2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3429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Meiryo"/>
                <a:ea typeface="Meiryo"/>
                <a:cs typeface="Meiryo"/>
                <a:sym typeface="Meiryo"/>
              </a:rPr>
              <a:t>tag dispatchを使う</a:t>
            </a:r>
            <a:endParaRPr b="0" i="0" sz="1600" u="none" cap="none" strike="noStrike">
              <a:solidFill>
                <a:schemeClr val="accent2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3429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Meiryo"/>
                <a:ea typeface="Meiryo"/>
                <a:cs typeface="Meiryo"/>
                <a:sym typeface="Meiryo"/>
              </a:rPr>
              <a:t>universal referenceを受け取るテンプレートに制約を加える</a:t>
            </a:r>
            <a:endParaRPr b="0" i="0" sz="1600" u="none" cap="none" strike="noStrike">
              <a:solidFill>
                <a:schemeClr val="accent2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項目28：</a:t>
            </a:r>
            <a:r>
              <a:rPr b="0" i="0" lang="en-US" sz="1800" u="none" cap="none" strike="noStrike">
                <a:solidFill>
                  <a:srgbClr val="373737"/>
                </a:solidFill>
                <a:latin typeface="Meiryo"/>
                <a:ea typeface="Meiryo"/>
                <a:cs typeface="Meiryo"/>
                <a:sym typeface="Meiryo"/>
              </a:rPr>
              <a:t>参照の圧縮を理解する</a:t>
            </a:r>
            <a:endParaRPr b="0" i="0" sz="1800" u="none" cap="none" strike="noStrike">
              <a:solidFill>
                <a:srgbClr val="373737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Meiryo"/>
                <a:ea typeface="Meiryo"/>
                <a:cs typeface="Meiryo"/>
                <a:sym typeface="Meiryo"/>
              </a:rPr>
              <a:t>→コンパイラ時に発生する参照の参照の解決方法</a:t>
            </a:r>
            <a:endParaRPr b="0" i="0" sz="1600" u="none" cap="none" strike="noStrike">
              <a:solidFill>
                <a:schemeClr val="accent2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項目29：</a:t>
            </a:r>
            <a:r>
              <a:rPr b="0" i="0" lang="en-US" sz="1800" u="none" cap="none" strike="noStrike">
                <a:solidFill>
                  <a:srgbClr val="373737"/>
                </a:solidFill>
                <a:latin typeface="Meiryo"/>
                <a:ea typeface="Meiryo"/>
                <a:cs typeface="Meiryo"/>
                <a:sym typeface="Meiryo"/>
              </a:rPr>
              <a:t>ムーブ演算は存在しない、コスト安でもない、使用もされないと想定する</a:t>
            </a:r>
            <a:endParaRPr b="0" i="0" sz="1800" u="none" cap="none" strike="noStrike">
              <a:solidFill>
                <a:srgbClr val="373737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Meiryo"/>
                <a:ea typeface="Meiryo"/>
                <a:cs typeface="Meiryo"/>
                <a:sym typeface="Meiryo"/>
              </a:rPr>
              <a:t>→あんまりムーブでの効率化に期待しないでおこう</a:t>
            </a:r>
            <a:endParaRPr b="0" i="0" sz="1200" u="none" cap="none" strike="noStrike">
              <a:solidFill>
                <a:schemeClr val="accent2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aphicFrame>
        <p:nvGraphicFramePr>
          <p:cNvPr id="46" name="Google Shape;46;p7"/>
          <p:cNvGraphicFramePr/>
          <p:nvPr/>
        </p:nvGraphicFramePr>
        <p:xfrm>
          <a:off x="1000125" y="39231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{814C6215-E2A8-4AD7-B061-2D6DA7F8BF5A}</a:tableStyleId>
              </a:tblPr>
              <a:tblGrid>
                <a:gridCol w="2381250"/>
                <a:gridCol w="2381250"/>
                <a:gridCol w="238125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左辺値参照&amp;</a:t>
                      </a:r>
                      <a:endParaRPr/>
                    </a:p>
                  </a:txBody>
                  <a:tcPr marT="76200" marB="76200" marR="76200" marL="762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右辺値参照&amp;&amp;</a:t>
                      </a:r>
                      <a:endParaRPr/>
                    </a:p>
                  </a:txBody>
                  <a:tcPr marT="76200" marB="76200" marR="76200" marL="762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左辺値参照&amp;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左辺値参照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左辺値参照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右辺値参照&amp;&amp;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左辺値参照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右辺値参照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251520" y="152636"/>
            <a:ext cx="8640900" cy="39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項目28 参照の圧縮を理解する</a:t>
            </a:r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169515" y="962089"/>
            <a:ext cx="8723100" cy="27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ユニバーサル参照の正体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そしてstd::forwardは以下のように実装される</a:t>
            </a:r>
            <a:endParaRPr sz="23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右辺値を渡された場合</a:t>
            </a:r>
            <a:endParaRPr sz="23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270150" y="3348352"/>
            <a:ext cx="8603700" cy="18645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T=Widgetとなる</a:t>
            </a:r>
            <a:endParaRPr sz="16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Widget</a:t>
            </a:r>
            <a:r>
              <a:rPr lang="en-US" sz="1650">
                <a:solidFill>
                  <a:srgbClr val="F44747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forward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6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remove_reference_t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Widget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6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static_cast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&lt;Widget&amp;&amp;&gt;(param);</a:t>
            </a:r>
            <a:endParaRPr sz="16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251520" y="152636"/>
            <a:ext cx="8640900" cy="39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項目28 参照の圧縮を理解する</a:t>
            </a:r>
            <a:endParaRPr/>
          </a:p>
        </p:txBody>
      </p:sp>
      <p:sp>
        <p:nvSpPr>
          <p:cNvPr id="183" name="Google Shape;183;p26"/>
          <p:cNvSpPr txBox="1"/>
          <p:nvPr/>
        </p:nvSpPr>
        <p:spPr>
          <a:xfrm>
            <a:off x="169515" y="962089"/>
            <a:ext cx="8723100" cy="27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ユニバーサル参照の正体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そしてstd::forwardは以下のように実装される</a:t>
            </a:r>
            <a:endParaRPr sz="23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右辺値を渡された場合→</a:t>
            </a:r>
            <a:r>
              <a:rPr lang="en-US" sz="23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右辺値参照を返す</a:t>
            </a:r>
            <a:endParaRPr sz="23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270150" y="3348352"/>
            <a:ext cx="8603700" cy="18645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T=Widgetとなる</a:t>
            </a:r>
            <a:endParaRPr sz="16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Widget</a:t>
            </a:r>
            <a:r>
              <a:rPr lang="en-US" sz="1650">
                <a:solidFill>
                  <a:srgbClr val="F44747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forward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Widget</a:t>
            </a:r>
            <a:r>
              <a:rPr lang="en-US" sz="16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param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static_cast</a:t>
            </a: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&lt;Widget&amp;&amp;&gt;(param);</a:t>
            </a:r>
            <a:endParaRPr sz="16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251520" y="152636"/>
            <a:ext cx="8640900" cy="39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項目28 参照の圧縮を理解する</a:t>
            </a:r>
            <a:endParaRPr/>
          </a:p>
        </p:txBody>
      </p:sp>
      <p:sp>
        <p:nvSpPr>
          <p:cNvPr id="191" name="Google Shape;191;p27"/>
          <p:cNvSpPr txBox="1"/>
          <p:nvPr/>
        </p:nvSpPr>
        <p:spPr>
          <a:xfrm>
            <a:off x="169515" y="962089"/>
            <a:ext cx="8723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ユニバーサル参照の正体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実態としては参照の圧縮が起きているが、</a:t>
            </a:r>
            <a:endParaRPr sz="23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ユニバーサル参照としてとらえることで</a:t>
            </a:r>
            <a:endParaRPr sz="23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その規則をいちいち考えなくても済むようになっている</a:t>
            </a:r>
            <a:endParaRPr sz="23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251520" y="152636"/>
            <a:ext cx="8640900" cy="39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項目28 参照の圧縮を理解する</a:t>
            </a:r>
            <a:endParaRPr/>
          </a:p>
        </p:txBody>
      </p:sp>
      <p:sp>
        <p:nvSpPr>
          <p:cNvPr id="198" name="Google Shape;198;p28"/>
          <p:cNvSpPr txBox="1"/>
          <p:nvPr/>
        </p:nvSpPr>
        <p:spPr>
          <a:xfrm>
            <a:off x="169515" y="962089"/>
            <a:ext cx="8723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参照の圧縮が発生するケース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1.　テンプレートのインスタンス化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2.　autoの型生成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3.　typedef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4.　decltype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251520" y="152636"/>
            <a:ext cx="8640900" cy="39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/>
              <a:t>項目29：ムーブ演算は存在しない、コスト安でもない、使用もされないと想定する</a:t>
            </a:r>
            <a:endParaRPr/>
          </a:p>
        </p:txBody>
      </p:sp>
      <p:sp>
        <p:nvSpPr>
          <p:cNvPr id="205" name="Google Shape;205;p29"/>
          <p:cNvSpPr txBox="1"/>
          <p:nvPr/>
        </p:nvSpPr>
        <p:spPr>
          <a:xfrm>
            <a:off x="169515" y="962089"/>
            <a:ext cx="8723100" cy="57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ムーブセマンティクスによる性能向上が期待できないケースがある</a:t>
            </a:r>
            <a:endParaRPr sz="22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・ムーブ演算が存在しない場合</a:t>
            </a:r>
            <a:endParaRPr sz="22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rPr>
              <a:t>	ムーブ元がムーブ演算を備えていない場合、コピーになる</a:t>
            </a:r>
            <a:endParaRPr sz="2200">
              <a:solidFill>
                <a:schemeClr val="dk2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・ムーブ演算が高速でない場合</a:t>
            </a:r>
            <a:endParaRPr sz="22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rPr>
              <a:t>	ムーブ演算があってもコピーに対して高速でない</a:t>
            </a:r>
            <a:endParaRPr sz="2200">
              <a:solidFill>
                <a:schemeClr val="dk2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・ムーブ演算</a:t>
            </a:r>
            <a:r>
              <a:rPr lang="en-US" sz="22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を使用できない</a:t>
            </a:r>
            <a:endParaRPr sz="22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rPr>
              <a:t>	例外を発生させない必要があるがnoexcept宣言されていない</a:t>
            </a:r>
            <a:endParaRPr sz="2200">
              <a:solidFill>
                <a:schemeClr val="dk2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・元オブジェクトが左辺値である</a:t>
            </a:r>
            <a:endParaRPr sz="22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rPr>
              <a:t>	基本的にムーブ元になれるのは右辺値のみ</a:t>
            </a:r>
            <a:endParaRPr sz="2200">
              <a:solidFill>
                <a:schemeClr val="dk2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251520" y="152636"/>
            <a:ext cx="8640960" cy="396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iryo"/>
              <a:buNone/>
            </a:pPr>
            <a:r>
              <a:rPr lang="en-US">
                <a:latin typeface="Meiryo"/>
                <a:ea typeface="Meiryo"/>
                <a:cs typeface="Meiryo"/>
                <a:sym typeface="Meiryo"/>
              </a:rPr>
              <a:t>項目27：</a:t>
            </a:r>
            <a:r>
              <a:rPr lang="en-US">
                <a:solidFill>
                  <a:srgbClr val="373737"/>
                </a:solidFill>
                <a:latin typeface="Meiryo"/>
                <a:ea typeface="Meiryo"/>
                <a:cs typeface="Meiryo"/>
                <a:sym typeface="Meiryo"/>
              </a:rPr>
              <a:t>ユニバーサル参照をとるオーバーロードの代替案</a:t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626791" y="1603238"/>
            <a:ext cx="7808548" cy="5047536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explicit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         // 完全転送コンストラクタ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: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forward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&gt;(n)){}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explicit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      // intを取るコンストラクタ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: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nameFromIdx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(idx)){}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rhs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     // コピーコンストラクタ (コンパイラ生成)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rhs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         // ムーブコンストラクタ (コンパイラ生成)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::string 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p1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"Nancy"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//OK,　完全転送コンストラクタが呼ばれる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int_nameIdx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p2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int_nameIdx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//OK, intを取るコンストラクタが呼ばれる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short_nameIdx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p3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short_nameIdx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//コンパイルエラー、完全転送コンストラクタが呼ばれる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p4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p1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//コンパイルエラー、完全転送コンストラクタが呼ばれる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" name="Google Shape;53;p8"/>
          <p:cNvSpPr txBox="1"/>
          <p:nvPr/>
        </p:nvSpPr>
        <p:spPr>
          <a:xfrm>
            <a:off x="169515" y="962089"/>
            <a:ext cx="8723100" cy="57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解決したいこと(再掲）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251520" y="152636"/>
            <a:ext cx="8640960" cy="396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iryo"/>
              <a:buNone/>
            </a:pPr>
            <a:r>
              <a:rPr lang="en-US">
                <a:latin typeface="Meiryo"/>
                <a:ea typeface="Meiryo"/>
                <a:cs typeface="Meiryo"/>
                <a:sym typeface="Meiryo"/>
              </a:rPr>
              <a:t>項目27：</a:t>
            </a:r>
            <a:r>
              <a:rPr lang="en-US">
                <a:solidFill>
                  <a:srgbClr val="373737"/>
                </a:solidFill>
                <a:latin typeface="Meiryo"/>
                <a:ea typeface="Meiryo"/>
                <a:cs typeface="Meiryo"/>
                <a:sym typeface="Meiryo"/>
              </a:rPr>
              <a:t>ユニバーサル参照をとるオーバーロードの代替案</a:t>
            </a:r>
            <a:endParaRPr/>
          </a:p>
        </p:txBody>
      </p:sp>
      <p:sp>
        <p:nvSpPr>
          <p:cNvPr id="59" name="Google Shape;59;p9"/>
          <p:cNvSpPr txBox="1"/>
          <p:nvPr/>
        </p:nvSpPr>
        <p:spPr>
          <a:xfrm>
            <a:off x="169515" y="962089"/>
            <a:ext cx="8723100" cy="249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妥協案３つ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1.オーバーロードしない</a:t>
            </a:r>
            <a:endParaRPr b="0" i="0" sz="2000" u="none" cap="none" strike="noStrik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2.const T&amp; 渡しにする</a:t>
            </a:r>
            <a:endParaRPr b="0" i="0" sz="24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3.値渡しにする</a:t>
            </a:r>
            <a:endParaRPr b="0" i="0" sz="24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251520" y="152636"/>
            <a:ext cx="8640960" cy="396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iryo"/>
              <a:buNone/>
            </a:pPr>
            <a:r>
              <a:rPr lang="en-US">
                <a:latin typeface="Meiryo"/>
                <a:ea typeface="Meiryo"/>
                <a:cs typeface="Meiryo"/>
                <a:sym typeface="Meiryo"/>
              </a:rPr>
              <a:t>項目27：</a:t>
            </a:r>
            <a:r>
              <a:rPr lang="en-US">
                <a:solidFill>
                  <a:srgbClr val="373737"/>
                </a:solidFill>
                <a:latin typeface="Meiryo"/>
                <a:ea typeface="Meiryo"/>
                <a:cs typeface="Meiryo"/>
                <a:sym typeface="Meiryo"/>
              </a:rPr>
              <a:t>ユニバーサル参照をとるオーバーロードの代替案</a:t>
            </a:r>
            <a:endParaRPr/>
          </a:p>
        </p:txBody>
      </p:sp>
      <p:sp>
        <p:nvSpPr>
          <p:cNvPr id="65" name="Google Shape;65;p10"/>
          <p:cNvSpPr txBox="1"/>
          <p:nvPr/>
        </p:nvSpPr>
        <p:spPr>
          <a:xfrm>
            <a:off x="169515" y="962089"/>
            <a:ext cx="8723100" cy="1372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1.オーバーロードしない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　それぞれの型ごとに関数名を分けて用意する</a:t>
            </a:r>
            <a:endParaRPr b="0" i="0" sz="2000" u="none" cap="none" strike="noStrik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　コピーコンストラクタには対応不可だしそもそもスケールしない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251520" y="152636"/>
            <a:ext cx="8640960" cy="396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iryo"/>
              <a:buNone/>
            </a:pPr>
            <a:r>
              <a:rPr lang="en-US">
                <a:latin typeface="Meiryo"/>
                <a:ea typeface="Meiryo"/>
                <a:cs typeface="Meiryo"/>
                <a:sym typeface="Meiryo"/>
              </a:rPr>
              <a:t>項目27：</a:t>
            </a:r>
            <a:r>
              <a:rPr lang="en-US">
                <a:solidFill>
                  <a:srgbClr val="373737"/>
                </a:solidFill>
                <a:latin typeface="Meiryo"/>
                <a:ea typeface="Meiryo"/>
                <a:cs typeface="Meiryo"/>
                <a:sym typeface="Meiryo"/>
              </a:rPr>
              <a:t>ユニバーサル参照をとるオーバーロードの代替案</a:t>
            </a:r>
            <a:endParaRPr/>
          </a:p>
        </p:txBody>
      </p:sp>
      <p:sp>
        <p:nvSpPr>
          <p:cNvPr id="71" name="Google Shape;71;p11"/>
          <p:cNvSpPr txBox="1"/>
          <p:nvPr/>
        </p:nvSpPr>
        <p:spPr>
          <a:xfrm>
            <a:off x="169515" y="962089"/>
            <a:ext cx="8723100" cy="1372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2.const T&amp; 渡しにする</a:t>
            </a:r>
            <a:endParaRPr b="0" i="0" sz="24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Meiryo"/>
                <a:ea typeface="Meiryo"/>
                <a:cs typeface="Meiryo"/>
                <a:sym typeface="Meiryo"/>
              </a:rPr>
              <a:t>一番現実的な解決策？</a:t>
            </a:r>
            <a:endParaRPr b="0" i="0" sz="2000" u="none" cap="none" strike="noStrike">
              <a:solidFill>
                <a:schemeClr val="accent2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Meiryo"/>
                <a:ea typeface="Meiryo"/>
                <a:cs typeface="Meiryo"/>
                <a:sym typeface="Meiryo"/>
              </a:rPr>
              <a:t>代償はコピーコスト　</a:t>
            </a: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288843" y="2659681"/>
            <a:ext cx="8603637" cy="28931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explicit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  // const T&amp;コンストラクタ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: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(n){}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explicit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              // intを取るコンストラクタ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: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nameFromIdx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(idx)){}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rhs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             // コピーコンストラクタ (コンパイラ生成)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rhs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                 // ムーブコンストラクタ (コンパイラ生成)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::string 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};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251520" y="152636"/>
            <a:ext cx="8640960" cy="396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iryo"/>
              <a:buNone/>
            </a:pPr>
            <a:r>
              <a:rPr lang="en-US">
                <a:latin typeface="Meiryo"/>
                <a:ea typeface="Meiryo"/>
                <a:cs typeface="Meiryo"/>
                <a:sym typeface="Meiryo"/>
              </a:rPr>
              <a:t>項目27：</a:t>
            </a:r>
            <a:r>
              <a:rPr lang="en-US">
                <a:solidFill>
                  <a:srgbClr val="373737"/>
                </a:solidFill>
                <a:latin typeface="Meiryo"/>
                <a:ea typeface="Meiryo"/>
                <a:cs typeface="Meiryo"/>
                <a:sym typeface="Meiryo"/>
              </a:rPr>
              <a:t>ユニバーサル参照をとるオーバーロードの代替案</a:t>
            </a:r>
            <a:endParaRPr/>
          </a:p>
        </p:txBody>
      </p:sp>
      <p:sp>
        <p:nvSpPr>
          <p:cNvPr id="78" name="Google Shape;78;p12"/>
          <p:cNvSpPr txBox="1"/>
          <p:nvPr/>
        </p:nvSpPr>
        <p:spPr>
          <a:xfrm>
            <a:off x="169515" y="962089"/>
            <a:ext cx="8723100" cy="1372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3.値渡しにする</a:t>
            </a:r>
            <a:endParaRPr b="0" i="0" sz="24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Meiryo"/>
                <a:ea typeface="Meiryo"/>
                <a:cs typeface="Meiryo"/>
                <a:sym typeface="Meiryo"/>
              </a:rPr>
              <a:t>よくわかっていない。</a:t>
            </a:r>
            <a:endParaRPr b="0" i="0" sz="2000" u="none" cap="none" strike="noStrike">
              <a:solidFill>
                <a:schemeClr val="accent2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Meiryo"/>
                <a:ea typeface="Meiryo"/>
                <a:cs typeface="Meiryo"/>
                <a:sym typeface="Meiryo"/>
              </a:rPr>
              <a:t>　コピーコストが低ければ値渡ししちゃってもいいじゃん、ということ？</a:t>
            </a:r>
            <a:endParaRPr b="0" i="0" sz="20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288843" y="2659681"/>
            <a:ext cx="7907934" cy="28931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explicit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  // 値渡しのコンストラクタ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: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(n){}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explicit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       // intを取るコンストラクタ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: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nameFromIdx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(idx)){}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rhs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      // コピーコンストラクタ (コンパイラ生成)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rhs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          // ムーブコンストラクタ (コンパイラ生成)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::string 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};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251520" y="152636"/>
            <a:ext cx="8640960" cy="396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iryo"/>
              <a:buNone/>
            </a:pPr>
            <a:r>
              <a:rPr lang="en-US">
                <a:latin typeface="Meiryo"/>
                <a:ea typeface="Meiryo"/>
                <a:cs typeface="Meiryo"/>
                <a:sym typeface="Meiryo"/>
              </a:rPr>
              <a:t>項目27：</a:t>
            </a:r>
            <a:r>
              <a:rPr lang="en-US">
                <a:solidFill>
                  <a:srgbClr val="373737"/>
                </a:solidFill>
                <a:latin typeface="Meiryo"/>
                <a:ea typeface="Meiryo"/>
                <a:cs typeface="Meiryo"/>
                <a:sym typeface="Meiryo"/>
              </a:rPr>
              <a:t>ユニバーサル参照をとるオーバーロードの代替案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169515" y="962089"/>
            <a:ext cx="8723100" cy="2012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完全転送で頑張る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4.タグディスパッチ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24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.ユニバーサル参照をとるテンプレートを制限する</a:t>
            </a:r>
            <a:endParaRPr b="0" i="0" sz="24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51520" y="152636"/>
            <a:ext cx="8640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iryo"/>
              <a:buNone/>
            </a:pPr>
            <a:r>
              <a:rPr lang="en-US">
                <a:latin typeface="Meiryo"/>
                <a:ea typeface="Meiryo"/>
                <a:cs typeface="Meiryo"/>
                <a:sym typeface="Meiryo"/>
              </a:rPr>
              <a:t>項目27：</a:t>
            </a:r>
            <a:r>
              <a:rPr lang="en-US">
                <a:solidFill>
                  <a:srgbClr val="373737"/>
                </a:solidFill>
                <a:latin typeface="Meiryo"/>
                <a:ea typeface="Meiryo"/>
                <a:cs typeface="Meiryo"/>
                <a:sym typeface="Meiryo"/>
              </a:rPr>
              <a:t>ユニバーサル参照をとるオーバーロードの代替案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169515" y="962089"/>
            <a:ext cx="87231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4.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タグディスパッチ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望ましくないものがユニバーサル参照の型に一致しないよう、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明示的にフラグを渡す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345225" y="2444950"/>
            <a:ext cx="8640900" cy="42696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logAndAdd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logAndAddImpl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forward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&gt;(name),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::is_integral&lt;</a:t>
            </a:r>
            <a:r>
              <a:rPr lang="en-US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remove_reference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&gt;::</a:t>
            </a:r>
            <a:r>
              <a:rPr lang="en-US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&gt;); 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logAndAddImpl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4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true_type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4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T が整数型のときに呼ばれる</a:t>
            </a:r>
            <a:endParaRPr sz="14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logAndAddImpl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4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false_type</a:t>
            </a:r>
            <a:r>
              <a:rPr lang="en-US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4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それ以外のときに呼ばれる</a:t>
            </a:r>
            <a:endParaRPr sz="14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entation-design-theme-blue">
  <a:themeElements>
    <a:clrScheme name="Presentation Design 2020">
      <a:dk1>
        <a:srgbClr val="373737"/>
      </a:dk1>
      <a:lt1>
        <a:srgbClr val="FFFFFF"/>
      </a:lt1>
      <a:dk2>
        <a:srgbClr val="0071BC"/>
      </a:dk2>
      <a:lt2>
        <a:srgbClr val="E2F1FA"/>
      </a:lt2>
      <a:accent1>
        <a:srgbClr val="072F59"/>
      </a:accent1>
      <a:accent2>
        <a:srgbClr val="0071BC"/>
      </a:accent2>
      <a:accent3>
        <a:srgbClr val="FF5050"/>
      </a:accent3>
      <a:accent4>
        <a:srgbClr val="FF9696"/>
      </a:accent4>
      <a:accent5>
        <a:srgbClr val="EAEAEA"/>
      </a:accent5>
      <a:accent6>
        <a:srgbClr val="B0B0B0"/>
      </a:accent6>
      <a:hlink>
        <a:srgbClr val="519EEF"/>
      </a:hlink>
      <a:folHlink>
        <a:srgbClr val="072F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