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e22oTmJE93ycvXbAP+z/qeqXf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71aab3a0a_0_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71aab3a0a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e71aab3a0a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71aab3a0a_0_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71aab3a0a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e71aab3a0a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71aab3a0a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e71aab3a0a_1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71aab3a0a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e71aab3a0a_1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71aab3a0a_1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71aab3a0a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e71aab3a0a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71aab3a0a_1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71aab3a0a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e71aab3a0a_1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71aab3a0a_1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71aab3a0a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e71aab3a0a_1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e71aab3a0a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9" name="Google Shape;49;ge71aab3a0a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ge71aab3a0a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e71aab3a0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6" name="Google Shape;56;ge71aab3a0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e71aab3a0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71aab3a0a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6" name="Google Shape;66;ge71aab3a0a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e71aab3a0a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71aab3a0a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e71aab3a0a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e71aab3a0a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1aab3a0a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1aab3a0a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e71aab3a0a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1aab3a0a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1aab3a0a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e71aab3a0a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p:cSld name="タイトル">
    <p:spTree>
      <p:nvGrpSpPr>
        <p:cNvPr id="11" name="Shape 11"/>
        <p:cNvGrpSpPr/>
        <p:nvPr/>
      </p:nvGrpSpPr>
      <p:grpSpPr>
        <a:xfrm>
          <a:off x="0" y="0"/>
          <a:ext cx="0" cy="0"/>
          <a:chOff x="0" y="0"/>
          <a:chExt cx="0" cy="0"/>
        </a:xfrm>
      </p:grpSpPr>
      <p:sp>
        <p:nvSpPr>
          <p:cNvPr id="12" name="Google Shape;12;p14"/>
          <p:cNvSpPr txBox="1"/>
          <p:nvPr>
            <p:ph type="ctrTitle"/>
          </p:nvPr>
        </p:nvSpPr>
        <p:spPr>
          <a:xfrm>
            <a:off x="750277" y="3104964"/>
            <a:ext cx="7643446" cy="609398"/>
          </a:xfrm>
          <a:prstGeom prst="rect">
            <a:avLst/>
          </a:prstGeom>
          <a:noFill/>
          <a:ln>
            <a:noFill/>
          </a:ln>
        </p:spPr>
        <p:txBody>
          <a:bodyPr anchorCtr="0" anchor="ctr" bIns="0" lIns="0" spcFirstLastPara="1" rIns="0" wrap="square" tIns="0">
            <a:spAutoFit/>
          </a:bodyPr>
          <a:lstStyle>
            <a:lvl1pPr lvl="0" algn="ctr">
              <a:lnSpc>
                <a:spcPct val="110000"/>
              </a:lnSpc>
              <a:spcBef>
                <a:spcPts val="0"/>
              </a:spcBef>
              <a:spcAft>
                <a:spcPts val="0"/>
              </a:spcAft>
              <a:buClr>
                <a:schemeClr val="dk1"/>
              </a:buClr>
              <a:buSzPts val="3600"/>
              <a:buFont typeface="Meiryo"/>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2" type="sldNum"/>
          </p:nvPr>
        </p:nvSpPr>
        <p:spPr>
          <a:xfrm>
            <a:off x="6865178" y="6592268"/>
            <a:ext cx="2133600" cy="257113"/>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922" u="none" cap="none" strike="noStrike">
                <a:solidFill>
                  <a:schemeClr val="dk1"/>
                </a:solidFill>
                <a:latin typeface="Meiryo"/>
                <a:ea typeface="Meiryo"/>
                <a:cs typeface="Meiryo"/>
                <a:sym typeface="Meiryo"/>
              </a:defRPr>
            </a:lvl1pPr>
            <a:lvl2pPr indent="0" lvl="1" marL="0" marR="0" rtl="0" algn="r">
              <a:spcBef>
                <a:spcPts val="0"/>
              </a:spcBef>
              <a:buNone/>
              <a:defRPr b="1" i="0" sz="922" u="none" cap="none" strike="noStrike">
                <a:solidFill>
                  <a:schemeClr val="dk1"/>
                </a:solidFill>
                <a:latin typeface="Meiryo"/>
                <a:ea typeface="Meiryo"/>
                <a:cs typeface="Meiryo"/>
                <a:sym typeface="Meiryo"/>
              </a:defRPr>
            </a:lvl2pPr>
            <a:lvl3pPr indent="0" lvl="2" marL="0" marR="0" rtl="0" algn="r">
              <a:spcBef>
                <a:spcPts val="0"/>
              </a:spcBef>
              <a:buNone/>
              <a:defRPr b="1" i="0" sz="922" u="none" cap="none" strike="noStrike">
                <a:solidFill>
                  <a:schemeClr val="dk1"/>
                </a:solidFill>
                <a:latin typeface="Meiryo"/>
                <a:ea typeface="Meiryo"/>
                <a:cs typeface="Meiryo"/>
                <a:sym typeface="Meiryo"/>
              </a:defRPr>
            </a:lvl3pPr>
            <a:lvl4pPr indent="0" lvl="3" marL="0" marR="0" rtl="0" algn="r">
              <a:spcBef>
                <a:spcPts val="0"/>
              </a:spcBef>
              <a:buNone/>
              <a:defRPr b="1" i="0" sz="922" u="none" cap="none" strike="noStrike">
                <a:solidFill>
                  <a:schemeClr val="dk1"/>
                </a:solidFill>
                <a:latin typeface="Meiryo"/>
                <a:ea typeface="Meiryo"/>
                <a:cs typeface="Meiryo"/>
                <a:sym typeface="Meiryo"/>
              </a:defRPr>
            </a:lvl4pPr>
            <a:lvl5pPr indent="0" lvl="4" marL="0" marR="0" rtl="0" algn="r">
              <a:spcBef>
                <a:spcPts val="0"/>
              </a:spcBef>
              <a:buNone/>
              <a:defRPr b="1" i="0" sz="922" u="none" cap="none" strike="noStrike">
                <a:solidFill>
                  <a:schemeClr val="dk1"/>
                </a:solidFill>
                <a:latin typeface="Meiryo"/>
                <a:ea typeface="Meiryo"/>
                <a:cs typeface="Meiryo"/>
                <a:sym typeface="Meiryo"/>
              </a:defRPr>
            </a:lvl5pPr>
            <a:lvl6pPr indent="0" lvl="5" marL="0" marR="0" rtl="0" algn="r">
              <a:spcBef>
                <a:spcPts val="0"/>
              </a:spcBef>
              <a:buNone/>
              <a:defRPr b="1" i="0" sz="922" u="none" cap="none" strike="noStrike">
                <a:solidFill>
                  <a:schemeClr val="dk1"/>
                </a:solidFill>
                <a:latin typeface="Meiryo"/>
                <a:ea typeface="Meiryo"/>
                <a:cs typeface="Meiryo"/>
                <a:sym typeface="Meiryo"/>
              </a:defRPr>
            </a:lvl6pPr>
            <a:lvl7pPr indent="0" lvl="6" marL="0" marR="0" rtl="0" algn="r">
              <a:spcBef>
                <a:spcPts val="0"/>
              </a:spcBef>
              <a:buNone/>
              <a:defRPr b="1" i="0" sz="922" u="none" cap="none" strike="noStrike">
                <a:solidFill>
                  <a:schemeClr val="dk1"/>
                </a:solidFill>
                <a:latin typeface="Meiryo"/>
                <a:ea typeface="Meiryo"/>
                <a:cs typeface="Meiryo"/>
                <a:sym typeface="Meiryo"/>
              </a:defRPr>
            </a:lvl7pPr>
            <a:lvl8pPr indent="0" lvl="7" marL="0" marR="0" rtl="0" algn="r">
              <a:spcBef>
                <a:spcPts val="0"/>
              </a:spcBef>
              <a:buNone/>
              <a:defRPr b="1" i="0" sz="922" u="none" cap="none" strike="noStrike">
                <a:solidFill>
                  <a:schemeClr val="dk1"/>
                </a:solidFill>
                <a:latin typeface="Meiryo"/>
                <a:ea typeface="Meiryo"/>
                <a:cs typeface="Meiryo"/>
                <a:sym typeface="Meiryo"/>
              </a:defRPr>
            </a:lvl8pPr>
            <a:lvl9pPr indent="0" lvl="8" marL="0" marR="0" rtl="0" algn="r">
              <a:spcBef>
                <a:spcPts val="0"/>
              </a:spcBef>
              <a:buNone/>
              <a:defRPr b="1" i="0" sz="922"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補足#1">
  <p:cSld name="補足#1">
    <p:spTree>
      <p:nvGrpSpPr>
        <p:cNvPr id="14" name="Shape 14"/>
        <p:cNvGrpSpPr/>
        <p:nvPr/>
      </p:nvGrpSpPr>
      <p:grpSpPr>
        <a:xfrm>
          <a:off x="0" y="0"/>
          <a:ext cx="0" cy="0"/>
          <a:chOff x="0" y="0"/>
          <a:chExt cx="0" cy="0"/>
        </a:xfrm>
      </p:grpSpPr>
      <p:sp>
        <p:nvSpPr>
          <p:cNvPr id="15" name="Google Shape;15;p15"/>
          <p:cNvSpPr/>
          <p:nvPr/>
        </p:nvSpPr>
        <p:spPr>
          <a:xfrm>
            <a:off x="-1007" y="533"/>
            <a:ext cx="9144000" cy="656692"/>
          </a:xfrm>
          <a:prstGeom prst="roundRect">
            <a:avLst>
              <a:gd fmla="val 0" name="adj"/>
            </a:avLst>
          </a:prstGeom>
          <a:solidFill>
            <a:srgbClr val="777777"/>
          </a:solidFill>
          <a:ln>
            <a:noFill/>
          </a:ln>
        </p:spPr>
        <p:txBody>
          <a:bodyPr anchorCtr="0" anchor="ctr" bIns="0" lIns="0" spcFirstLastPara="1" rIns="0" wrap="square" tIns="0">
            <a:noAutofit/>
          </a:bodyPr>
          <a:lstStyle/>
          <a:p>
            <a:pPr indent="0" lvl="0" marL="0" marR="0" rtl="0" algn="just">
              <a:lnSpc>
                <a:spcPct val="140000"/>
              </a:lnSpc>
              <a:spcBef>
                <a:spcPts val="0"/>
              </a:spcBef>
              <a:spcAft>
                <a:spcPts val="0"/>
              </a:spcAft>
              <a:buNone/>
            </a:pPr>
            <a:r>
              <a:t/>
            </a:r>
            <a:endParaRPr b="0" i="0" sz="1477" u="none" cap="none" strike="noStrike">
              <a:solidFill>
                <a:schemeClr val="lt1"/>
              </a:solidFill>
              <a:latin typeface="Meiryo"/>
              <a:ea typeface="Meiryo"/>
              <a:cs typeface="Meiryo"/>
              <a:sym typeface="Meiryo"/>
            </a:endParaRPr>
          </a:p>
        </p:txBody>
      </p:sp>
      <p:sp>
        <p:nvSpPr>
          <p:cNvPr id="16" name="Google Shape;16;p15"/>
          <p:cNvSpPr txBox="1"/>
          <p:nvPr>
            <p:ph idx="12" type="sldNum"/>
          </p:nvPr>
        </p:nvSpPr>
        <p:spPr>
          <a:xfrm>
            <a:off x="6865178" y="6592268"/>
            <a:ext cx="2133600" cy="257113"/>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922" u="none" cap="none" strike="noStrike">
                <a:solidFill>
                  <a:srgbClr val="4D4D4D"/>
                </a:solidFill>
                <a:latin typeface="Meiryo"/>
                <a:ea typeface="Meiryo"/>
                <a:cs typeface="Meiryo"/>
                <a:sym typeface="Meiryo"/>
              </a:defRPr>
            </a:lvl1pPr>
            <a:lvl2pPr indent="0" lvl="1" marL="0" marR="0" rtl="0" algn="r">
              <a:spcBef>
                <a:spcPts val="0"/>
              </a:spcBef>
              <a:buNone/>
              <a:defRPr b="1" i="0" sz="922" u="none" cap="none" strike="noStrike">
                <a:solidFill>
                  <a:srgbClr val="4D4D4D"/>
                </a:solidFill>
                <a:latin typeface="Meiryo"/>
                <a:ea typeface="Meiryo"/>
                <a:cs typeface="Meiryo"/>
                <a:sym typeface="Meiryo"/>
              </a:defRPr>
            </a:lvl2pPr>
            <a:lvl3pPr indent="0" lvl="2" marL="0" marR="0" rtl="0" algn="r">
              <a:spcBef>
                <a:spcPts val="0"/>
              </a:spcBef>
              <a:buNone/>
              <a:defRPr b="1" i="0" sz="922" u="none" cap="none" strike="noStrike">
                <a:solidFill>
                  <a:srgbClr val="4D4D4D"/>
                </a:solidFill>
                <a:latin typeface="Meiryo"/>
                <a:ea typeface="Meiryo"/>
                <a:cs typeface="Meiryo"/>
                <a:sym typeface="Meiryo"/>
              </a:defRPr>
            </a:lvl3pPr>
            <a:lvl4pPr indent="0" lvl="3" marL="0" marR="0" rtl="0" algn="r">
              <a:spcBef>
                <a:spcPts val="0"/>
              </a:spcBef>
              <a:buNone/>
              <a:defRPr b="1" i="0" sz="922" u="none" cap="none" strike="noStrike">
                <a:solidFill>
                  <a:srgbClr val="4D4D4D"/>
                </a:solidFill>
                <a:latin typeface="Meiryo"/>
                <a:ea typeface="Meiryo"/>
                <a:cs typeface="Meiryo"/>
                <a:sym typeface="Meiryo"/>
              </a:defRPr>
            </a:lvl4pPr>
            <a:lvl5pPr indent="0" lvl="4" marL="0" marR="0" rtl="0" algn="r">
              <a:spcBef>
                <a:spcPts val="0"/>
              </a:spcBef>
              <a:buNone/>
              <a:defRPr b="1" i="0" sz="922" u="none" cap="none" strike="noStrike">
                <a:solidFill>
                  <a:srgbClr val="4D4D4D"/>
                </a:solidFill>
                <a:latin typeface="Meiryo"/>
                <a:ea typeface="Meiryo"/>
                <a:cs typeface="Meiryo"/>
                <a:sym typeface="Meiryo"/>
              </a:defRPr>
            </a:lvl5pPr>
            <a:lvl6pPr indent="0" lvl="5" marL="0" marR="0" rtl="0" algn="r">
              <a:spcBef>
                <a:spcPts val="0"/>
              </a:spcBef>
              <a:buNone/>
              <a:defRPr b="1" i="0" sz="922" u="none" cap="none" strike="noStrike">
                <a:solidFill>
                  <a:srgbClr val="4D4D4D"/>
                </a:solidFill>
                <a:latin typeface="Meiryo"/>
                <a:ea typeface="Meiryo"/>
                <a:cs typeface="Meiryo"/>
                <a:sym typeface="Meiryo"/>
              </a:defRPr>
            </a:lvl6pPr>
            <a:lvl7pPr indent="0" lvl="6" marL="0" marR="0" rtl="0" algn="r">
              <a:spcBef>
                <a:spcPts val="0"/>
              </a:spcBef>
              <a:buNone/>
              <a:defRPr b="1" i="0" sz="922" u="none" cap="none" strike="noStrike">
                <a:solidFill>
                  <a:srgbClr val="4D4D4D"/>
                </a:solidFill>
                <a:latin typeface="Meiryo"/>
                <a:ea typeface="Meiryo"/>
                <a:cs typeface="Meiryo"/>
                <a:sym typeface="Meiryo"/>
              </a:defRPr>
            </a:lvl7pPr>
            <a:lvl8pPr indent="0" lvl="7" marL="0" marR="0" rtl="0" algn="r">
              <a:spcBef>
                <a:spcPts val="0"/>
              </a:spcBef>
              <a:buNone/>
              <a:defRPr b="1" i="0" sz="922" u="none" cap="none" strike="noStrike">
                <a:solidFill>
                  <a:srgbClr val="4D4D4D"/>
                </a:solidFill>
                <a:latin typeface="Meiryo"/>
                <a:ea typeface="Meiryo"/>
                <a:cs typeface="Meiryo"/>
                <a:sym typeface="Meiryo"/>
              </a:defRPr>
            </a:lvl8pPr>
            <a:lvl9pPr indent="0" lvl="8" marL="0" marR="0" rtl="0" algn="r">
              <a:spcBef>
                <a:spcPts val="0"/>
              </a:spcBef>
              <a:buNone/>
              <a:defRPr b="1" i="0" sz="922" u="none" cap="none" strike="noStrike">
                <a:solidFill>
                  <a:srgbClr val="4D4D4D"/>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JP"/>
              <a:t>‹#›</a:t>
            </a:fld>
            <a:endParaRPr/>
          </a:p>
        </p:txBody>
      </p:sp>
      <p:sp>
        <p:nvSpPr>
          <p:cNvPr id="17" name="Google Shape;17;p15"/>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lvl1pPr lvl="0" algn="l">
              <a:lnSpc>
                <a:spcPct val="110000"/>
              </a:lnSpc>
              <a:spcBef>
                <a:spcPts val="0"/>
              </a:spcBef>
              <a:spcAft>
                <a:spcPts val="0"/>
              </a:spcAft>
              <a:buClr>
                <a:schemeClr val="lt1"/>
              </a:buClr>
              <a:buSzPts val="2400"/>
              <a:buFont typeface="Meiryo"/>
              <a:buNone/>
              <a:defRPr b="0"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タイトルとコンテンツ">
    <p:spTree>
      <p:nvGrpSpPr>
        <p:cNvPr id="18" name="Shape 18"/>
        <p:cNvGrpSpPr/>
        <p:nvPr/>
      </p:nvGrpSpPr>
      <p:grpSpPr>
        <a:xfrm>
          <a:off x="0" y="0"/>
          <a:ext cx="0" cy="0"/>
          <a:chOff x="0" y="0"/>
          <a:chExt cx="0" cy="0"/>
        </a:xfrm>
      </p:grpSpPr>
      <p:sp>
        <p:nvSpPr>
          <p:cNvPr id="19" name="Google Shape;19;p16"/>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lvl1pPr lvl="0" algn="l">
              <a:lnSpc>
                <a:spcPct val="110000"/>
              </a:lnSpc>
              <a:spcBef>
                <a:spcPts val="0"/>
              </a:spcBef>
              <a:spcAft>
                <a:spcPts val="0"/>
              </a:spcAft>
              <a:buClr>
                <a:schemeClr val="dk1"/>
              </a:buClr>
              <a:buSzPts val="2400"/>
              <a:buFont typeface="Meiryo"/>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6"/>
          <p:cNvSpPr/>
          <p:nvPr/>
        </p:nvSpPr>
        <p:spPr>
          <a:xfrm>
            <a:off x="0" y="639763"/>
            <a:ext cx="9144000" cy="36512"/>
          </a:xfrm>
          <a:prstGeom prst="rect">
            <a:avLst/>
          </a:prstGeom>
          <a:solidFill>
            <a:srgbClr val="D8D8D8"/>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662">
              <a:solidFill>
                <a:schemeClr val="dk1"/>
              </a:solidFill>
              <a:latin typeface="Meiryo"/>
              <a:ea typeface="Meiryo"/>
              <a:cs typeface="Meiryo"/>
              <a:sym typeface="Meiryo"/>
            </a:endParaRPr>
          </a:p>
        </p:txBody>
      </p:sp>
      <p:sp>
        <p:nvSpPr>
          <p:cNvPr id="21" name="Google Shape;21;p16"/>
          <p:cNvSpPr txBox="1"/>
          <p:nvPr>
            <p:ph idx="12" type="sldNum"/>
          </p:nvPr>
        </p:nvSpPr>
        <p:spPr>
          <a:xfrm>
            <a:off x="6865178" y="6592268"/>
            <a:ext cx="2133600" cy="257113"/>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sz="922" u="none">
                <a:solidFill>
                  <a:srgbClr val="4D4D4D"/>
                </a:solidFill>
                <a:latin typeface="Meiryo"/>
                <a:ea typeface="Meiryo"/>
                <a:cs typeface="Meiryo"/>
                <a:sym typeface="Meiryo"/>
              </a:defRPr>
            </a:lvl1pPr>
            <a:lvl2pPr indent="0" lvl="1" marL="0" marR="0" rtl="0" algn="r">
              <a:spcBef>
                <a:spcPts val="0"/>
              </a:spcBef>
              <a:buNone/>
              <a:defRPr b="1" sz="922" u="none">
                <a:solidFill>
                  <a:srgbClr val="4D4D4D"/>
                </a:solidFill>
                <a:latin typeface="Meiryo"/>
                <a:ea typeface="Meiryo"/>
                <a:cs typeface="Meiryo"/>
                <a:sym typeface="Meiryo"/>
              </a:defRPr>
            </a:lvl2pPr>
            <a:lvl3pPr indent="0" lvl="2" marL="0" marR="0" rtl="0" algn="r">
              <a:spcBef>
                <a:spcPts val="0"/>
              </a:spcBef>
              <a:buNone/>
              <a:defRPr b="1" sz="922" u="none">
                <a:solidFill>
                  <a:srgbClr val="4D4D4D"/>
                </a:solidFill>
                <a:latin typeface="Meiryo"/>
                <a:ea typeface="Meiryo"/>
                <a:cs typeface="Meiryo"/>
                <a:sym typeface="Meiryo"/>
              </a:defRPr>
            </a:lvl3pPr>
            <a:lvl4pPr indent="0" lvl="3" marL="0" marR="0" rtl="0" algn="r">
              <a:spcBef>
                <a:spcPts val="0"/>
              </a:spcBef>
              <a:buNone/>
              <a:defRPr b="1" sz="922" u="none">
                <a:solidFill>
                  <a:srgbClr val="4D4D4D"/>
                </a:solidFill>
                <a:latin typeface="Meiryo"/>
                <a:ea typeface="Meiryo"/>
                <a:cs typeface="Meiryo"/>
                <a:sym typeface="Meiryo"/>
              </a:defRPr>
            </a:lvl4pPr>
            <a:lvl5pPr indent="0" lvl="4" marL="0" marR="0" rtl="0" algn="r">
              <a:spcBef>
                <a:spcPts val="0"/>
              </a:spcBef>
              <a:buNone/>
              <a:defRPr b="1" sz="922" u="none">
                <a:solidFill>
                  <a:srgbClr val="4D4D4D"/>
                </a:solidFill>
                <a:latin typeface="Meiryo"/>
                <a:ea typeface="Meiryo"/>
                <a:cs typeface="Meiryo"/>
                <a:sym typeface="Meiryo"/>
              </a:defRPr>
            </a:lvl5pPr>
            <a:lvl6pPr indent="0" lvl="5" marL="0" marR="0" rtl="0" algn="r">
              <a:spcBef>
                <a:spcPts val="0"/>
              </a:spcBef>
              <a:buNone/>
              <a:defRPr b="1" sz="922" u="none">
                <a:solidFill>
                  <a:srgbClr val="4D4D4D"/>
                </a:solidFill>
                <a:latin typeface="Meiryo"/>
                <a:ea typeface="Meiryo"/>
                <a:cs typeface="Meiryo"/>
                <a:sym typeface="Meiryo"/>
              </a:defRPr>
            </a:lvl6pPr>
            <a:lvl7pPr indent="0" lvl="6" marL="0" marR="0" rtl="0" algn="r">
              <a:spcBef>
                <a:spcPts val="0"/>
              </a:spcBef>
              <a:buNone/>
              <a:defRPr b="1" sz="922" u="none">
                <a:solidFill>
                  <a:srgbClr val="4D4D4D"/>
                </a:solidFill>
                <a:latin typeface="Meiryo"/>
                <a:ea typeface="Meiryo"/>
                <a:cs typeface="Meiryo"/>
                <a:sym typeface="Meiryo"/>
              </a:defRPr>
            </a:lvl7pPr>
            <a:lvl8pPr indent="0" lvl="7" marL="0" marR="0" rtl="0" algn="r">
              <a:spcBef>
                <a:spcPts val="0"/>
              </a:spcBef>
              <a:buNone/>
              <a:defRPr b="1" sz="922" u="none">
                <a:solidFill>
                  <a:srgbClr val="4D4D4D"/>
                </a:solidFill>
                <a:latin typeface="Meiryo"/>
                <a:ea typeface="Meiryo"/>
                <a:cs typeface="Meiryo"/>
                <a:sym typeface="Meiryo"/>
              </a:defRPr>
            </a:lvl8pPr>
            <a:lvl9pPr indent="0" lvl="8" marL="0" marR="0" rtl="0" algn="r">
              <a:spcBef>
                <a:spcPts val="0"/>
              </a:spcBef>
              <a:buNone/>
              <a:defRPr b="1" sz="922" u="none">
                <a:solidFill>
                  <a:srgbClr val="4D4D4D"/>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JP"/>
              <a:t>‹#›</a:t>
            </a:fld>
            <a:endParaRPr/>
          </a:p>
        </p:txBody>
      </p:sp>
      <p:sp>
        <p:nvSpPr>
          <p:cNvPr id="22" name="Google Shape;22;p16"/>
          <p:cNvSpPr/>
          <p:nvPr/>
        </p:nvSpPr>
        <p:spPr>
          <a:xfrm>
            <a:off x="0" y="639763"/>
            <a:ext cx="9144000" cy="36512"/>
          </a:xfrm>
          <a:prstGeom prst="rect">
            <a:avLst/>
          </a:prstGeom>
          <a:solidFill>
            <a:srgbClr val="D8D8D8"/>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662">
              <a:solidFill>
                <a:schemeClr val="dk1"/>
              </a:solidFill>
              <a:latin typeface="Meiryo"/>
              <a:ea typeface="Meiryo"/>
              <a:cs typeface="Meiryo"/>
              <a:sym typeface="Meiryo"/>
            </a:endParaRPr>
          </a:p>
        </p:txBody>
      </p:sp>
      <p:sp>
        <p:nvSpPr>
          <p:cNvPr id="23" name="Google Shape;23;p16"/>
          <p:cNvSpPr/>
          <p:nvPr/>
        </p:nvSpPr>
        <p:spPr>
          <a:xfrm>
            <a:off x="0" y="639763"/>
            <a:ext cx="9144000" cy="36512"/>
          </a:xfrm>
          <a:prstGeom prst="rect">
            <a:avLst/>
          </a:prstGeom>
          <a:solidFill>
            <a:srgbClr val="D8D8D8"/>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662">
              <a:solidFill>
                <a:schemeClr val="dk1"/>
              </a:solidFill>
              <a:latin typeface="Meiryo"/>
              <a:ea typeface="Meiryo"/>
              <a:cs typeface="Meiryo"/>
              <a:sym typeface="Meiry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次">
  <p:cSld name="目次">
    <p:spTree>
      <p:nvGrpSpPr>
        <p:cNvPr id="24" name="Shape 24"/>
        <p:cNvGrpSpPr/>
        <p:nvPr/>
      </p:nvGrpSpPr>
      <p:grpSpPr>
        <a:xfrm>
          <a:off x="0" y="0"/>
          <a:ext cx="0" cy="0"/>
          <a:chOff x="0" y="0"/>
          <a:chExt cx="0" cy="0"/>
        </a:xfrm>
      </p:grpSpPr>
      <p:sp>
        <p:nvSpPr>
          <p:cNvPr id="25" name="Google Shape;25;p17"/>
          <p:cNvSpPr/>
          <p:nvPr/>
        </p:nvSpPr>
        <p:spPr>
          <a:xfrm>
            <a:off x="0" y="0"/>
            <a:ext cx="1746738" cy="6858000"/>
          </a:xfrm>
          <a:prstGeom prst="rect">
            <a:avLst/>
          </a:prstGeom>
          <a:solidFill>
            <a:schemeClr val="dk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662">
              <a:solidFill>
                <a:schemeClr val="dk1"/>
              </a:solidFill>
              <a:latin typeface="Meiryo"/>
              <a:ea typeface="Meiryo"/>
              <a:cs typeface="Meiryo"/>
              <a:sym typeface="Meiryo"/>
            </a:endParaRPr>
          </a:p>
        </p:txBody>
      </p:sp>
      <p:sp>
        <p:nvSpPr>
          <p:cNvPr id="26" name="Google Shape;26;p17"/>
          <p:cNvSpPr/>
          <p:nvPr/>
        </p:nvSpPr>
        <p:spPr>
          <a:xfrm>
            <a:off x="0" y="0"/>
            <a:ext cx="1746738" cy="6858000"/>
          </a:xfrm>
          <a:prstGeom prst="rect">
            <a:avLst/>
          </a:prstGeom>
          <a:solidFill>
            <a:schemeClr val="dk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662">
              <a:solidFill>
                <a:schemeClr val="dk1"/>
              </a:solidFill>
              <a:latin typeface="Meiryo"/>
              <a:ea typeface="Meiryo"/>
              <a:cs typeface="Meiryo"/>
              <a:sym typeface="Meiryo"/>
            </a:endParaRPr>
          </a:p>
        </p:txBody>
      </p:sp>
      <p:sp>
        <p:nvSpPr>
          <p:cNvPr id="27" name="Google Shape;27;p17"/>
          <p:cNvSpPr/>
          <p:nvPr/>
        </p:nvSpPr>
        <p:spPr>
          <a:xfrm>
            <a:off x="0" y="0"/>
            <a:ext cx="1746738" cy="6858000"/>
          </a:xfrm>
          <a:prstGeom prst="rect">
            <a:avLst/>
          </a:prstGeom>
          <a:solidFill>
            <a:schemeClr val="dk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662">
              <a:solidFill>
                <a:schemeClr val="dk1"/>
              </a:solidFill>
              <a:latin typeface="Meiryo"/>
              <a:ea typeface="Meiryo"/>
              <a:cs typeface="Meiryo"/>
              <a:sym typeface="Meiryo"/>
            </a:endParaRPr>
          </a:p>
        </p:txBody>
      </p:sp>
      <p:sp>
        <p:nvSpPr>
          <p:cNvPr id="28" name="Google Shape;28;p17"/>
          <p:cNvSpPr txBox="1"/>
          <p:nvPr>
            <p:ph type="title"/>
          </p:nvPr>
        </p:nvSpPr>
        <p:spPr>
          <a:xfrm>
            <a:off x="2179938" y="1051200"/>
            <a:ext cx="6213785" cy="396044"/>
          </a:xfrm>
          <a:prstGeom prst="rect">
            <a:avLst/>
          </a:prstGeom>
          <a:noFill/>
          <a:ln>
            <a:noFill/>
          </a:ln>
        </p:spPr>
        <p:txBody>
          <a:bodyPr anchorCtr="0" anchor="ctr" bIns="0" lIns="0" spcFirstLastPara="1" rIns="0" wrap="square" tIns="0">
            <a:noAutofit/>
          </a:bodyPr>
          <a:lstStyle>
            <a:lvl1pPr lvl="0" algn="l">
              <a:lnSpc>
                <a:spcPct val="110000"/>
              </a:lnSpc>
              <a:spcBef>
                <a:spcPts val="0"/>
              </a:spcBef>
              <a:spcAft>
                <a:spcPts val="0"/>
              </a:spcAft>
              <a:buClr>
                <a:schemeClr val="dk2"/>
              </a:buClr>
              <a:buSzPts val="2400"/>
              <a:buFont typeface="Meiryo"/>
              <a:buNone/>
              <a:defRPr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2" type="sldNum"/>
          </p:nvPr>
        </p:nvSpPr>
        <p:spPr>
          <a:xfrm>
            <a:off x="6865178" y="6592268"/>
            <a:ext cx="2133600" cy="257113"/>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sz="922">
                <a:solidFill>
                  <a:schemeClr val="dk1"/>
                </a:solidFill>
                <a:latin typeface="Meiryo"/>
                <a:ea typeface="Meiryo"/>
                <a:cs typeface="Meiryo"/>
                <a:sym typeface="Meiryo"/>
              </a:defRPr>
            </a:lvl1pPr>
            <a:lvl2pPr indent="0" lvl="1" marL="0" marR="0" rtl="0" algn="r">
              <a:spcBef>
                <a:spcPts val="0"/>
              </a:spcBef>
              <a:buNone/>
              <a:defRPr b="1" sz="922">
                <a:solidFill>
                  <a:schemeClr val="dk1"/>
                </a:solidFill>
                <a:latin typeface="Meiryo"/>
                <a:ea typeface="Meiryo"/>
                <a:cs typeface="Meiryo"/>
                <a:sym typeface="Meiryo"/>
              </a:defRPr>
            </a:lvl2pPr>
            <a:lvl3pPr indent="0" lvl="2" marL="0" marR="0" rtl="0" algn="r">
              <a:spcBef>
                <a:spcPts val="0"/>
              </a:spcBef>
              <a:buNone/>
              <a:defRPr b="1" sz="922">
                <a:solidFill>
                  <a:schemeClr val="dk1"/>
                </a:solidFill>
                <a:latin typeface="Meiryo"/>
                <a:ea typeface="Meiryo"/>
                <a:cs typeface="Meiryo"/>
                <a:sym typeface="Meiryo"/>
              </a:defRPr>
            </a:lvl3pPr>
            <a:lvl4pPr indent="0" lvl="3" marL="0" marR="0" rtl="0" algn="r">
              <a:spcBef>
                <a:spcPts val="0"/>
              </a:spcBef>
              <a:buNone/>
              <a:defRPr b="1" sz="922">
                <a:solidFill>
                  <a:schemeClr val="dk1"/>
                </a:solidFill>
                <a:latin typeface="Meiryo"/>
                <a:ea typeface="Meiryo"/>
                <a:cs typeface="Meiryo"/>
                <a:sym typeface="Meiryo"/>
              </a:defRPr>
            </a:lvl4pPr>
            <a:lvl5pPr indent="0" lvl="4" marL="0" marR="0" rtl="0" algn="r">
              <a:spcBef>
                <a:spcPts val="0"/>
              </a:spcBef>
              <a:buNone/>
              <a:defRPr b="1" sz="922">
                <a:solidFill>
                  <a:schemeClr val="dk1"/>
                </a:solidFill>
                <a:latin typeface="Meiryo"/>
                <a:ea typeface="Meiryo"/>
                <a:cs typeface="Meiryo"/>
                <a:sym typeface="Meiryo"/>
              </a:defRPr>
            </a:lvl5pPr>
            <a:lvl6pPr indent="0" lvl="5" marL="0" marR="0" rtl="0" algn="r">
              <a:spcBef>
                <a:spcPts val="0"/>
              </a:spcBef>
              <a:buNone/>
              <a:defRPr b="1" sz="922">
                <a:solidFill>
                  <a:schemeClr val="dk1"/>
                </a:solidFill>
                <a:latin typeface="Meiryo"/>
                <a:ea typeface="Meiryo"/>
                <a:cs typeface="Meiryo"/>
                <a:sym typeface="Meiryo"/>
              </a:defRPr>
            </a:lvl6pPr>
            <a:lvl7pPr indent="0" lvl="6" marL="0" marR="0" rtl="0" algn="r">
              <a:spcBef>
                <a:spcPts val="0"/>
              </a:spcBef>
              <a:buNone/>
              <a:defRPr b="1" sz="922">
                <a:solidFill>
                  <a:schemeClr val="dk1"/>
                </a:solidFill>
                <a:latin typeface="Meiryo"/>
                <a:ea typeface="Meiryo"/>
                <a:cs typeface="Meiryo"/>
                <a:sym typeface="Meiryo"/>
              </a:defRPr>
            </a:lvl7pPr>
            <a:lvl8pPr indent="0" lvl="7" marL="0" marR="0" rtl="0" algn="r">
              <a:spcBef>
                <a:spcPts val="0"/>
              </a:spcBef>
              <a:buNone/>
              <a:defRPr b="1" sz="922">
                <a:solidFill>
                  <a:schemeClr val="dk1"/>
                </a:solidFill>
                <a:latin typeface="Meiryo"/>
                <a:ea typeface="Meiryo"/>
                <a:cs typeface="Meiryo"/>
                <a:sym typeface="Meiryo"/>
              </a:defRPr>
            </a:lvl8pPr>
            <a:lvl9pPr indent="0" lvl="8" marL="0" marR="0" rtl="0" algn="r">
              <a:spcBef>
                <a:spcPts val="0"/>
              </a:spcBef>
              <a:buNone/>
              <a:defRPr b="1" sz="922">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lvl1pPr lvl="0" marR="0" rtl="0" algn="l">
              <a:lnSpc>
                <a:spcPct val="110000"/>
              </a:lnSpc>
              <a:spcBef>
                <a:spcPts val="0"/>
              </a:spcBef>
              <a:spcAft>
                <a:spcPts val="0"/>
              </a:spcAft>
              <a:buClr>
                <a:schemeClr val="dk1"/>
              </a:buClr>
              <a:buSzPts val="2215"/>
              <a:buFont typeface="Meiryo"/>
              <a:buNone/>
              <a:defRPr b="0" i="0" sz="2215" u="none" cap="none" strike="noStrike">
                <a:solidFill>
                  <a:schemeClr val="dk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120">
          <p15:clr>
            <a:srgbClr val="F26B43"/>
          </p15:clr>
        </p15:guide>
        <p15:guide id="3" pos="3301">
          <p15:clr>
            <a:srgbClr val="F26B43"/>
          </p15:clr>
        </p15:guide>
        <p15:guide id="4" pos="2939">
          <p15:clr>
            <a:srgbClr val="F26B43"/>
          </p15:clr>
        </p15:guide>
        <p15:guide id="5" pos="4095">
          <p15:clr>
            <a:srgbClr val="F26B43"/>
          </p15:clr>
        </p15:guide>
        <p15:guide id="6" pos="2145">
          <p15:clr>
            <a:srgbClr val="F26B43"/>
          </p15:clr>
        </p15:guide>
        <p15:guide id="7" orient="horz" pos="1185">
          <p15:clr>
            <a:srgbClr val="F26B43"/>
          </p15:clr>
        </p15:guide>
        <p15:guide id="8" orient="horz" pos="3135">
          <p15:clr>
            <a:srgbClr val="F26B43"/>
          </p15:clr>
        </p15:guide>
        <p15:guide id="9" pos="512">
          <p15:clr>
            <a:srgbClr val="F26B43"/>
          </p15:clr>
        </p15:guide>
        <p15:guide id="10" pos="5728">
          <p15:clr>
            <a:srgbClr val="F26B43"/>
          </p15:clr>
        </p15:guide>
        <p15:guide id="11" orient="horz" pos="414">
          <p15:clr>
            <a:srgbClr val="F26B43"/>
          </p15:clr>
        </p15:guide>
        <p15:guide id="12" orient="horz" pos="39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peakerdeck.com/sonatard/coheision-coupl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bamboo-yujiro.hatenablog.com/entry/2020/02/01/152145" TargetMode="External"/><Relationship Id="rId5" Type="http://schemas.openxmlformats.org/officeDocument/2006/relationships/hyperlink" Target="https://bamboo-yujiro.hatenablog.com/entry/2020/02/01/152145" TargetMode="External"/><Relationship Id="rId6" Type="http://schemas.openxmlformats.org/officeDocument/2006/relationships/hyperlink" Target="https://bamboo-yujiro.hatenablog.com/entry/2020/02/01/15214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qiita.com/h1day/items/b4d80fc4b6c29e3d9bc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txBox="1"/>
          <p:nvPr>
            <p:ph type="ctrTitle"/>
          </p:nvPr>
        </p:nvSpPr>
        <p:spPr>
          <a:xfrm>
            <a:off x="750277" y="2768879"/>
            <a:ext cx="7643446" cy="609398"/>
          </a:xfrm>
          <a:prstGeom prst="rect">
            <a:avLst/>
          </a:prstGeom>
          <a:noFill/>
          <a:ln>
            <a:noFill/>
          </a:ln>
        </p:spPr>
        <p:txBody>
          <a:bodyPr anchorCtr="0" anchor="ctr" bIns="0" lIns="0" spcFirstLastPara="1" rIns="0" wrap="square" tIns="0">
            <a:spAutoFit/>
          </a:bodyPr>
          <a:lstStyle/>
          <a:p>
            <a:pPr indent="0" lvl="0" marL="0" rtl="0" algn="l">
              <a:lnSpc>
                <a:spcPct val="110000"/>
              </a:lnSpc>
              <a:spcBef>
                <a:spcPts val="0"/>
              </a:spcBef>
              <a:spcAft>
                <a:spcPts val="0"/>
              </a:spcAft>
              <a:buClr>
                <a:schemeClr val="dk1"/>
              </a:buClr>
              <a:buSzPts val="3600"/>
              <a:buFont typeface="Meiryo"/>
              <a:buNone/>
            </a:pPr>
            <a:r>
              <a:rPr lang="ja-JP"/>
              <a:t>アジャイルソフトウェア開発の奥義</a:t>
            </a:r>
            <a:endParaRPr/>
          </a:p>
        </p:txBody>
      </p:sp>
      <p:sp>
        <p:nvSpPr>
          <p:cNvPr id="36" name="Google Shape;36;p1"/>
          <p:cNvSpPr/>
          <p:nvPr/>
        </p:nvSpPr>
        <p:spPr>
          <a:xfrm>
            <a:off x="1049147" y="3546259"/>
            <a:ext cx="3954901" cy="452432"/>
          </a:xfrm>
          <a:prstGeom prst="roundRect">
            <a:avLst>
              <a:gd fmla="val 0" name="adj"/>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1" i="0" lang="ja-JP" sz="2400" u="none" cap="none" strike="noStrike">
                <a:solidFill>
                  <a:srgbClr val="373737"/>
                </a:solidFill>
                <a:latin typeface="Meiryo"/>
                <a:ea typeface="Meiryo"/>
                <a:cs typeface="Meiryo"/>
                <a:sym typeface="Meiryo"/>
              </a:rPr>
              <a:t>20章</a:t>
            </a:r>
            <a:endParaRPr b="1" i="0" sz="2400" u="none" cap="none" strike="noStrike">
              <a:solidFill>
                <a:schemeClr val="dk1"/>
              </a:solidFill>
              <a:latin typeface="Meiryo"/>
              <a:ea typeface="Meiryo"/>
              <a:cs typeface="Meiryo"/>
              <a:sym typeface="Meiryo"/>
            </a:endParaRPr>
          </a:p>
        </p:txBody>
      </p:sp>
      <p:sp>
        <p:nvSpPr>
          <p:cNvPr id="37" name="Google Shape;37;p1"/>
          <p:cNvSpPr/>
          <p:nvPr/>
        </p:nvSpPr>
        <p:spPr>
          <a:xfrm>
            <a:off x="750277" y="1999919"/>
            <a:ext cx="7643446" cy="452432"/>
          </a:xfrm>
          <a:prstGeom prst="roundRect">
            <a:avLst>
              <a:gd fmla="val 0" name="adj"/>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0" i="0" lang="ja-JP" sz="2400" u="none" cap="none" strike="noStrike">
                <a:solidFill>
                  <a:schemeClr val="dk1"/>
                </a:solidFill>
                <a:latin typeface="Meiryo"/>
                <a:ea typeface="Meiryo"/>
                <a:cs typeface="Meiryo"/>
                <a:sym typeface="Meiryo"/>
              </a:rPr>
              <a:t>C++設計・実装勉強会</a:t>
            </a:r>
            <a:endParaRPr b="1" i="0" sz="2400" u="none" cap="none" strike="noStrike">
              <a:solidFill>
                <a:schemeClr val="dk1"/>
              </a:solidFill>
              <a:latin typeface="Meiryo"/>
              <a:ea typeface="Meiryo"/>
              <a:cs typeface="Meiryo"/>
              <a:sym typeface="Meiryo"/>
            </a:endParaRPr>
          </a:p>
        </p:txBody>
      </p:sp>
      <p:sp>
        <p:nvSpPr>
          <p:cNvPr id="38" name="Google Shape;38;p1"/>
          <p:cNvSpPr/>
          <p:nvPr/>
        </p:nvSpPr>
        <p:spPr>
          <a:xfrm>
            <a:off x="7202492" y="5489537"/>
            <a:ext cx="1373619" cy="377026"/>
          </a:xfrm>
          <a:prstGeom prst="roundRect">
            <a:avLst>
              <a:gd fmla="val 0" name="adj"/>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0" i="0" lang="ja-JP" sz="2000" u="none" cap="none" strike="noStrike">
                <a:solidFill>
                  <a:schemeClr val="dk1"/>
                </a:solidFill>
                <a:latin typeface="Meiryo"/>
                <a:ea typeface="Meiryo"/>
                <a:cs typeface="Meiryo"/>
                <a:sym typeface="Meiryo"/>
              </a:rPr>
              <a:t>山本</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e71aab3a0a_0_68"/>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ja-JP"/>
              <a:t>Visitorパターン</a:t>
            </a:r>
            <a:endParaRPr/>
          </a:p>
        </p:txBody>
      </p:sp>
      <p:sp>
        <p:nvSpPr>
          <p:cNvPr id="110" name="Google Shape;110;ge71aab3a0a_0_68"/>
          <p:cNvSpPr txBox="1"/>
          <p:nvPr/>
        </p:nvSpPr>
        <p:spPr>
          <a:xfrm>
            <a:off x="136625" y="5892975"/>
            <a:ext cx="8863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500"/>
              <a:t>Visitorの中でデータ構造（Affiliation）に応じた処理の内容を実装している</a:t>
            </a:r>
            <a:endParaRPr sz="1500"/>
          </a:p>
          <a:p>
            <a:pPr indent="0" lvl="0" marL="0" rtl="0" algn="l">
              <a:spcBef>
                <a:spcPts val="0"/>
              </a:spcBef>
              <a:spcAft>
                <a:spcPts val="0"/>
              </a:spcAft>
              <a:buNone/>
            </a:pPr>
            <a:r>
              <a:rPr lang="ja-JP" sz="1500"/>
              <a:t>ここの中でのみ</a:t>
            </a:r>
            <a:r>
              <a:rPr lang="ja-JP" sz="1500"/>
              <a:t>g_payrollDatabaseを知っていればよい</a:t>
            </a:r>
            <a:endParaRPr sz="1500"/>
          </a:p>
          <a:p>
            <a:pPr indent="0" lvl="0" marL="0" rtl="0" algn="l">
              <a:spcBef>
                <a:spcPts val="0"/>
              </a:spcBef>
              <a:spcAft>
                <a:spcPts val="0"/>
              </a:spcAft>
              <a:buNone/>
            </a:pPr>
            <a:r>
              <a:t/>
            </a:r>
            <a:endParaRPr sz="1500"/>
          </a:p>
        </p:txBody>
      </p:sp>
      <p:sp>
        <p:nvSpPr>
          <p:cNvPr id="111" name="Google Shape;111;ge71aab3a0a_0_68"/>
          <p:cNvSpPr txBox="1"/>
          <p:nvPr/>
        </p:nvSpPr>
        <p:spPr>
          <a:xfrm>
            <a:off x="0" y="657225"/>
            <a:ext cx="5520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900"/>
              <a:t>AffiliationRecorder.cpp</a:t>
            </a:r>
            <a:endParaRPr/>
          </a:p>
        </p:txBody>
      </p:sp>
      <p:pic>
        <p:nvPicPr>
          <p:cNvPr id="112" name="Google Shape;112;ge71aab3a0a_0_68"/>
          <p:cNvPicPr preferRelativeResize="0"/>
          <p:nvPr/>
        </p:nvPicPr>
        <p:blipFill>
          <a:blip r:embed="rId3">
            <a:alphaModFix/>
          </a:blip>
          <a:stretch>
            <a:fillRect/>
          </a:stretch>
        </p:blipFill>
        <p:spPr>
          <a:xfrm>
            <a:off x="0" y="1085350"/>
            <a:ext cx="5672013" cy="4807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e71aab3a0a_0_78"/>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ja-JP"/>
              <a:t>Visitorパターン</a:t>
            </a:r>
            <a:endParaRPr/>
          </a:p>
        </p:txBody>
      </p:sp>
      <p:sp>
        <p:nvSpPr>
          <p:cNvPr id="119" name="Google Shape;119;ge71aab3a0a_0_78"/>
          <p:cNvSpPr txBox="1"/>
          <p:nvPr/>
        </p:nvSpPr>
        <p:spPr>
          <a:xfrm>
            <a:off x="136625" y="5892975"/>
            <a:ext cx="886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500"/>
              <a:t>結果ChangeAffiliationTransaction/ChangeUnAffiliationTransactionの中では</a:t>
            </a:r>
            <a:endParaRPr sz="1500"/>
          </a:p>
          <a:p>
            <a:pPr indent="0" lvl="0" marL="0" rtl="0" algn="l">
              <a:spcBef>
                <a:spcPts val="0"/>
              </a:spcBef>
              <a:spcAft>
                <a:spcPts val="0"/>
              </a:spcAft>
              <a:buNone/>
            </a:pPr>
            <a:r>
              <a:rPr lang="ja-JP" sz="1500"/>
              <a:t>Affiliationの種類に応じて分岐する必要はなくなった</a:t>
            </a:r>
            <a:endParaRPr sz="1500"/>
          </a:p>
        </p:txBody>
      </p:sp>
      <p:sp>
        <p:nvSpPr>
          <p:cNvPr id="120" name="Google Shape;120;ge71aab3a0a_0_78"/>
          <p:cNvSpPr txBox="1"/>
          <p:nvPr/>
        </p:nvSpPr>
        <p:spPr>
          <a:xfrm>
            <a:off x="0" y="657225"/>
            <a:ext cx="5520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900"/>
              <a:t>ChangeAffiliationTransaction.cpp</a:t>
            </a:r>
            <a:endParaRPr/>
          </a:p>
        </p:txBody>
      </p:sp>
      <p:pic>
        <p:nvPicPr>
          <p:cNvPr id="121" name="Google Shape;121;ge71aab3a0a_0_78"/>
          <p:cNvPicPr preferRelativeResize="0"/>
          <p:nvPr/>
        </p:nvPicPr>
        <p:blipFill>
          <a:blip r:embed="rId3">
            <a:alphaModFix/>
          </a:blip>
          <a:stretch>
            <a:fillRect/>
          </a:stretch>
        </p:blipFill>
        <p:spPr>
          <a:xfrm>
            <a:off x="0" y="1094925"/>
            <a:ext cx="6500825" cy="4818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ctrTitle"/>
          </p:nvPr>
        </p:nvSpPr>
        <p:spPr>
          <a:xfrm>
            <a:off x="750277" y="2823901"/>
            <a:ext cx="7797822" cy="541687"/>
          </a:xfrm>
          <a:prstGeom prst="rect">
            <a:avLst/>
          </a:prstGeom>
          <a:noFill/>
          <a:ln>
            <a:noFill/>
          </a:ln>
        </p:spPr>
        <p:txBody>
          <a:bodyPr anchorCtr="0" anchor="ctr" bIns="0" lIns="0" spcFirstLastPara="1" rIns="0" wrap="square" tIns="0">
            <a:spAutoFit/>
          </a:bodyPr>
          <a:lstStyle/>
          <a:p>
            <a:pPr indent="0" lvl="0" marL="0" rtl="0" algn="l">
              <a:lnSpc>
                <a:spcPct val="110000"/>
              </a:lnSpc>
              <a:spcBef>
                <a:spcPts val="0"/>
              </a:spcBef>
              <a:spcAft>
                <a:spcPts val="0"/>
              </a:spcAft>
              <a:buClr>
                <a:schemeClr val="dk1"/>
              </a:buClr>
              <a:buSzPts val="3200"/>
              <a:buFont typeface="Meiryo"/>
              <a:buNone/>
            </a:pPr>
            <a:r>
              <a:rPr lang="ja-JP" sz="3200"/>
              <a:t>第20章	パッケージ設計の原則</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251520" y="176699"/>
            <a:ext cx="8640960" cy="396044"/>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dk1"/>
              </a:buClr>
              <a:buSzPts val="1800"/>
              <a:buFont typeface="Meiryo"/>
              <a:buNone/>
            </a:pPr>
            <a:r>
              <a:rPr lang="ja-JP" sz="1800"/>
              <a:t>パッケージを考慮した設計</a:t>
            </a:r>
            <a:endParaRPr/>
          </a:p>
        </p:txBody>
      </p:sp>
      <p:sp>
        <p:nvSpPr>
          <p:cNvPr id="134" name="Google Shape;134;p5"/>
          <p:cNvSpPr txBox="1"/>
          <p:nvPr/>
        </p:nvSpPr>
        <p:spPr>
          <a:xfrm>
            <a:off x="251520" y="857250"/>
            <a:ext cx="870833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パッケージ≒クラスをある基準に則ってまとめたもの</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クラス同士が依存関係を持つし、パッケージ同士も依存関係を持つ</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より良いパッケージの設計のため、以下の質問に答えるための原則を紹介</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a:p>
            <a:pPr indent="-342900" lvl="0" marL="342900" marR="0" rtl="0" algn="l">
              <a:spcBef>
                <a:spcPts val="0"/>
              </a:spcBef>
              <a:spcAft>
                <a:spcPts val="0"/>
              </a:spcAft>
              <a:buClr>
                <a:schemeClr val="dk1"/>
              </a:buClr>
              <a:buSzPts val="1800"/>
              <a:buFont typeface="Meiryo"/>
              <a:buAutoNum type="arabicPeriod"/>
            </a:pPr>
            <a:r>
              <a:rPr lang="ja-JP" sz="1800">
                <a:solidFill>
                  <a:schemeClr val="dk1"/>
                </a:solidFill>
                <a:latin typeface="Meiryo"/>
                <a:ea typeface="Meiryo"/>
                <a:cs typeface="Meiryo"/>
                <a:sym typeface="Meiryo"/>
              </a:rPr>
              <a:t>クラスをどのパッケージに入れるかの判断基準は？</a:t>
            </a:r>
            <a:endParaRPr sz="1800">
              <a:solidFill>
                <a:schemeClr val="dk1"/>
              </a:solidFill>
              <a:latin typeface="Meiryo"/>
              <a:ea typeface="Meiryo"/>
              <a:cs typeface="Meiryo"/>
              <a:sym typeface="Meiryo"/>
            </a:endParaRPr>
          </a:p>
          <a:p>
            <a:pPr indent="-342900" lvl="0" marL="342900" marR="0" rtl="0" algn="l">
              <a:spcBef>
                <a:spcPts val="0"/>
              </a:spcBef>
              <a:spcAft>
                <a:spcPts val="0"/>
              </a:spcAft>
              <a:buClr>
                <a:schemeClr val="dk1"/>
              </a:buClr>
              <a:buSzPts val="1800"/>
              <a:buFont typeface="Meiryo"/>
              <a:buAutoNum type="arabicPeriod"/>
            </a:pPr>
            <a:r>
              <a:rPr lang="ja-JP" sz="1800">
                <a:solidFill>
                  <a:schemeClr val="dk1"/>
                </a:solidFill>
                <a:latin typeface="Meiryo"/>
                <a:ea typeface="Meiryo"/>
                <a:cs typeface="Meiryo"/>
                <a:sym typeface="Meiryo"/>
              </a:rPr>
              <a:t>パッケージ同士の関係はどうやって決まる？</a:t>
            </a:r>
            <a:endParaRPr sz="1800">
              <a:solidFill>
                <a:schemeClr val="dk1"/>
              </a:solidFill>
              <a:latin typeface="Meiryo"/>
              <a:ea typeface="Meiryo"/>
              <a:cs typeface="Meiryo"/>
              <a:sym typeface="Meiryo"/>
            </a:endParaRPr>
          </a:p>
          <a:p>
            <a:pPr indent="-342900" lvl="0" marL="342900" marR="0" rtl="0" algn="l">
              <a:spcBef>
                <a:spcPts val="0"/>
              </a:spcBef>
              <a:spcAft>
                <a:spcPts val="0"/>
              </a:spcAft>
              <a:buClr>
                <a:schemeClr val="dk1"/>
              </a:buClr>
              <a:buSzPts val="1800"/>
              <a:buFont typeface="Meiryo"/>
              <a:buAutoNum type="arabicPeriod"/>
            </a:pPr>
            <a:r>
              <a:rPr lang="ja-JP" sz="1800">
                <a:solidFill>
                  <a:schemeClr val="dk1"/>
                </a:solidFill>
                <a:latin typeface="Meiryo"/>
                <a:ea typeface="Meiryo"/>
                <a:cs typeface="Meiryo"/>
                <a:sym typeface="Meiryo"/>
              </a:rPr>
              <a:t>クラスを設計する前にパッケージを設計すべきか？クラスを設計してからパッケージにまとめるべきか？</a:t>
            </a:r>
            <a:endParaRPr sz="1800">
              <a:solidFill>
                <a:schemeClr val="dk1"/>
              </a:solidFill>
              <a:latin typeface="Meiryo"/>
              <a:ea typeface="Meiryo"/>
              <a:cs typeface="Meiryo"/>
              <a:sym typeface="Meiryo"/>
            </a:endParaRPr>
          </a:p>
          <a:p>
            <a:pPr indent="-342900" lvl="0" marL="342900" marR="0" rtl="0" algn="l">
              <a:spcBef>
                <a:spcPts val="0"/>
              </a:spcBef>
              <a:spcAft>
                <a:spcPts val="0"/>
              </a:spcAft>
              <a:buClr>
                <a:schemeClr val="dk1"/>
              </a:buClr>
              <a:buSzPts val="1800"/>
              <a:buFont typeface="Meiryo"/>
              <a:buAutoNum type="arabicPeriod"/>
            </a:pPr>
            <a:r>
              <a:rPr lang="ja-JP" sz="1800">
                <a:solidFill>
                  <a:schemeClr val="dk1"/>
                </a:solidFill>
                <a:latin typeface="Meiryo"/>
                <a:ea typeface="Meiryo"/>
                <a:cs typeface="Meiryo"/>
                <a:sym typeface="Meiryo"/>
              </a:rPr>
              <a:t>パッケージはどんな役割を持つのか？</a:t>
            </a:r>
            <a:endParaRPr sz="1800">
              <a:solidFill>
                <a:schemeClr val="dk1"/>
              </a:solidFill>
              <a:latin typeface="Meiryo"/>
              <a:ea typeface="Meiryo"/>
              <a:cs typeface="Meiryo"/>
              <a:sym typeface="Meiry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251520" y="176699"/>
            <a:ext cx="8640960" cy="396044"/>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dk1"/>
              </a:buClr>
              <a:buSzPts val="1800"/>
              <a:buFont typeface="Meiryo"/>
              <a:buNone/>
            </a:pPr>
            <a:r>
              <a:rPr lang="ja-JP" sz="1800"/>
              <a:t>パッケージに関する６つの原則</a:t>
            </a:r>
            <a:endParaRPr/>
          </a:p>
        </p:txBody>
      </p:sp>
      <p:sp>
        <p:nvSpPr>
          <p:cNvPr id="141" name="Google Shape;141;p6"/>
          <p:cNvSpPr/>
          <p:nvPr/>
        </p:nvSpPr>
        <p:spPr>
          <a:xfrm>
            <a:off x="251520" y="1273214"/>
            <a:ext cx="4117280" cy="5408087"/>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0000" lIns="108000" spcFirstLastPara="1" rIns="108000" wrap="square" tIns="108000">
            <a:spAutoFit/>
          </a:bodyPr>
          <a:lstStyle/>
          <a:p>
            <a:pPr indent="0" lvl="0" marL="0" marR="0" rtl="0" algn="just">
              <a:lnSpc>
                <a:spcPct val="140000"/>
              </a:lnSpc>
              <a:spcBef>
                <a:spcPts val="0"/>
              </a:spcBef>
              <a:spcAft>
                <a:spcPts val="0"/>
              </a:spcAft>
              <a:buNone/>
            </a:pPr>
            <a:r>
              <a:rPr lang="ja-JP" sz="1600">
                <a:solidFill>
                  <a:srgbClr val="4D4D4D"/>
                </a:solidFill>
                <a:latin typeface="Meiryo"/>
                <a:ea typeface="Meiryo"/>
                <a:cs typeface="Meiryo"/>
                <a:sym typeface="Meiryo"/>
              </a:rPr>
              <a:t>REP：再利用・リリース等価の原則</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再利用の単位とリリースの単位は等価になる。</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rPr lang="ja-JP" sz="1600">
                <a:solidFill>
                  <a:srgbClr val="4D4D4D"/>
                </a:solidFill>
                <a:latin typeface="Meiryo"/>
                <a:ea typeface="Meiryo"/>
                <a:cs typeface="Meiryo"/>
                <a:sym typeface="Meiryo"/>
              </a:rPr>
              <a:t>CRP：全再利用の原則</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パッケージに含まれるクラスはすべて一緒に再利用される。つまり、パッケージに含まれるいずれかのクラスを再利用するということは、その他クラスもすべて再利用することを意味する。</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600">
                <a:solidFill>
                  <a:srgbClr val="4D4D4D"/>
                </a:solidFill>
                <a:latin typeface="Meiryo"/>
                <a:ea typeface="Meiryo"/>
                <a:cs typeface="Meiryo"/>
                <a:sym typeface="Meiryo"/>
              </a:rPr>
              <a:t>CCP：閉鎖性共通の原則</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パッケージに含まれるクラスはみな同じ種類の変更に対して閉じているべきである。パッケージに影響する変更はパッケージ内のすべてのクラスに影響を及ぼすが、他のパッケージには影響しない</a:t>
            </a:r>
            <a:r>
              <a:rPr lang="ja-JP" sz="1200">
                <a:solidFill>
                  <a:srgbClr val="4D4D4D"/>
                </a:solidFill>
                <a:latin typeface="Meiryo"/>
                <a:ea typeface="Meiryo"/>
                <a:cs typeface="Meiryo"/>
                <a:sym typeface="Meiryo"/>
              </a:rPr>
              <a:t>。</a:t>
            </a:r>
            <a:endParaRPr/>
          </a:p>
        </p:txBody>
      </p:sp>
      <p:sp>
        <p:nvSpPr>
          <p:cNvPr id="142" name="Google Shape;142;p6"/>
          <p:cNvSpPr/>
          <p:nvPr/>
        </p:nvSpPr>
        <p:spPr>
          <a:xfrm>
            <a:off x="4775200" y="1312506"/>
            <a:ext cx="4117280" cy="5202502"/>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0000" lIns="108000" spcFirstLastPara="1" rIns="108000" wrap="square" tIns="108000">
            <a:spAutoFit/>
          </a:bodyPr>
          <a:lstStyle/>
          <a:p>
            <a:pPr indent="0" lvl="0" marL="0" marR="0" rtl="0" algn="just">
              <a:lnSpc>
                <a:spcPct val="140000"/>
              </a:lnSpc>
              <a:spcBef>
                <a:spcPts val="0"/>
              </a:spcBef>
              <a:spcAft>
                <a:spcPts val="0"/>
              </a:spcAft>
              <a:buNone/>
            </a:pPr>
            <a:r>
              <a:rPr lang="ja-JP" sz="1600">
                <a:solidFill>
                  <a:srgbClr val="4D4D4D"/>
                </a:solidFill>
                <a:latin typeface="Meiryo"/>
                <a:ea typeface="Meiryo"/>
                <a:cs typeface="Meiryo"/>
                <a:sym typeface="Meiryo"/>
              </a:rPr>
              <a:t>ADP：非循環依存関係の原則</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パッケージ依存グラフに循環を持ち込んではならない。</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rPr lang="ja-JP" sz="1600">
                <a:solidFill>
                  <a:srgbClr val="4D4D4D"/>
                </a:solidFill>
                <a:latin typeface="Meiryo"/>
                <a:ea typeface="Meiryo"/>
                <a:cs typeface="Meiryo"/>
                <a:sym typeface="Meiryo"/>
              </a:rPr>
              <a:t>SDP：安定依存の原則</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安定する方向に依存せよ。</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600">
                <a:solidFill>
                  <a:srgbClr val="4D4D4D"/>
                </a:solidFill>
                <a:latin typeface="Meiryo"/>
                <a:ea typeface="Meiryo"/>
                <a:cs typeface="Meiryo"/>
                <a:sym typeface="Meiryo"/>
              </a:rPr>
              <a:t>SAP：安定度・抽象度等価の原則</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パッケージの抽象度と安定度は同程度でなければならない。</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200">
              <a:solidFill>
                <a:srgbClr val="7F7F7F"/>
              </a:solidFill>
              <a:latin typeface="Meiryo"/>
              <a:ea typeface="Meiryo"/>
              <a:cs typeface="Meiryo"/>
              <a:sym typeface="Meiryo"/>
            </a:endParaRPr>
          </a:p>
        </p:txBody>
      </p:sp>
      <p:sp>
        <p:nvSpPr>
          <p:cNvPr id="143" name="Google Shape;143;p6"/>
          <p:cNvSpPr txBox="1"/>
          <p:nvPr/>
        </p:nvSpPr>
        <p:spPr>
          <a:xfrm>
            <a:off x="486584" y="900230"/>
            <a:ext cx="3647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パッケージ内部の原則（凝集度）</a:t>
            </a:r>
            <a:endParaRPr/>
          </a:p>
        </p:txBody>
      </p:sp>
      <p:sp>
        <p:nvSpPr>
          <p:cNvPr id="144" name="Google Shape;144;p6"/>
          <p:cNvSpPr txBox="1"/>
          <p:nvPr/>
        </p:nvSpPr>
        <p:spPr>
          <a:xfrm>
            <a:off x="4895850" y="900230"/>
            <a:ext cx="3875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パッケージ同士の原則（結合度）</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dk1"/>
              </a:buClr>
              <a:buSzPts val="2400"/>
              <a:buFont typeface="Meiryo"/>
              <a:buNone/>
            </a:pPr>
            <a:r>
              <a:rPr lang="ja-JP"/>
              <a:t>凝集度</a:t>
            </a:r>
            <a:endParaRPr/>
          </a:p>
        </p:txBody>
      </p:sp>
      <p:sp>
        <p:nvSpPr>
          <p:cNvPr id="150" name="Google Shape;150;p7"/>
          <p:cNvSpPr txBox="1"/>
          <p:nvPr/>
        </p:nvSpPr>
        <p:spPr>
          <a:xfrm>
            <a:off x="251520" y="889000"/>
            <a:ext cx="864096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クラスやパッケージ内の機能と情報の関連性の強さを表す指標</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互いに関連する機能や情報がまとまっていると凝集度が高く、</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あちこちに分散していると凝集度が低い</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p:txBody>
      </p:sp>
      <p:sp>
        <p:nvSpPr>
          <p:cNvPr id="151" name="Google Shape;151;p7"/>
          <p:cNvSpPr/>
          <p:nvPr/>
        </p:nvSpPr>
        <p:spPr>
          <a:xfrm>
            <a:off x="76200" y="2145568"/>
            <a:ext cx="1028700" cy="4382733"/>
          </a:xfrm>
          <a:prstGeom prst="upDown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0000" lIns="108000" spcFirstLastPara="1" rIns="108000" wrap="square" tIns="108000">
            <a:spAutoFit/>
          </a:bodyPr>
          <a:lstStyle/>
          <a:p>
            <a:pPr indent="0" lvl="0" marL="0" marR="0" rtl="0" algn="ctr">
              <a:lnSpc>
                <a:spcPct val="140000"/>
              </a:lnSpc>
              <a:spcBef>
                <a:spcPts val="0"/>
              </a:spcBef>
              <a:spcAft>
                <a:spcPts val="0"/>
              </a:spcAft>
              <a:buNone/>
            </a:pPr>
            <a:r>
              <a:rPr lang="ja-JP" sz="1600">
                <a:solidFill>
                  <a:srgbClr val="4D4D4D"/>
                </a:solidFill>
                <a:latin typeface="Meiryo"/>
                <a:ea typeface="Meiryo"/>
                <a:cs typeface="Meiryo"/>
                <a:sym typeface="Meiryo"/>
              </a:rPr>
              <a:t>悪</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rPr lang="ja-JP" sz="1600">
                <a:solidFill>
                  <a:srgbClr val="4D4D4D"/>
                </a:solidFill>
                <a:latin typeface="Meiryo"/>
                <a:ea typeface="Meiryo"/>
                <a:cs typeface="Meiryo"/>
                <a:sym typeface="Meiryo"/>
              </a:rPr>
              <a:t>良</a:t>
            </a:r>
            <a:endParaRPr sz="1600">
              <a:solidFill>
                <a:srgbClr val="4D4D4D"/>
              </a:solidFill>
              <a:latin typeface="Meiryo"/>
              <a:ea typeface="Meiryo"/>
              <a:cs typeface="Meiryo"/>
              <a:sym typeface="Meiryo"/>
            </a:endParaRPr>
          </a:p>
        </p:txBody>
      </p:sp>
      <p:sp>
        <p:nvSpPr>
          <p:cNvPr id="152" name="Google Shape;152;p7"/>
          <p:cNvSpPr/>
          <p:nvPr/>
        </p:nvSpPr>
        <p:spPr>
          <a:xfrm>
            <a:off x="1219200" y="2145567"/>
            <a:ext cx="7924800"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偶発的凝集</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適当（無作為）に集められたものがモジュールとなっている。</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モジュール内の各部分には特に関連性はない。</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論理的凝集</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論理的に似たようなことをするものを集めたモジュール</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時間的凝集</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動作させたときにモジュール内の各部分が時間的に近く動作する</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手続き的凝集</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ある種の処理を行うときに動作する部分を集めたモジュール</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通信的凝集</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同じデータを扱う部分を集めたモジュール</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逐次的凝集</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ある部分の出力が別の部分の入力となるような部分を集めたモジュール</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機能的凝集</a:t>
            </a:r>
            <a:endParaRPr sz="1800">
              <a:solidFill>
                <a:schemeClr val="dk1"/>
              </a:solidFill>
              <a:latin typeface="Meiryo"/>
              <a:ea typeface="Meiryo"/>
              <a:cs typeface="Meiryo"/>
              <a:sym typeface="Meiryo"/>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単一のうまく定義されたタスクを実現するモジュール</a:t>
            </a:r>
            <a:endParaRPr b="0" i="0" sz="1200" u="none" cap="none" strike="noStrike">
              <a:solidFill>
                <a:srgbClr val="7F7F7F"/>
              </a:solidFill>
              <a:latin typeface="Meiryo"/>
              <a:ea typeface="Meiryo"/>
              <a:cs typeface="Meiryo"/>
              <a:sym typeface="Meiryo"/>
            </a:endParaRPr>
          </a:p>
        </p:txBody>
      </p:sp>
      <p:sp>
        <p:nvSpPr>
          <p:cNvPr id="153" name="Google Shape;153;p7"/>
          <p:cNvSpPr txBox="1"/>
          <p:nvPr/>
        </p:nvSpPr>
        <p:spPr>
          <a:xfrm>
            <a:off x="5662692" y="6396335"/>
            <a:ext cx="35702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200">
                <a:solidFill>
                  <a:srgbClr val="7F7F7F"/>
                </a:solidFill>
                <a:latin typeface="Meiryo"/>
                <a:ea typeface="Meiryo"/>
                <a:cs typeface="Meiryo"/>
                <a:sym typeface="Meiryo"/>
              </a:rPr>
              <a:t>必ずしもこの順で良い悪いというわけではない？</a:t>
            </a:r>
            <a:endParaRPr sz="1200">
              <a:solidFill>
                <a:srgbClr val="7F7F7F"/>
              </a:solidFill>
              <a:latin typeface="Meiryo"/>
              <a:ea typeface="Meiryo"/>
              <a:cs typeface="Meiryo"/>
              <a:sym typeface="Meiryo"/>
            </a:endParaRPr>
          </a:p>
          <a:p>
            <a:pPr indent="0" lvl="0" marL="0" marR="0" rtl="0" algn="l">
              <a:spcBef>
                <a:spcPts val="0"/>
              </a:spcBef>
              <a:spcAft>
                <a:spcPts val="0"/>
              </a:spcAft>
              <a:buNone/>
            </a:pPr>
            <a:r>
              <a:rPr lang="ja-JP" sz="1200" u="sng">
                <a:solidFill>
                  <a:srgbClr val="7F7F7F"/>
                </a:solidFill>
                <a:latin typeface="Meiryo"/>
                <a:ea typeface="Meiryo"/>
                <a:cs typeface="Meiryo"/>
                <a:sym typeface="Meiryo"/>
                <a:hlinkClick r:id="rId3">
                  <a:extLst>
                    <a:ext uri="{A12FA001-AC4F-418D-AE19-62706E023703}">
                      <ahyp:hlinkClr val="tx"/>
                    </a:ext>
                  </a:extLst>
                </a:hlinkClick>
              </a:rPr>
              <a:t>わかりやすかった凝集度・結合度の話</a:t>
            </a:r>
            <a:endParaRPr sz="1200">
              <a:solidFill>
                <a:srgbClr val="7F7F7F"/>
              </a:solidFill>
              <a:latin typeface="Meiryo"/>
              <a:ea typeface="Meiryo"/>
              <a:cs typeface="Meiryo"/>
              <a:sym typeface="Meiry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dk1"/>
              </a:buClr>
              <a:buSzPts val="2400"/>
              <a:buFont typeface="Meiryo"/>
              <a:buNone/>
            </a:pPr>
            <a:r>
              <a:rPr lang="ja-JP"/>
              <a:t>パッケージ内部の原則</a:t>
            </a:r>
            <a:endParaRPr/>
          </a:p>
        </p:txBody>
      </p:sp>
      <p:sp>
        <p:nvSpPr>
          <p:cNvPr id="159" name="Google Shape;159;p8"/>
          <p:cNvSpPr/>
          <p:nvPr/>
        </p:nvSpPr>
        <p:spPr>
          <a:xfrm>
            <a:off x="251520" y="723308"/>
            <a:ext cx="8428930" cy="6095152"/>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0000" lIns="108000" spcFirstLastPara="1" rIns="108000" wrap="square" tIns="108000">
            <a:spAutoFit/>
          </a:bodyPr>
          <a:lstStyle/>
          <a:p>
            <a:pPr indent="0" lvl="0" marL="0" marR="0" rtl="0" algn="just">
              <a:lnSpc>
                <a:spcPct val="140000"/>
              </a:lnSpc>
              <a:spcBef>
                <a:spcPts val="0"/>
              </a:spcBef>
              <a:spcAft>
                <a:spcPts val="0"/>
              </a:spcAft>
              <a:buNone/>
            </a:pPr>
            <a:r>
              <a:rPr lang="ja-JP" sz="2000">
                <a:solidFill>
                  <a:srgbClr val="4D4D4D"/>
                </a:solidFill>
                <a:latin typeface="Meiryo"/>
                <a:ea typeface="Meiryo"/>
                <a:cs typeface="Meiryo"/>
                <a:sym typeface="Meiryo"/>
              </a:rPr>
              <a:t>REP：再利用・リリース等価の原則</a:t>
            </a:r>
            <a:endParaRPr sz="20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再利用の単位とリリースの単位は等価になる。</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chemeClr val="dk1"/>
                </a:solidFill>
                <a:latin typeface="Meiryo"/>
                <a:ea typeface="Meiryo"/>
                <a:cs typeface="Meiryo"/>
                <a:sym typeface="Meiryo"/>
              </a:rPr>
              <a:t>一貫性のあるテーマや目的を持ったモジュールだけを集めること。</a:t>
            </a:r>
            <a:endParaRPr sz="1200">
              <a:solidFill>
                <a:schemeClr val="dk1"/>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chemeClr val="dk1"/>
                </a:solidFill>
                <a:latin typeface="Meiryo"/>
                <a:ea typeface="Meiryo"/>
                <a:cs typeface="Meiryo"/>
                <a:sym typeface="Meiryo"/>
              </a:rPr>
              <a:t>同時に使われるモジュールは同じパッケージにあるべき。</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rPr lang="ja-JP" sz="2000">
                <a:solidFill>
                  <a:srgbClr val="4D4D4D"/>
                </a:solidFill>
                <a:latin typeface="Meiryo"/>
                <a:ea typeface="Meiryo"/>
                <a:cs typeface="Meiryo"/>
                <a:sym typeface="Meiryo"/>
              </a:rPr>
              <a:t>CRP：全再利用の原則</a:t>
            </a:r>
            <a:endParaRPr sz="20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パッケージに含まれるクラスはすべて一緒に再利用される。つまり、パッケージに含まれるいずれかのクラスを再利用するということは、その他クラスもすべて再利用することを意味する。</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1B1B1B"/>
                </a:solidFill>
                <a:latin typeface="Meiryo"/>
                <a:ea typeface="Meiryo"/>
                <a:cs typeface="Meiryo"/>
                <a:sym typeface="Meiryo"/>
              </a:rPr>
              <a:t>一緒に使われないものは同じパッケージに入れない。</a:t>
            </a:r>
            <a:endParaRPr sz="1200">
              <a:solidFill>
                <a:srgbClr val="1B1B1B"/>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2000">
                <a:solidFill>
                  <a:srgbClr val="4D4D4D"/>
                </a:solidFill>
                <a:latin typeface="Meiryo"/>
                <a:ea typeface="Meiryo"/>
                <a:cs typeface="Meiryo"/>
                <a:sym typeface="Meiryo"/>
              </a:rPr>
              <a:t>CCP：閉鎖性共通の原則</a:t>
            </a:r>
            <a:endParaRPr sz="20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パッケージに含まれるクラスはみな同じ種類の変更に対して閉じているべきである。パッケージに影響する変更はパッケージ内のすべてのクラスに影響を及ぼすが、他のパッケージには影響しない</a:t>
            </a:r>
            <a:r>
              <a:rPr lang="ja-JP" sz="1200">
                <a:solidFill>
                  <a:srgbClr val="4D4D4D"/>
                </a:solidFill>
                <a:latin typeface="Meiryo"/>
                <a:ea typeface="Meiryo"/>
                <a:cs typeface="Meiryo"/>
                <a:sym typeface="Meiryo"/>
              </a:rPr>
              <a:t>。</a:t>
            </a:r>
            <a:endParaRPr sz="12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4D4D4D"/>
                </a:solidFill>
                <a:latin typeface="Meiryo"/>
                <a:ea typeface="Meiryo"/>
                <a:cs typeface="Meiryo"/>
                <a:sym typeface="Meiryo"/>
              </a:rPr>
              <a:t>単一責任の原則（SRP)のパッケージ版。同じ理由で変更されるクラスは一つのパッケージに。別の理由で変更されうるクラスは別のパッケージにする。</a:t>
            </a:r>
            <a:endParaRPr sz="1200">
              <a:solidFill>
                <a:srgbClr val="4D4D4D"/>
              </a:solidFill>
              <a:latin typeface="Meiryo"/>
              <a:ea typeface="Meiryo"/>
              <a:cs typeface="Meiryo"/>
              <a:sym typeface="Meiry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dk1"/>
              </a:buClr>
              <a:buSzPts val="2400"/>
              <a:buFont typeface="Meiryo"/>
              <a:buNone/>
            </a:pPr>
            <a:r>
              <a:rPr lang="ja-JP"/>
              <a:t>パッケージ内部の原則</a:t>
            </a:r>
            <a:endParaRPr/>
          </a:p>
        </p:txBody>
      </p:sp>
      <p:pic>
        <p:nvPicPr>
          <p:cNvPr id="165" name="Google Shape;165;p9"/>
          <p:cNvPicPr preferRelativeResize="0"/>
          <p:nvPr/>
        </p:nvPicPr>
        <p:blipFill rotWithShape="1">
          <a:blip r:embed="rId3">
            <a:alphaModFix/>
          </a:blip>
          <a:srcRect b="0" l="0" r="0" t="0"/>
          <a:stretch/>
        </p:blipFill>
        <p:spPr>
          <a:xfrm>
            <a:off x="1073150" y="857104"/>
            <a:ext cx="6997700" cy="5143794"/>
          </a:xfrm>
          <a:prstGeom prst="rect">
            <a:avLst/>
          </a:prstGeom>
          <a:noFill/>
          <a:ln>
            <a:noFill/>
          </a:ln>
        </p:spPr>
      </p:pic>
      <p:sp>
        <p:nvSpPr>
          <p:cNvPr id="166" name="Google Shape;166;p9"/>
          <p:cNvSpPr/>
          <p:nvPr/>
        </p:nvSpPr>
        <p:spPr>
          <a:xfrm>
            <a:off x="4699000" y="6385403"/>
            <a:ext cx="4572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000" u="sng">
                <a:solidFill>
                  <a:schemeClr val="dk1"/>
                </a:solidFill>
                <a:latin typeface="Meiryo"/>
                <a:ea typeface="Meiryo"/>
                <a:cs typeface="Meiryo"/>
                <a:sym typeface="Meiryo"/>
                <a:hlinkClick r:id="rId4">
                  <a:extLst>
                    <a:ext uri="{A12FA001-AC4F-418D-AE19-62706E023703}">
                      <ahyp:hlinkClr val="tx"/>
                    </a:ext>
                  </a:extLst>
                </a:hlinkClick>
              </a:rPr>
              <a:t>Clean Architectureに載ってるらしい図</a:t>
            </a:r>
            <a:endParaRPr sz="1000" u="sng">
              <a:solidFill>
                <a:schemeClr val="dk1"/>
              </a:solidFill>
              <a:latin typeface="Meiryo"/>
              <a:ea typeface="Meiryo"/>
              <a:cs typeface="Meiryo"/>
              <a:sym typeface="Meiryo"/>
              <a:hlinkClick r:id="rId5">
                <a:extLst>
                  <a:ext uri="{A12FA001-AC4F-418D-AE19-62706E023703}">
                    <ahyp:hlinkClr val="tx"/>
                  </a:ext>
                </a:extLst>
              </a:hlinkClick>
            </a:endParaRPr>
          </a:p>
          <a:p>
            <a:pPr indent="0" lvl="0" marL="0" marR="0" rtl="0" algn="l">
              <a:spcBef>
                <a:spcPts val="0"/>
              </a:spcBef>
              <a:spcAft>
                <a:spcPts val="0"/>
              </a:spcAft>
              <a:buNone/>
            </a:pPr>
            <a:r>
              <a:rPr lang="ja-JP" sz="1000" u="sng">
                <a:solidFill>
                  <a:schemeClr val="dk1"/>
                </a:solidFill>
                <a:latin typeface="Meiryo"/>
                <a:ea typeface="Meiryo"/>
                <a:cs typeface="Meiryo"/>
                <a:sym typeface="Meiryo"/>
                <a:hlinkClick r:id="rId6">
                  <a:extLst>
                    <a:ext uri="{A12FA001-AC4F-418D-AE19-62706E023703}">
                      <ahyp:hlinkClr val="tx"/>
                    </a:ext>
                  </a:extLst>
                </a:hlinkClick>
              </a:rPr>
              <a:t>https://bamboo-yujiro.hatenablog.com/entry/2020/02/01/152145</a:t>
            </a:r>
            <a:endParaRPr sz="1000">
              <a:solidFill>
                <a:schemeClr val="dk1"/>
              </a:solidFill>
              <a:latin typeface="Meiryo"/>
              <a:ea typeface="Meiryo"/>
              <a:cs typeface="Meiryo"/>
              <a:sym typeface="Meiry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dk1"/>
              </a:buClr>
              <a:buSzPts val="2400"/>
              <a:buFont typeface="Meiryo"/>
              <a:buNone/>
            </a:pPr>
            <a:r>
              <a:rPr lang="ja-JP"/>
              <a:t>結合度</a:t>
            </a:r>
            <a:endParaRPr/>
          </a:p>
        </p:txBody>
      </p:sp>
      <p:sp>
        <p:nvSpPr>
          <p:cNvPr id="172" name="Google Shape;172;p10"/>
          <p:cNvSpPr txBox="1"/>
          <p:nvPr/>
        </p:nvSpPr>
        <p:spPr>
          <a:xfrm>
            <a:off x="251520" y="889000"/>
            <a:ext cx="864096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二つのモジュールの関係性を表す指標</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結合度が低ければそれらのモジュールはより独立している</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p:txBody>
      </p:sp>
      <p:sp>
        <p:nvSpPr>
          <p:cNvPr id="173" name="Google Shape;173;p10"/>
          <p:cNvSpPr/>
          <p:nvPr/>
        </p:nvSpPr>
        <p:spPr>
          <a:xfrm>
            <a:off x="76200" y="1881193"/>
            <a:ext cx="1028700" cy="4382700"/>
          </a:xfrm>
          <a:prstGeom prst="upDown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0000" lIns="108000" spcFirstLastPara="1" rIns="108000" wrap="square" tIns="108000">
            <a:spAutoFit/>
          </a:bodyPr>
          <a:lstStyle/>
          <a:p>
            <a:pPr indent="0" lvl="0" marL="0" marR="0" rtl="0" algn="ctr">
              <a:lnSpc>
                <a:spcPct val="140000"/>
              </a:lnSpc>
              <a:spcBef>
                <a:spcPts val="0"/>
              </a:spcBef>
              <a:spcAft>
                <a:spcPts val="0"/>
              </a:spcAft>
              <a:buNone/>
            </a:pPr>
            <a:r>
              <a:rPr lang="ja-JP" sz="1600">
                <a:solidFill>
                  <a:srgbClr val="4D4D4D"/>
                </a:solidFill>
                <a:latin typeface="Meiryo"/>
                <a:ea typeface="Meiryo"/>
                <a:cs typeface="Meiryo"/>
                <a:sym typeface="Meiryo"/>
              </a:rPr>
              <a:t>悪</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ctr">
              <a:lnSpc>
                <a:spcPct val="140000"/>
              </a:lnSpc>
              <a:spcBef>
                <a:spcPts val="600"/>
              </a:spcBef>
              <a:spcAft>
                <a:spcPts val="0"/>
              </a:spcAft>
              <a:buNone/>
            </a:pPr>
            <a:r>
              <a:rPr lang="ja-JP" sz="1600">
                <a:solidFill>
                  <a:srgbClr val="4D4D4D"/>
                </a:solidFill>
                <a:latin typeface="Meiryo"/>
                <a:ea typeface="Meiryo"/>
                <a:cs typeface="Meiryo"/>
                <a:sym typeface="Meiryo"/>
              </a:rPr>
              <a:t>良</a:t>
            </a:r>
            <a:endParaRPr sz="1600">
              <a:solidFill>
                <a:srgbClr val="4D4D4D"/>
              </a:solidFill>
              <a:latin typeface="Meiryo"/>
              <a:ea typeface="Meiryo"/>
              <a:cs typeface="Meiryo"/>
              <a:sym typeface="Meiryo"/>
            </a:endParaRPr>
          </a:p>
        </p:txBody>
      </p:sp>
      <p:sp>
        <p:nvSpPr>
          <p:cNvPr id="174" name="Google Shape;174;p10"/>
          <p:cNvSpPr/>
          <p:nvPr/>
        </p:nvSpPr>
        <p:spPr>
          <a:xfrm>
            <a:off x="1219200" y="2517042"/>
            <a:ext cx="79248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内容結合</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あるモジュールが別のモジュールの内部を参照している</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共通結合</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二つのモジュールが共通のグローバルデータを参照している</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制御結合</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引数の種類によって内部の処理が変わる</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スタンプ結合</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引数で構造体などのオブジェクトを渡す</a:t>
            </a:r>
            <a:endParaRPr b="0" i="0" sz="1200" u="none" cap="none" strike="noStrike">
              <a:solidFill>
                <a:srgbClr val="7F7F7F"/>
              </a:solidFill>
              <a:latin typeface="Meiryo"/>
              <a:ea typeface="Meiryo"/>
              <a:cs typeface="Meiryo"/>
              <a:sym typeface="Meiryo"/>
            </a:endParaRPr>
          </a:p>
          <a:p>
            <a:pPr indent="0" lvl="1" marL="457200" marR="0" rtl="0" algn="l">
              <a:spcBef>
                <a:spcPts val="0"/>
              </a:spcBef>
              <a:spcAft>
                <a:spcPts val="0"/>
              </a:spcAft>
              <a:buNone/>
            </a:pPr>
            <a:r>
              <a:t/>
            </a:r>
            <a:endParaRPr b="0" i="0" sz="1200" u="none" cap="none" strike="noStrike">
              <a:solidFill>
                <a:srgbClr val="7F7F7F"/>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メッセージ結合</a:t>
            </a:r>
            <a:endParaRPr/>
          </a:p>
          <a:p>
            <a:pPr indent="0" lvl="1" marL="457200" marR="0" rtl="0" algn="l">
              <a:spcBef>
                <a:spcPts val="0"/>
              </a:spcBef>
              <a:spcAft>
                <a:spcPts val="0"/>
              </a:spcAft>
              <a:buNone/>
            </a:pPr>
            <a:r>
              <a:rPr b="0" i="0" lang="ja-JP" sz="1200" u="none" cap="none" strike="noStrike">
                <a:solidFill>
                  <a:srgbClr val="7F7F7F"/>
                </a:solidFill>
                <a:latin typeface="Meiryo"/>
                <a:ea typeface="Meiryo"/>
                <a:cs typeface="Meiryo"/>
                <a:sym typeface="Meiryo"/>
              </a:rPr>
              <a:t>引数で単純なデータを渡す</a:t>
            </a:r>
            <a:endParaRPr b="0" i="0" sz="1200" u="none" cap="none" strike="noStrike">
              <a:solidFill>
                <a:srgbClr val="7F7F7F"/>
              </a:solidFill>
              <a:latin typeface="Meiryo"/>
              <a:ea typeface="Meiryo"/>
              <a:cs typeface="Meiryo"/>
              <a:sym typeface="Meiryo"/>
            </a:endParaRPr>
          </a:p>
        </p:txBody>
      </p:sp>
      <p:sp>
        <p:nvSpPr>
          <p:cNvPr id="175" name="Google Shape;175;p10"/>
          <p:cNvSpPr txBox="1"/>
          <p:nvPr/>
        </p:nvSpPr>
        <p:spPr>
          <a:xfrm>
            <a:off x="5262642" y="6528301"/>
            <a:ext cx="403187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200">
                <a:solidFill>
                  <a:srgbClr val="7F7F7F"/>
                </a:solidFill>
                <a:latin typeface="Meiryo"/>
                <a:ea typeface="Meiryo"/>
                <a:cs typeface="Meiryo"/>
                <a:sym typeface="Meiryo"/>
              </a:rPr>
              <a:t>これも必ずしもこの順で良い悪いというわけではない</a:t>
            </a:r>
            <a:endParaRPr sz="1200">
              <a:solidFill>
                <a:srgbClr val="7F7F7F"/>
              </a:solidFill>
              <a:latin typeface="Meiryo"/>
              <a:ea typeface="Meiryo"/>
              <a:cs typeface="Meiryo"/>
              <a:sym typeface="Meiry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dk1"/>
              </a:buClr>
              <a:buSzPts val="2400"/>
              <a:buFont typeface="Meiryo"/>
              <a:buNone/>
            </a:pPr>
            <a:r>
              <a:rPr lang="ja-JP"/>
              <a:t>パッケージ同士の原則（結合度）</a:t>
            </a:r>
            <a:endParaRPr/>
          </a:p>
        </p:txBody>
      </p:sp>
      <p:sp>
        <p:nvSpPr>
          <p:cNvPr id="181" name="Google Shape;181;p11"/>
          <p:cNvSpPr/>
          <p:nvPr/>
        </p:nvSpPr>
        <p:spPr>
          <a:xfrm>
            <a:off x="251520" y="1995000"/>
            <a:ext cx="8640960" cy="3837512"/>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0000" lIns="108000" spcFirstLastPara="1" rIns="108000" wrap="square" tIns="108000">
            <a:spAutoFit/>
          </a:bodyPr>
          <a:lstStyle/>
          <a:p>
            <a:pPr indent="0" lvl="0" marL="0" marR="0" rtl="0" algn="just">
              <a:lnSpc>
                <a:spcPct val="140000"/>
              </a:lnSpc>
              <a:spcBef>
                <a:spcPts val="0"/>
              </a:spcBef>
              <a:spcAft>
                <a:spcPts val="0"/>
              </a:spcAft>
              <a:buNone/>
            </a:pPr>
            <a:r>
              <a:rPr lang="ja-JP" sz="2000">
                <a:solidFill>
                  <a:srgbClr val="4D4D4D"/>
                </a:solidFill>
                <a:latin typeface="Meiryo"/>
                <a:ea typeface="Meiryo"/>
                <a:cs typeface="Meiryo"/>
                <a:sym typeface="Meiryo"/>
              </a:rPr>
              <a:t>ADP：非循環依存関係の原則</a:t>
            </a:r>
            <a:endParaRPr sz="20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パッケージ依存グラフに循環を持ち込んではならない。</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rPr lang="ja-JP" sz="2000">
                <a:solidFill>
                  <a:srgbClr val="4D4D4D"/>
                </a:solidFill>
                <a:latin typeface="Meiryo"/>
                <a:ea typeface="Meiryo"/>
                <a:cs typeface="Meiryo"/>
                <a:sym typeface="Meiryo"/>
              </a:rPr>
              <a:t>SDP：安定依存の原則</a:t>
            </a:r>
            <a:endParaRPr sz="20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安定する方向に依存せよ。</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6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2000">
                <a:solidFill>
                  <a:srgbClr val="4D4D4D"/>
                </a:solidFill>
                <a:latin typeface="Meiryo"/>
                <a:ea typeface="Meiryo"/>
                <a:cs typeface="Meiryo"/>
                <a:sym typeface="Meiryo"/>
              </a:rPr>
              <a:t>SAP：安定度・抽象度等価の原則</a:t>
            </a:r>
            <a:endParaRPr sz="2000">
              <a:solidFill>
                <a:srgbClr val="4D4D4D"/>
              </a:solidFill>
              <a:latin typeface="Meiryo"/>
              <a:ea typeface="Meiryo"/>
              <a:cs typeface="Meiryo"/>
              <a:sym typeface="Meiryo"/>
            </a:endParaRPr>
          </a:p>
          <a:p>
            <a:pPr indent="0" lvl="0" marL="0" marR="0" rtl="0" algn="just">
              <a:lnSpc>
                <a:spcPct val="140000"/>
              </a:lnSpc>
              <a:spcBef>
                <a:spcPts val="600"/>
              </a:spcBef>
              <a:spcAft>
                <a:spcPts val="0"/>
              </a:spcAft>
              <a:buNone/>
            </a:pPr>
            <a:r>
              <a:rPr lang="ja-JP" sz="1200">
                <a:solidFill>
                  <a:srgbClr val="7F7F7F"/>
                </a:solidFill>
                <a:latin typeface="Meiryo"/>
                <a:ea typeface="Meiryo"/>
                <a:cs typeface="Meiryo"/>
                <a:sym typeface="Meiryo"/>
              </a:rPr>
              <a:t>パッケージの抽象度と安定度は同程度でなければならない。</a:t>
            </a:r>
            <a:endParaRPr sz="1200">
              <a:solidFill>
                <a:srgbClr val="7F7F7F"/>
              </a:solidFill>
              <a:latin typeface="Meiryo"/>
              <a:ea typeface="Meiryo"/>
              <a:cs typeface="Meiryo"/>
              <a:sym typeface="Meiryo"/>
            </a:endParaRPr>
          </a:p>
          <a:p>
            <a:pPr indent="0" lvl="0" marL="0" marR="0" rtl="0" algn="just">
              <a:lnSpc>
                <a:spcPct val="140000"/>
              </a:lnSpc>
              <a:spcBef>
                <a:spcPts val="600"/>
              </a:spcBef>
              <a:spcAft>
                <a:spcPts val="0"/>
              </a:spcAft>
              <a:buNone/>
            </a:pPr>
            <a:r>
              <a:t/>
            </a:r>
            <a:endParaRPr sz="1200">
              <a:solidFill>
                <a:srgbClr val="7F7F7F"/>
              </a:solidFill>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2"/>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lt1"/>
              </a:buClr>
              <a:buSzPts val="2400"/>
              <a:buFont typeface="Meiryo"/>
              <a:buNone/>
            </a:pPr>
            <a:r>
              <a:rPr lang="ja-JP" sz="2400">
                <a:solidFill>
                  <a:schemeClr val="lt1"/>
                </a:solidFill>
              </a:rPr>
              <a:t>宿題</a:t>
            </a:r>
            <a:endParaRPr sz="2400">
              <a:solidFill>
                <a:schemeClr val="lt1"/>
              </a:solidFill>
            </a:endParaRPr>
          </a:p>
        </p:txBody>
      </p:sp>
      <p:sp>
        <p:nvSpPr>
          <p:cNvPr id="45" name="Google Shape;45;p2"/>
          <p:cNvSpPr/>
          <p:nvPr/>
        </p:nvSpPr>
        <p:spPr>
          <a:xfrm>
            <a:off x="547076" y="1034222"/>
            <a:ext cx="8345403" cy="1077218"/>
          </a:xfrm>
          <a:prstGeom prst="roundRect">
            <a:avLst>
              <a:gd fmla="val 0" name="adj"/>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ja-JP" sz="1600" u="none" cap="none" strike="noStrike">
                <a:solidFill>
                  <a:srgbClr val="FF0000"/>
                </a:solidFill>
                <a:latin typeface="Meiryo"/>
                <a:ea typeface="Meiryo"/>
                <a:cs typeface="Meiryo"/>
                <a:sym typeface="Meiryo"/>
              </a:rPr>
              <a:t>visitorパターンを使うことで、問題が解消することを説明してください。</a:t>
            </a:r>
            <a:endParaRPr b="0" i="0" sz="1600" u="none" cap="none" strike="noStrike">
              <a:solidFill>
                <a:schemeClr val="dk1"/>
              </a:solidFill>
              <a:latin typeface="Meiryo"/>
              <a:ea typeface="Meiryo"/>
              <a:cs typeface="Meiryo"/>
              <a:sym typeface="Meiryo"/>
            </a:endParaRPr>
          </a:p>
          <a:p>
            <a:pPr indent="0" lvl="0" marL="0" marR="0" rtl="0" algn="just">
              <a:lnSpc>
                <a:spcPct val="150000"/>
              </a:lnSpc>
              <a:spcBef>
                <a:spcPts val="0"/>
              </a:spcBef>
              <a:spcAft>
                <a:spcPts val="0"/>
              </a:spcAft>
              <a:buNone/>
            </a:pPr>
            <a:r>
              <a:t/>
            </a:r>
            <a:endParaRPr b="0" i="0" sz="1600" u="none" cap="none" strike="noStrike">
              <a:solidFill>
                <a:schemeClr val="dk1"/>
              </a:solidFill>
              <a:latin typeface="Meiryo"/>
              <a:ea typeface="Meiryo"/>
              <a:cs typeface="Meiryo"/>
              <a:sym typeface="Meiryo"/>
            </a:endParaRPr>
          </a:p>
          <a:p>
            <a:pPr indent="0" lvl="0" marL="0" marR="0" rtl="0" algn="just">
              <a:lnSpc>
                <a:spcPct val="150000"/>
              </a:lnSpc>
              <a:spcBef>
                <a:spcPts val="0"/>
              </a:spcBef>
              <a:spcAft>
                <a:spcPts val="0"/>
              </a:spcAft>
              <a:buNone/>
            </a:pPr>
            <a:r>
              <a:t/>
            </a:r>
            <a:endParaRPr b="0" i="0" sz="1600" u="none" cap="none" strike="noStrike">
              <a:solidFill>
                <a:schemeClr val="dk1"/>
              </a:solidFill>
              <a:latin typeface="Meiryo"/>
              <a:ea typeface="Meiryo"/>
              <a:cs typeface="Meiryo"/>
              <a:sym typeface="Meiryo"/>
            </a:endParaRPr>
          </a:p>
        </p:txBody>
      </p:sp>
      <p:pic>
        <p:nvPicPr>
          <p:cNvPr id="46" name="Google Shape;46;p2"/>
          <p:cNvPicPr preferRelativeResize="0"/>
          <p:nvPr/>
        </p:nvPicPr>
        <p:blipFill rotWithShape="1">
          <a:blip r:embed="rId3">
            <a:alphaModFix/>
          </a:blip>
          <a:srcRect b="0" l="0" r="0" t="0"/>
          <a:stretch/>
        </p:blipFill>
        <p:spPr>
          <a:xfrm>
            <a:off x="547076" y="1754271"/>
            <a:ext cx="7374706" cy="49510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p>
            <a:pPr indent="0" lvl="0" marL="0" rtl="0" algn="just">
              <a:lnSpc>
                <a:spcPct val="140000"/>
              </a:lnSpc>
              <a:spcBef>
                <a:spcPts val="0"/>
              </a:spcBef>
              <a:spcAft>
                <a:spcPts val="0"/>
              </a:spcAft>
              <a:buClr>
                <a:srgbClr val="000000"/>
              </a:buClr>
              <a:buFont typeface="Arial"/>
              <a:buNone/>
            </a:pPr>
            <a:r>
              <a:rPr lang="ja-JP" sz="2000">
                <a:solidFill>
                  <a:srgbClr val="4D4D4D"/>
                </a:solidFill>
              </a:rPr>
              <a:t>非循環依存関係の原則</a:t>
            </a:r>
            <a:endParaRPr/>
          </a:p>
        </p:txBody>
      </p:sp>
      <p:pic>
        <p:nvPicPr>
          <p:cNvPr id="187" name="Google Shape;187;p12"/>
          <p:cNvPicPr preferRelativeResize="0"/>
          <p:nvPr/>
        </p:nvPicPr>
        <p:blipFill>
          <a:blip r:embed="rId3">
            <a:alphaModFix/>
          </a:blip>
          <a:stretch>
            <a:fillRect/>
          </a:stretch>
        </p:blipFill>
        <p:spPr>
          <a:xfrm>
            <a:off x="152400" y="701075"/>
            <a:ext cx="4677300" cy="4650109"/>
          </a:xfrm>
          <a:prstGeom prst="rect">
            <a:avLst/>
          </a:prstGeom>
          <a:noFill/>
          <a:ln>
            <a:noFill/>
          </a:ln>
        </p:spPr>
      </p:pic>
      <p:sp>
        <p:nvSpPr>
          <p:cNvPr id="188" name="Google Shape;188;p12"/>
          <p:cNvSpPr txBox="1"/>
          <p:nvPr/>
        </p:nvSpPr>
        <p:spPr>
          <a:xfrm>
            <a:off x="4466700" y="6519300"/>
            <a:ext cx="467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000"/>
              <a:t>https://www.atmarkit.co.jp/fdotnet/designptn/designptn07/designptn07_02.html</a:t>
            </a:r>
            <a:endParaRPr sz="1000"/>
          </a:p>
        </p:txBody>
      </p:sp>
      <p:sp>
        <p:nvSpPr>
          <p:cNvPr id="189" name="Google Shape;189;p12"/>
          <p:cNvSpPr txBox="1"/>
          <p:nvPr/>
        </p:nvSpPr>
        <p:spPr>
          <a:xfrm>
            <a:off x="98275" y="5503575"/>
            <a:ext cx="886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500"/>
              <a:t>循環している３つのパッケージはもはやひとかたまりになっている</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71aab3a0a_1_5"/>
          <p:cNvSpPr txBox="1"/>
          <p:nvPr>
            <p:ph type="title"/>
          </p:nvPr>
        </p:nvSpPr>
        <p:spPr>
          <a:xfrm>
            <a:off x="251520" y="152636"/>
            <a:ext cx="8640900" cy="396000"/>
          </a:xfrm>
          <a:prstGeom prst="rect">
            <a:avLst/>
          </a:prstGeom>
          <a:noFill/>
          <a:ln>
            <a:noFill/>
          </a:ln>
        </p:spPr>
        <p:txBody>
          <a:bodyPr anchorCtr="0" anchor="ctr" bIns="0" lIns="0" spcFirstLastPara="1" rIns="0" wrap="square" tIns="0">
            <a:noAutofit/>
          </a:bodyPr>
          <a:lstStyle/>
          <a:p>
            <a:pPr indent="0" lvl="0" marL="0" rtl="0" algn="just">
              <a:lnSpc>
                <a:spcPct val="140000"/>
              </a:lnSpc>
              <a:spcBef>
                <a:spcPts val="0"/>
              </a:spcBef>
              <a:spcAft>
                <a:spcPts val="0"/>
              </a:spcAft>
              <a:buClr>
                <a:srgbClr val="000000"/>
              </a:buClr>
              <a:buFont typeface="Arial"/>
              <a:buNone/>
            </a:pPr>
            <a:r>
              <a:rPr lang="ja-JP" sz="2000">
                <a:solidFill>
                  <a:srgbClr val="4D4D4D"/>
                </a:solidFill>
              </a:rPr>
              <a:t>循環依存のほどき方</a:t>
            </a:r>
            <a:endParaRPr/>
          </a:p>
        </p:txBody>
      </p:sp>
      <p:sp>
        <p:nvSpPr>
          <p:cNvPr id="195" name="Google Shape;195;ge71aab3a0a_1_5"/>
          <p:cNvSpPr txBox="1"/>
          <p:nvPr/>
        </p:nvSpPr>
        <p:spPr>
          <a:xfrm>
            <a:off x="4466700" y="6519300"/>
            <a:ext cx="467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000"/>
              <a:t>https://www.atmarkit.co.jp/fdotnet/designptn/designptn07/designptn07_02.html</a:t>
            </a:r>
            <a:endParaRPr sz="1000"/>
          </a:p>
        </p:txBody>
      </p:sp>
      <p:sp>
        <p:nvSpPr>
          <p:cNvPr id="196" name="Google Shape;196;ge71aab3a0a_1_5"/>
          <p:cNvSpPr txBox="1"/>
          <p:nvPr/>
        </p:nvSpPr>
        <p:spPr>
          <a:xfrm>
            <a:off x="190550" y="5166225"/>
            <a:ext cx="886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500"/>
              <a:t>パッケージ内にXが利用するインターフェースを置き、</a:t>
            </a:r>
            <a:endParaRPr sz="1500"/>
          </a:p>
          <a:p>
            <a:pPr indent="0" lvl="0" marL="0" rtl="0" algn="l">
              <a:spcBef>
                <a:spcPts val="0"/>
              </a:spcBef>
              <a:spcAft>
                <a:spcPts val="0"/>
              </a:spcAft>
              <a:buNone/>
            </a:pPr>
            <a:r>
              <a:rPr lang="ja-JP" sz="1500"/>
              <a:t>Yをその派生クラスとすることで依存関係を逆転させる</a:t>
            </a:r>
            <a:endParaRPr sz="1500"/>
          </a:p>
        </p:txBody>
      </p:sp>
      <p:pic>
        <p:nvPicPr>
          <p:cNvPr id="197" name="Google Shape;197;ge71aab3a0a_1_5"/>
          <p:cNvPicPr preferRelativeResize="0"/>
          <p:nvPr/>
        </p:nvPicPr>
        <p:blipFill>
          <a:blip r:embed="rId3">
            <a:alphaModFix/>
          </a:blip>
          <a:stretch>
            <a:fillRect/>
          </a:stretch>
        </p:blipFill>
        <p:spPr>
          <a:xfrm>
            <a:off x="152400" y="701026"/>
            <a:ext cx="4252226" cy="1993750"/>
          </a:xfrm>
          <a:prstGeom prst="rect">
            <a:avLst/>
          </a:prstGeom>
          <a:noFill/>
          <a:ln>
            <a:noFill/>
          </a:ln>
        </p:spPr>
      </p:pic>
      <p:pic>
        <p:nvPicPr>
          <p:cNvPr id="198" name="Google Shape;198;ge71aab3a0a_1_5"/>
          <p:cNvPicPr preferRelativeResize="0"/>
          <p:nvPr/>
        </p:nvPicPr>
        <p:blipFill>
          <a:blip r:embed="rId4">
            <a:alphaModFix/>
          </a:blip>
          <a:stretch>
            <a:fillRect/>
          </a:stretch>
        </p:blipFill>
        <p:spPr>
          <a:xfrm>
            <a:off x="190550" y="3142000"/>
            <a:ext cx="4175949" cy="1727975"/>
          </a:xfrm>
          <a:prstGeom prst="rect">
            <a:avLst/>
          </a:prstGeom>
          <a:noFill/>
          <a:ln>
            <a:noFill/>
          </a:ln>
        </p:spPr>
      </p:pic>
      <p:sp>
        <p:nvSpPr>
          <p:cNvPr id="199" name="Google Shape;199;ge71aab3a0a_1_5"/>
          <p:cNvSpPr/>
          <p:nvPr/>
        </p:nvSpPr>
        <p:spPr>
          <a:xfrm>
            <a:off x="1852663" y="2771175"/>
            <a:ext cx="851700" cy="33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e71aab3a0a_1_20"/>
          <p:cNvSpPr txBox="1"/>
          <p:nvPr>
            <p:ph type="title"/>
          </p:nvPr>
        </p:nvSpPr>
        <p:spPr>
          <a:xfrm>
            <a:off x="251520" y="152636"/>
            <a:ext cx="8640900" cy="396000"/>
          </a:xfrm>
          <a:prstGeom prst="rect">
            <a:avLst/>
          </a:prstGeom>
          <a:noFill/>
          <a:ln>
            <a:noFill/>
          </a:ln>
        </p:spPr>
        <p:txBody>
          <a:bodyPr anchorCtr="0" anchor="ctr" bIns="0" lIns="0" spcFirstLastPara="1" rIns="0" wrap="square" tIns="0">
            <a:noAutofit/>
          </a:bodyPr>
          <a:lstStyle/>
          <a:p>
            <a:pPr indent="0" lvl="0" marL="0" rtl="0" algn="just">
              <a:lnSpc>
                <a:spcPct val="140000"/>
              </a:lnSpc>
              <a:spcBef>
                <a:spcPts val="0"/>
              </a:spcBef>
              <a:spcAft>
                <a:spcPts val="0"/>
              </a:spcAft>
              <a:buClr>
                <a:srgbClr val="000000"/>
              </a:buClr>
              <a:buFont typeface="Arial"/>
              <a:buNone/>
            </a:pPr>
            <a:r>
              <a:rPr lang="ja-JP" sz="2000">
                <a:solidFill>
                  <a:srgbClr val="4D4D4D"/>
                </a:solidFill>
              </a:rPr>
              <a:t>循環</a:t>
            </a:r>
            <a:r>
              <a:rPr lang="ja-JP" sz="2000">
                <a:solidFill>
                  <a:srgbClr val="4D4D4D"/>
                </a:solidFill>
              </a:rPr>
              <a:t>関係のほどき方</a:t>
            </a:r>
            <a:endParaRPr/>
          </a:p>
        </p:txBody>
      </p:sp>
      <p:sp>
        <p:nvSpPr>
          <p:cNvPr id="205" name="Google Shape;205;ge71aab3a0a_1_20"/>
          <p:cNvSpPr txBox="1"/>
          <p:nvPr/>
        </p:nvSpPr>
        <p:spPr>
          <a:xfrm>
            <a:off x="4466700" y="6519300"/>
            <a:ext cx="467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000"/>
              <a:t>https://www.atmarkit.co.jp/fdotnet/designptn/designptn07/designptn07_02.html</a:t>
            </a:r>
            <a:endParaRPr sz="1000"/>
          </a:p>
        </p:txBody>
      </p:sp>
      <p:sp>
        <p:nvSpPr>
          <p:cNvPr id="206" name="Google Shape;206;ge71aab3a0a_1_20"/>
          <p:cNvSpPr txBox="1"/>
          <p:nvPr/>
        </p:nvSpPr>
        <p:spPr>
          <a:xfrm>
            <a:off x="190550" y="5274275"/>
            <a:ext cx="886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500"/>
              <a:t>両方が依存する新たなパッケージを作ることでも循環関係は絶たれる</a:t>
            </a:r>
            <a:endParaRPr sz="1500"/>
          </a:p>
        </p:txBody>
      </p:sp>
      <p:pic>
        <p:nvPicPr>
          <p:cNvPr id="207" name="Google Shape;207;ge71aab3a0a_1_20"/>
          <p:cNvPicPr preferRelativeResize="0"/>
          <p:nvPr/>
        </p:nvPicPr>
        <p:blipFill>
          <a:blip r:embed="rId3">
            <a:alphaModFix/>
          </a:blip>
          <a:stretch>
            <a:fillRect/>
          </a:stretch>
        </p:blipFill>
        <p:spPr>
          <a:xfrm>
            <a:off x="152400" y="701025"/>
            <a:ext cx="3521300" cy="1651050"/>
          </a:xfrm>
          <a:prstGeom prst="rect">
            <a:avLst/>
          </a:prstGeom>
          <a:noFill/>
          <a:ln>
            <a:noFill/>
          </a:ln>
        </p:spPr>
      </p:pic>
      <p:sp>
        <p:nvSpPr>
          <p:cNvPr id="208" name="Google Shape;208;ge71aab3a0a_1_20"/>
          <p:cNvSpPr/>
          <p:nvPr/>
        </p:nvSpPr>
        <p:spPr>
          <a:xfrm>
            <a:off x="1321938" y="2408900"/>
            <a:ext cx="851700" cy="33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ge71aab3a0a_1_20"/>
          <p:cNvPicPr preferRelativeResize="0"/>
          <p:nvPr/>
        </p:nvPicPr>
        <p:blipFill>
          <a:blip r:embed="rId4">
            <a:alphaModFix/>
          </a:blip>
          <a:stretch>
            <a:fillRect/>
          </a:stretch>
        </p:blipFill>
        <p:spPr>
          <a:xfrm>
            <a:off x="327200" y="2747600"/>
            <a:ext cx="2841201" cy="2423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e71aab3a0a_1_15"/>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just">
              <a:lnSpc>
                <a:spcPct val="140000"/>
              </a:lnSpc>
              <a:spcBef>
                <a:spcPts val="600"/>
              </a:spcBef>
              <a:spcAft>
                <a:spcPts val="0"/>
              </a:spcAft>
              <a:buClr>
                <a:srgbClr val="000000"/>
              </a:buClr>
              <a:buFont typeface="Arial"/>
              <a:buNone/>
            </a:pPr>
            <a:r>
              <a:rPr lang="ja-JP" sz="2000">
                <a:solidFill>
                  <a:srgbClr val="4D4D4D"/>
                </a:solidFill>
              </a:rPr>
              <a:t>安定依存の原則</a:t>
            </a:r>
            <a:endParaRPr/>
          </a:p>
        </p:txBody>
      </p:sp>
      <p:sp>
        <p:nvSpPr>
          <p:cNvPr id="216" name="Google Shape;216;ge71aab3a0a_1_15"/>
          <p:cNvSpPr txBox="1"/>
          <p:nvPr/>
        </p:nvSpPr>
        <p:spPr>
          <a:xfrm>
            <a:off x="251520" y="889000"/>
            <a:ext cx="86409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安定しているのが必ずしもいいわけではない</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安定⇔変更しづらい</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不安定⇔変更しやすい</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安定しているパッケージは他のパッケージからより依存されており、</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不安定はパッケージは</a:t>
            </a:r>
            <a:r>
              <a:rPr lang="ja-JP" sz="1800">
                <a:solidFill>
                  <a:schemeClr val="dk1"/>
                </a:solidFill>
                <a:latin typeface="Meiryo"/>
                <a:ea typeface="Meiryo"/>
                <a:cs typeface="Meiryo"/>
                <a:sym typeface="Meiryo"/>
              </a:rPr>
              <a:t>他のパッケージに</a:t>
            </a:r>
            <a:r>
              <a:rPr lang="ja-JP" sz="1800">
                <a:solidFill>
                  <a:schemeClr val="dk1"/>
                </a:solidFill>
                <a:latin typeface="Meiryo"/>
                <a:ea typeface="Meiryo"/>
                <a:cs typeface="Meiryo"/>
                <a:sym typeface="Meiryo"/>
              </a:rPr>
              <a:t>より依存している</a:t>
            </a:r>
            <a:endParaRPr sz="1800">
              <a:solidFill>
                <a:schemeClr val="dk1"/>
              </a:solidFill>
              <a:latin typeface="Meiryo"/>
              <a:ea typeface="Meiryo"/>
              <a:cs typeface="Meiryo"/>
              <a:sym typeface="Meiry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71aab3a0a_1_31"/>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just">
              <a:lnSpc>
                <a:spcPct val="140000"/>
              </a:lnSpc>
              <a:spcBef>
                <a:spcPts val="600"/>
              </a:spcBef>
              <a:spcAft>
                <a:spcPts val="0"/>
              </a:spcAft>
              <a:buNone/>
            </a:pPr>
            <a:r>
              <a:rPr lang="ja-JP" sz="2000">
                <a:solidFill>
                  <a:srgbClr val="4D4D4D"/>
                </a:solidFill>
              </a:rPr>
              <a:t>安定度・抽象度等価の原則</a:t>
            </a:r>
            <a:endParaRPr/>
          </a:p>
        </p:txBody>
      </p:sp>
      <p:sp>
        <p:nvSpPr>
          <p:cNvPr id="223" name="Google Shape;223;ge71aab3a0a_1_31"/>
          <p:cNvSpPr txBox="1"/>
          <p:nvPr/>
        </p:nvSpPr>
        <p:spPr>
          <a:xfrm>
            <a:off x="251520" y="889000"/>
            <a:ext cx="8640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安定</a:t>
            </a:r>
            <a:r>
              <a:rPr lang="ja-JP" sz="1800">
                <a:solidFill>
                  <a:schemeClr val="dk1"/>
                </a:solidFill>
                <a:latin typeface="Meiryo"/>
                <a:ea typeface="Meiryo"/>
                <a:cs typeface="Meiryo"/>
                <a:sym typeface="Meiryo"/>
              </a:rPr>
              <a:t>しているパッケージは抽象クラスで構成されているべきである</a:t>
            </a:r>
            <a:endParaRPr sz="1800">
              <a:solidFill>
                <a:schemeClr val="dk1"/>
              </a:solidFill>
              <a:latin typeface="Meiryo"/>
              <a:ea typeface="Meiryo"/>
              <a:cs typeface="Meiryo"/>
              <a:sym typeface="Meiryo"/>
            </a:endParaRPr>
          </a:p>
          <a:p>
            <a:pPr indent="0" lvl="0" marL="0" marR="0" rtl="0" algn="l">
              <a:spcBef>
                <a:spcPts val="0"/>
              </a:spcBef>
              <a:spcAft>
                <a:spcPts val="0"/>
              </a:spcAft>
              <a:buNone/>
            </a:pPr>
            <a:r>
              <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理想的なパッケージは主系列上の左上と右下</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現実的にはその対角線上を目指すべしと言っている</a:t>
            </a:r>
            <a:endParaRPr sz="1800">
              <a:solidFill>
                <a:schemeClr val="dk1"/>
              </a:solidFill>
              <a:latin typeface="Meiryo"/>
              <a:ea typeface="Meiryo"/>
              <a:cs typeface="Meiryo"/>
              <a:sym typeface="Meiryo"/>
            </a:endParaRPr>
          </a:p>
        </p:txBody>
      </p:sp>
      <p:pic>
        <p:nvPicPr>
          <p:cNvPr id="224" name="Google Shape;224;ge71aab3a0a_1_31"/>
          <p:cNvPicPr preferRelativeResize="0"/>
          <p:nvPr/>
        </p:nvPicPr>
        <p:blipFill>
          <a:blip r:embed="rId3">
            <a:alphaModFix/>
          </a:blip>
          <a:stretch>
            <a:fillRect/>
          </a:stretch>
        </p:blipFill>
        <p:spPr>
          <a:xfrm>
            <a:off x="2583776" y="2558475"/>
            <a:ext cx="3976450" cy="3740349"/>
          </a:xfrm>
          <a:prstGeom prst="rect">
            <a:avLst/>
          </a:prstGeom>
          <a:noFill/>
          <a:ln>
            <a:noFill/>
          </a:ln>
        </p:spPr>
      </p:pic>
      <p:sp>
        <p:nvSpPr>
          <p:cNvPr id="225" name="Google Shape;225;ge71aab3a0a_1_31"/>
          <p:cNvSpPr txBox="1"/>
          <p:nvPr/>
        </p:nvSpPr>
        <p:spPr>
          <a:xfrm>
            <a:off x="2338975" y="3584725"/>
            <a:ext cx="7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抽象度</a:t>
            </a:r>
            <a:endParaRPr/>
          </a:p>
        </p:txBody>
      </p:sp>
      <p:sp>
        <p:nvSpPr>
          <p:cNvPr id="226" name="Google Shape;226;ge71aab3a0a_1_31"/>
          <p:cNvSpPr txBox="1"/>
          <p:nvPr/>
        </p:nvSpPr>
        <p:spPr>
          <a:xfrm>
            <a:off x="4207600" y="6200775"/>
            <a:ext cx="9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不安定</a:t>
            </a:r>
            <a:r>
              <a:rPr lang="ja-JP"/>
              <a:t>度</a:t>
            </a:r>
            <a:endParaRPr/>
          </a:p>
        </p:txBody>
      </p:sp>
      <p:sp>
        <p:nvSpPr>
          <p:cNvPr id="227" name="Google Shape;227;ge71aab3a0a_1_31"/>
          <p:cNvSpPr txBox="1"/>
          <p:nvPr/>
        </p:nvSpPr>
        <p:spPr>
          <a:xfrm>
            <a:off x="1697025" y="4932025"/>
            <a:ext cx="160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具体クラスなのに依存されている</a:t>
            </a:r>
            <a:endParaRPr/>
          </a:p>
        </p:txBody>
      </p:sp>
      <p:sp>
        <p:nvSpPr>
          <p:cNvPr id="228" name="Google Shape;228;ge71aab3a0a_1_31"/>
          <p:cNvSpPr txBox="1"/>
          <p:nvPr/>
        </p:nvSpPr>
        <p:spPr>
          <a:xfrm>
            <a:off x="5885550" y="3069750"/>
            <a:ext cx="160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抽象クラスだが</a:t>
            </a:r>
            <a:endParaRPr/>
          </a:p>
          <a:p>
            <a:pPr indent="0" lvl="0" marL="0" rtl="0" algn="l">
              <a:spcBef>
                <a:spcPts val="0"/>
              </a:spcBef>
              <a:spcAft>
                <a:spcPts val="0"/>
              </a:spcAft>
              <a:buNone/>
            </a:pPr>
            <a:r>
              <a:rPr lang="ja-JP"/>
              <a:t>使われていない</a:t>
            </a:r>
            <a:endParaRPr/>
          </a:p>
        </p:txBody>
      </p:sp>
      <p:sp>
        <p:nvSpPr>
          <p:cNvPr id="229" name="Google Shape;229;ge71aab3a0a_1_31"/>
          <p:cNvSpPr txBox="1"/>
          <p:nvPr/>
        </p:nvSpPr>
        <p:spPr>
          <a:xfrm>
            <a:off x="7010142" y="6396310"/>
            <a:ext cx="3570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200">
                <a:solidFill>
                  <a:srgbClr val="7F7F7F"/>
                </a:solidFill>
                <a:latin typeface="Meiryo"/>
                <a:ea typeface="Meiryo"/>
                <a:cs typeface="Meiryo"/>
                <a:sym typeface="Meiryo"/>
              </a:rPr>
              <a:t>これって実際使いますか？？</a:t>
            </a:r>
            <a:endParaRPr sz="1200">
              <a:solidFill>
                <a:srgbClr val="7F7F7F"/>
              </a:solidFill>
              <a:latin typeface="Meiryo"/>
              <a:ea typeface="Meiryo"/>
              <a:cs typeface="Meiryo"/>
              <a:sym typeface="Meiryo"/>
            </a:endParaRPr>
          </a:p>
          <a:p>
            <a:pPr indent="0" lvl="0" marL="0" marR="0" rtl="0" algn="l">
              <a:spcBef>
                <a:spcPts val="0"/>
              </a:spcBef>
              <a:spcAft>
                <a:spcPts val="0"/>
              </a:spcAft>
              <a:buNone/>
            </a:pPr>
            <a:r>
              <a:rPr lang="ja-JP" sz="1200">
                <a:solidFill>
                  <a:srgbClr val="7F7F7F"/>
                </a:solidFill>
                <a:latin typeface="Meiryo"/>
                <a:ea typeface="Meiryo"/>
                <a:cs typeface="Meiryo"/>
                <a:sym typeface="Meiryo"/>
              </a:rPr>
              <a:t>どうやってモニターする？</a:t>
            </a:r>
            <a:endParaRPr sz="1200">
              <a:solidFill>
                <a:srgbClr val="7F7F7F"/>
              </a:solidFill>
              <a:latin typeface="Meiryo"/>
              <a:ea typeface="Meiryo"/>
              <a:cs typeface="Meiryo"/>
              <a:sym typeface="Meiry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e71aab3a0a_1_43"/>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ja-JP"/>
              <a:t>宿題</a:t>
            </a:r>
            <a:endParaRPr/>
          </a:p>
        </p:txBody>
      </p:sp>
      <p:sp>
        <p:nvSpPr>
          <p:cNvPr id="236" name="Google Shape;236;ge71aab3a0a_1_43"/>
          <p:cNvSpPr txBox="1"/>
          <p:nvPr/>
        </p:nvSpPr>
        <p:spPr>
          <a:xfrm>
            <a:off x="251520" y="889000"/>
            <a:ext cx="8640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すごく出しづらいのですが・・・</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循環依存しているコードがあれば紹介してください。</a:t>
            </a:r>
            <a:endParaRPr sz="1800">
              <a:solidFill>
                <a:schemeClr val="dk1"/>
              </a:solidFill>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e71aab3a0a_0_14"/>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ja-JP"/>
              <a:t>宿題</a:t>
            </a:r>
            <a:endParaRPr/>
          </a:p>
        </p:txBody>
      </p:sp>
      <p:sp>
        <p:nvSpPr>
          <p:cNvPr id="53" name="Google Shape;53;ge71aab3a0a_0_14"/>
          <p:cNvSpPr txBox="1"/>
          <p:nvPr/>
        </p:nvSpPr>
        <p:spPr>
          <a:xfrm>
            <a:off x="210875" y="891400"/>
            <a:ext cx="86817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900"/>
              <a:t>全く分からなかったので肥田さんに聞いたら完璧な答えが返ってきた</a:t>
            </a:r>
            <a:endParaRPr sz="1900"/>
          </a:p>
          <a:p>
            <a:pPr indent="0" lvl="0" marL="0" rtl="0" algn="l">
              <a:spcBef>
                <a:spcPts val="0"/>
              </a:spcBef>
              <a:spcAft>
                <a:spcPts val="0"/>
              </a:spcAft>
              <a:buNone/>
            </a:pPr>
            <a:r>
              <a:rPr lang="ja-JP" sz="1900" u="sng">
                <a:solidFill>
                  <a:schemeClr val="hlink"/>
                </a:solidFill>
                <a:hlinkClick r:id="rId3"/>
              </a:rPr>
              <a:t>https://qiita.com/h1day/items/b4d80fc4b6c29e3d9bc8</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ja-JP" sz="1900"/>
              <a:t>以下この記事の要約なのでこちらを読んで欲しい（なんとコード付き）</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e71aab3a0a_0_0"/>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ja-JP"/>
              <a:t>問題の箇所</a:t>
            </a:r>
            <a:endParaRPr/>
          </a:p>
        </p:txBody>
      </p:sp>
      <p:sp>
        <p:nvSpPr>
          <p:cNvPr id="60" name="Google Shape;60;ge71aab3a0a_0_0"/>
          <p:cNvSpPr txBox="1"/>
          <p:nvPr/>
        </p:nvSpPr>
        <p:spPr>
          <a:xfrm>
            <a:off x="239625" y="805125"/>
            <a:ext cx="87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1" name="Google Shape;61;ge71aab3a0a_0_0"/>
          <p:cNvPicPr preferRelativeResize="0"/>
          <p:nvPr/>
        </p:nvPicPr>
        <p:blipFill>
          <a:blip r:embed="rId3">
            <a:alphaModFix/>
          </a:blip>
          <a:stretch>
            <a:fillRect/>
          </a:stretch>
        </p:blipFill>
        <p:spPr>
          <a:xfrm>
            <a:off x="0" y="983100"/>
            <a:ext cx="5722200" cy="4862876"/>
          </a:xfrm>
          <a:prstGeom prst="rect">
            <a:avLst/>
          </a:prstGeom>
          <a:noFill/>
          <a:ln>
            <a:noFill/>
          </a:ln>
        </p:spPr>
      </p:pic>
      <p:sp>
        <p:nvSpPr>
          <p:cNvPr id="62" name="Google Shape;62;ge71aab3a0a_0_0"/>
          <p:cNvSpPr txBox="1"/>
          <p:nvPr/>
        </p:nvSpPr>
        <p:spPr>
          <a:xfrm>
            <a:off x="136625" y="5892975"/>
            <a:ext cx="886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500"/>
              <a:t>afがUnionAffiliationかどうかで分岐</a:t>
            </a:r>
            <a:endParaRPr sz="1500"/>
          </a:p>
          <a:p>
            <a:pPr indent="0" lvl="0" marL="0" rtl="0" algn="l">
              <a:spcBef>
                <a:spcPts val="0"/>
              </a:spcBef>
              <a:spcAft>
                <a:spcPts val="0"/>
              </a:spcAft>
              <a:buNone/>
            </a:pPr>
            <a:r>
              <a:rPr lang="ja-JP" sz="1500"/>
              <a:t>確実にここだけならシンプルでいいが、増えてくると見逃しが怖い（</a:t>
            </a:r>
            <a:r>
              <a:rPr lang="ja-JP" sz="1500"/>
              <a:t>コンパイルエラーにならない）</a:t>
            </a:r>
            <a:endParaRPr sz="1500"/>
          </a:p>
        </p:txBody>
      </p:sp>
      <p:sp>
        <p:nvSpPr>
          <p:cNvPr id="63" name="Google Shape;63;ge71aab3a0a_0_0"/>
          <p:cNvSpPr txBox="1"/>
          <p:nvPr/>
        </p:nvSpPr>
        <p:spPr>
          <a:xfrm>
            <a:off x="0" y="657225"/>
            <a:ext cx="55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ChangeUnaffiliatedTransaction.cpp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e71aab3a0a_0_9"/>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ja-JP"/>
              <a:t>抽象メソッドを使った方法</a:t>
            </a:r>
            <a:endParaRPr/>
          </a:p>
        </p:txBody>
      </p:sp>
      <p:sp>
        <p:nvSpPr>
          <p:cNvPr id="70" name="Google Shape;70;ge71aab3a0a_0_9"/>
          <p:cNvSpPr txBox="1"/>
          <p:nvPr/>
        </p:nvSpPr>
        <p:spPr>
          <a:xfrm>
            <a:off x="210875" y="891400"/>
            <a:ext cx="86817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900"/>
              <a:t>これを解決するひとつの方法は、抽象メソッドRecordMembershipとEraseMembershipをAffiliationクラスの中に置くやり方だ。</a:t>
            </a:r>
            <a:endParaRPr sz="1900"/>
          </a:p>
          <a:p>
            <a:pPr indent="0" lvl="0" marL="0" rtl="0" algn="l">
              <a:spcBef>
                <a:spcPts val="0"/>
              </a:spcBef>
              <a:spcAft>
                <a:spcPts val="0"/>
              </a:spcAft>
              <a:buNone/>
            </a:pPr>
            <a:r>
              <a:rPr lang="ja-JP" sz="1900"/>
              <a:t>しかしながらそうしてしまうと、UnionAffiliationとNoAffiliationがPayrollDatabaseのことを知らなければならなくなってしまうだろう。</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e71aab3a0a_0_41"/>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ja-JP"/>
              <a:t>抽象メソッドを使った方法</a:t>
            </a:r>
            <a:endParaRPr/>
          </a:p>
        </p:txBody>
      </p:sp>
      <p:sp>
        <p:nvSpPr>
          <p:cNvPr id="77" name="Google Shape;77;ge71aab3a0a_0_41"/>
          <p:cNvSpPr txBox="1"/>
          <p:nvPr/>
        </p:nvSpPr>
        <p:spPr>
          <a:xfrm>
            <a:off x="136625" y="5892975"/>
            <a:ext cx="886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500"/>
              <a:t>AffiliationクラスにRecordMembershipとEraseMembershipを抽象メソッドとして置く</a:t>
            </a:r>
            <a:endParaRPr sz="1500"/>
          </a:p>
          <a:p>
            <a:pPr indent="0" lvl="0" marL="0" rtl="0" algn="l">
              <a:spcBef>
                <a:spcPts val="0"/>
              </a:spcBef>
              <a:spcAft>
                <a:spcPts val="0"/>
              </a:spcAft>
              <a:buNone/>
            </a:pPr>
            <a:r>
              <a:rPr lang="ja-JP" sz="1500"/>
              <a:t>Affiliationを継承したクラスで実装し忘れた場合コンパイルエラーになる</a:t>
            </a:r>
            <a:endParaRPr sz="1500"/>
          </a:p>
        </p:txBody>
      </p:sp>
      <p:sp>
        <p:nvSpPr>
          <p:cNvPr id="78" name="Google Shape;78;ge71aab3a0a_0_41"/>
          <p:cNvSpPr txBox="1"/>
          <p:nvPr/>
        </p:nvSpPr>
        <p:spPr>
          <a:xfrm>
            <a:off x="0" y="657225"/>
            <a:ext cx="55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ChangeAffiliationTransaction.cpp</a:t>
            </a:r>
            <a:endParaRPr/>
          </a:p>
        </p:txBody>
      </p:sp>
      <p:pic>
        <p:nvPicPr>
          <p:cNvPr id="79" name="Google Shape;79;ge71aab3a0a_0_41"/>
          <p:cNvPicPr preferRelativeResize="0"/>
          <p:nvPr/>
        </p:nvPicPr>
        <p:blipFill>
          <a:blip r:embed="rId3">
            <a:alphaModFix/>
          </a:blip>
          <a:stretch>
            <a:fillRect/>
          </a:stretch>
        </p:blipFill>
        <p:spPr>
          <a:xfrm>
            <a:off x="0" y="1031625"/>
            <a:ext cx="7185485" cy="4530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e71aab3a0a_0_29"/>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ja-JP"/>
              <a:t>抽象メソッドを使った方法</a:t>
            </a:r>
            <a:endParaRPr/>
          </a:p>
        </p:txBody>
      </p:sp>
      <p:pic>
        <p:nvPicPr>
          <p:cNvPr id="86" name="Google Shape;86;ge71aab3a0a_0_29"/>
          <p:cNvPicPr preferRelativeResize="0"/>
          <p:nvPr/>
        </p:nvPicPr>
        <p:blipFill>
          <a:blip r:embed="rId3">
            <a:alphaModFix/>
          </a:blip>
          <a:stretch>
            <a:fillRect/>
          </a:stretch>
        </p:blipFill>
        <p:spPr>
          <a:xfrm>
            <a:off x="0" y="965525"/>
            <a:ext cx="5454222" cy="4927450"/>
          </a:xfrm>
          <a:prstGeom prst="rect">
            <a:avLst/>
          </a:prstGeom>
          <a:noFill/>
          <a:ln>
            <a:noFill/>
          </a:ln>
        </p:spPr>
      </p:pic>
      <p:sp>
        <p:nvSpPr>
          <p:cNvPr id="87" name="Google Shape;87;ge71aab3a0a_0_29"/>
          <p:cNvSpPr txBox="1"/>
          <p:nvPr/>
        </p:nvSpPr>
        <p:spPr>
          <a:xfrm>
            <a:off x="136625" y="5892975"/>
            <a:ext cx="886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500"/>
              <a:t>デメリットとして、中小メソッドの実装先の子クラスが</a:t>
            </a:r>
            <a:endParaRPr sz="1500"/>
          </a:p>
          <a:p>
            <a:pPr indent="0" lvl="0" marL="0" rtl="0" algn="l">
              <a:spcBef>
                <a:spcPts val="0"/>
              </a:spcBef>
              <a:spcAft>
                <a:spcPts val="0"/>
              </a:spcAft>
              <a:buNone/>
            </a:pPr>
            <a:r>
              <a:rPr lang="ja-JP" sz="1500"/>
              <a:t>g_payrollDatabaseのことを知る必要が出てくる</a:t>
            </a:r>
            <a:endParaRPr sz="1500"/>
          </a:p>
        </p:txBody>
      </p:sp>
      <p:sp>
        <p:nvSpPr>
          <p:cNvPr id="88" name="Google Shape;88;ge71aab3a0a_0_29"/>
          <p:cNvSpPr txBox="1"/>
          <p:nvPr/>
        </p:nvSpPr>
        <p:spPr>
          <a:xfrm>
            <a:off x="0" y="657225"/>
            <a:ext cx="55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UnionAffiliation.cpp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251520" y="152636"/>
            <a:ext cx="8640960" cy="396044"/>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dk1"/>
              </a:buClr>
              <a:buSzPts val="2400"/>
              <a:buFont typeface="Meiryo"/>
              <a:buNone/>
            </a:pPr>
            <a:r>
              <a:rPr lang="ja-JP"/>
              <a:t>Visitorパターン</a:t>
            </a:r>
            <a:endParaRPr/>
          </a:p>
        </p:txBody>
      </p:sp>
      <p:sp>
        <p:nvSpPr>
          <p:cNvPr id="94" name="Google Shape;94;p3"/>
          <p:cNvSpPr txBox="1"/>
          <p:nvPr/>
        </p:nvSpPr>
        <p:spPr>
          <a:xfrm>
            <a:off x="210875" y="891400"/>
            <a:ext cx="8681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900"/>
              <a:t>データ構造とふるまいを分離するデザインパターン</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ja-JP" sz="1900"/>
              <a:t>今回の場合は</a:t>
            </a:r>
            <a:endParaRPr sz="1900"/>
          </a:p>
          <a:p>
            <a:pPr indent="457200" lvl="0" marL="0" rtl="0" algn="l">
              <a:spcBef>
                <a:spcPts val="0"/>
              </a:spcBef>
              <a:spcAft>
                <a:spcPts val="0"/>
              </a:spcAft>
              <a:buNone/>
            </a:pPr>
            <a:r>
              <a:rPr lang="ja-JP" sz="1900"/>
              <a:t>データ構造：Affiliation</a:t>
            </a:r>
            <a:endParaRPr sz="1900"/>
          </a:p>
          <a:p>
            <a:pPr indent="457200" lvl="0" marL="0" rtl="0" algn="l">
              <a:spcBef>
                <a:spcPts val="0"/>
              </a:spcBef>
              <a:spcAft>
                <a:spcPts val="0"/>
              </a:spcAft>
              <a:buNone/>
            </a:pPr>
            <a:r>
              <a:rPr lang="ja-JP" sz="1900"/>
              <a:t>ふるまい：Record/Erase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ja-JP" sz="1900"/>
              <a:t>Visitorパターンが有用なのは、データ構造はそう変わらないが、ふるまいは追加したり変更したくなりそうな場合</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e71aab3a0a_0_55"/>
          <p:cNvSpPr txBox="1"/>
          <p:nvPr>
            <p:ph type="title"/>
          </p:nvPr>
        </p:nvSpPr>
        <p:spPr>
          <a:xfrm>
            <a:off x="251520" y="152636"/>
            <a:ext cx="8640900" cy="3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ja-JP"/>
              <a:t>Visitorパターン</a:t>
            </a:r>
            <a:endParaRPr/>
          </a:p>
        </p:txBody>
      </p:sp>
      <p:sp>
        <p:nvSpPr>
          <p:cNvPr id="101" name="Google Shape;101;ge71aab3a0a_0_55"/>
          <p:cNvSpPr txBox="1"/>
          <p:nvPr/>
        </p:nvSpPr>
        <p:spPr>
          <a:xfrm>
            <a:off x="136625" y="5892975"/>
            <a:ext cx="886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500"/>
              <a:t>Affiliationクラスの中にはふるまいを実装したVisitorを受け入れるAcceptというメソッドがあるだけ</a:t>
            </a:r>
            <a:endParaRPr sz="1500"/>
          </a:p>
          <a:p>
            <a:pPr indent="0" lvl="0" marL="0" rtl="0" algn="l">
              <a:spcBef>
                <a:spcPts val="0"/>
              </a:spcBef>
              <a:spcAft>
                <a:spcPts val="0"/>
              </a:spcAft>
              <a:buNone/>
            </a:pPr>
            <a:r>
              <a:rPr lang="ja-JP" sz="1500"/>
              <a:t>自身への参照を渡し、それに応じてVisitorクラスの中で挙動が変わる</a:t>
            </a:r>
            <a:endParaRPr sz="1500"/>
          </a:p>
        </p:txBody>
      </p:sp>
      <p:sp>
        <p:nvSpPr>
          <p:cNvPr id="102" name="Google Shape;102;ge71aab3a0a_0_55"/>
          <p:cNvSpPr txBox="1"/>
          <p:nvPr/>
        </p:nvSpPr>
        <p:spPr>
          <a:xfrm>
            <a:off x="0" y="657225"/>
            <a:ext cx="5520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900"/>
              <a:t>UnionAffiliation.cpp</a:t>
            </a:r>
            <a:endParaRPr/>
          </a:p>
        </p:txBody>
      </p:sp>
      <p:pic>
        <p:nvPicPr>
          <p:cNvPr id="103" name="Google Shape;103;ge71aab3a0a_0_55"/>
          <p:cNvPicPr preferRelativeResize="0"/>
          <p:nvPr/>
        </p:nvPicPr>
        <p:blipFill>
          <a:blip r:embed="rId3">
            <a:alphaModFix/>
          </a:blip>
          <a:stretch>
            <a:fillRect/>
          </a:stretch>
        </p:blipFill>
        <p:spPr>
          <a:xfrm>
            <a:off x="0" y="1057425"/>
            <a:ext cx="6949050" cy="4741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esentation-design-theme-blue">
  <a:themeElements>
    <a:clrScheme name="Presentation Design 2020">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2021-01-18T07:20:20Z</dcterms:created>
  <dc:creator>藤原 馨 (1542.8929) Kaoru Fujiwara</dc:creator>
</cp:coreProperties>
</file>