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59" r:id="rId6"/>
    <p:sldId id="264" r:id="rId7"/>
    <p:sldId id="276" r:id="rId8"/>
    <p:sldId id="260" r:id="rId9"/>
    <p:sldId id="265" r:id="rId10"/>
    <p:sldId id="266" r:id="rId11"/>
    <p:sldId id="280" r:id="rId12"/>
    <p:sldId id="281" r:id="rId13"/>
    <p:sldId id="267" r:id="rId14"/>
    <p:sldId id="277" r:id="rId15"/>
    <p:sldId id="268" r:id="rId16"/>
    <p:sldId id="278" r:id="rId17"/>
    <p:sldId id="269" r:id="rId18"/>
    <p:sldId id="262" r:id="rId19"/>
    <p:sldId id="271" r:id="rId20"/>
    <p:sldId id="272" r:id="rId21"/>
    <p:sldId id="261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60197-64DB-4569-9F40-7FFC06F78D3A}" type="datetimeFigureOut">
              <a:rPr lang="pl-PL" smtClean="0"/>
              <a:pPr/>
              <a:t>2013-06-04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E28F-7062-4AB6-84C4-1782F0D08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5" name="Podtytuł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1" name="Symbol zastępczy daty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1D30E59-4EF9-4442-BCF9-883BBEC55932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F1A313-44B0-42DB-B461-B4475A77B8AD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F8F31D9-B86D-4409-A4C3-EB4E25571BB3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F4A11-C0C5-43F9-9286-55758B17189A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6D16FF-236E-48DC-918B-4FAD6F525D13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9C10-451D-419F-BDB6-CCD699E9873B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175DA5-3F4B-4875-AF51-B0634BEE7AE5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6EB00-C329-4946-8C07-6ED172FEE9E2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7A73A4-41E8-4DB4-BD01-47293B68519E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1810F8-BFF9-48C8-9A23-CDB80DB1FBE7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3E384-0DE1-484D-925D-840AD04D8B7F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obrazu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tytuł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1" name="Symbol zastępczy teks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7" name="Symbol zastępczy daty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BA1CE89-A4C6-4211-8F4D-208621627814}" type="datetime1">
              <a:rPr lang="pl-PL" smtClean="0"/>
              <a:pPr/>
              <a:t>2013-06-04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50AF9D-8BFD-46E1-8D88-FDEE61B957B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Author disambiguation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215074" y="5286388"/>
            <a:ext cx="2643206" cy="131444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l"/>
            <a:r>
              <a:rPr lang="en-US" dirty="0" smtClean="0"/>
              <a:t>Authors:</a:t>
            </a:r>
          </a:p>
          <a:p>
            <a:pPr algn="l"/>
            <a:r>
              <a:rPr lang="en-US" dirty="0" smtClean="0"/>
              <a:t>Brian </a:t>
            </a:r>
            <a:r>
              <a:rPr lang="en-US" dirty="0" err="1" smtClean="0"/>
              <a:t>Ampwera</a:t>
            </a:r>
            <a:r>
              <a:rPr lang="en-US" dirty="0" smtClean="0"/>
              <a:t> Sandra </a:t>
            </a:r>
            <a:r>
              <a:rPr lang="en-US" dirty="0" err="1" smtClean="0"/>
              <a:t>Pietrowska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AUTHOR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each name N which is a set of unigrams of the form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...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remove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convert the name N-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to lower case </a:t>
            </a:r>
          </a:p>
          <a:p>
            <a:r>
              <a:rPr lang="en-US" sz="2400" dirty="0" smtClean="0"/>
              <a:t>obtaining the clusters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each containing the papers published by the same author (surname).</a:t>
            </a:r>
            <a:endParaRPr lang="pl-PL" sz="2400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AUTHOR</a:t>
            </a:r>
            <a:endParaRPr lang="pl-PL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66960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AUTHOR</a:t>
            </a:r>
            <a:endParaRPr lang="pl-PL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68199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DISCIPLINE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500034" y="1643050"/>
            <a:ext cx="7239000" cy="4371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/>
              <a:t>Based</a:t>
            </a:r>
            <a:r>
              <a:rPr lang="pl-PL" sz="2000" dirty="0" smtClean="0"/>
              <a:t> on</a:t>
            </a:r>
            <a:r>
              <a:rPr lang="en-US" sz="2000" dirty="0" smtClean="0"/>
              <a:t> the distance between the disciplines create the new subsets D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using this algorithm: </a:t>
            </a:r>
          </a:p>
          <a:p>
            <a:r>
              <a:rPr lang="en-US" sz="2000" dirty="0" smtClean="0"/>
              <a:t>for each paper P in 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we compute the discipline distance with respect to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,P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...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 and as a result</a:t>
            </a:r>
          </a:p>
          <a:p>
            <a:r>
              <a:rPr lang="en-US" sz="2000" dirty="0" smtClean="0"/>
              <a:t>obtain the matrix M(v x v)</a:t>
            </a:r>
          </a:p>
          <a:p>
            <a:r>
              <a:rPr lang="en-US" sz="2000" dirty="0" smtClean="0"/>
              <a:t>transform it into an adjacency matrix of papers of size 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- n)/2</a:t>
            </a:r>
          </a:p>
          <a:p>
            <a:r>
              <a:rPr lang="en-US" sz="2000" dirty="0" smtClean="0"/>
              <a:t>obtain the set of clusters visualized as an undirected graph with the sets of </a:t>
            </a:r>
            <a:r>
              <a:rPr lang="pl-PL" sz="2000" dirty="0" err="1" smtClean="0"/>
              <a:t>connected</a:t>
            </a:r>
            <a:r>
              <a:rPr lang="pl-PL" sz="2000" dirty="0" smtClean="0"/>
              <a:t> </a:t>
            </a:r>
            <a:r>
              <a:rPr lang="pl-PL" sz="2000" dirty="0" err="1" smtClean="0"/>
              <a:t>components</a:t>
            </a:r>
            <a:r>
              <a:rPr lang="pl-PL" sz="2200" dirty="0" smtClean="0"/>
              <a:t>.</a:t>
            </a:r>
            <a:endParaRPr lang="pl-PL" sz="2200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4786322"/>
            <a:ext cx="1788487" cy="17383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DISCIPLINE</a:t>
            </a:r>
            <a:endParaRPr lang="pl-PL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7126847" cy="26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INSTITUTION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 smtClean="0"/>
              <a:t>Probabilistic</a:t>
            </a:r>
            <a:r>
              <a:rPr lang="en-US" sz="2400" dirty="0" smtClean="0"/>
              <a:t> estimation based on that the institutes that have the highest frequency in a set that emerges. </a:t>
            </a:r>
          </a:p>
          <a:p>
            <a:endParaRPr lang="en-US" sz="2400" dirty="0" smtClean="0"/>
          </a:p>
          <a:p>
            <a:r>
              <a:rPr lang="en-US" sz="2400" dirty="0" smtClean="0"/>
              <a:t>The most frequent institution is the basis of the split.</a:t>
            </a:r>
            <a:endParaRPr lang="pl-PL" sz="2400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SPLIT BY INSTITUTION</a:t>
            </a:r>
            <a:endParaRPr lang="pl-PL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71818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NAME GENERATION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500034" y="1714488"/>
            <a:ext cx="7239000" cy="4371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derive the full name of the author = possible declinations of the full </a:t>
            </a:r>
            <a:r>
              <a:rPr lang="en-US" sz="2400" dirty="0" smtClean="0"/>
              <a:t>names</a:t>
            </a:r>
            <a:endParaRPr lang="en-US" sz="2400" dirty="0" smtClean="0"/>
          </a:p>
          <a:p>
            <a:r>
              <a:rPr lang="en-US" sz="2400" dirty="0" smtClean="0"/>
              <a:t>regarding the number of different formats we assign the corresponding probabilities </a:t>
            </a:r>
            <a:endParaRPr lang="pl-PL" sz="2400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  <p:pic>
        <p:nvPicPr>
          <p:cNvPr id="5" name="Obraz 4" descr="splitnam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571876"/>
            <a:ext cx="550545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</a:t>
            </a:r>
            <a:r>
              <a:rPr lang="pl-PL" dirty="0" smtClean="0"/>
              <a:t>x</a:t>
            </a:r>
            <a:r>
              <a:rPr smtClean="0"/>
              <a:t>periment 1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Commutative property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experiment</a:t>
            </a:r>
            <a:r>
              <a:rPr lang="en-US" sz="2000" dirty="0" smtClean="0"/>
              <a:t> execution workflow is as follows:</a:t>
            </a:r>
          </a:p>
          <a:p>
            <a:r>
              <a:rPr lang="en-US" sz="2000" dirty="0" smtClean="0"/>
              <a:t>consider the institution of the paper </a:t>
            </a:r>
          </a:p>
          <a:p>
            <a:pPr>
              <a:buNone/>
            </a:pPr>
            <a:r>
              <a:rPr lang="en-US" sz="2000" dirty="0" smtClean="0"/>
              <a:t>	if yes accept </a:t>
            </a:r>
          </a:p>
          <a:p>
            <a:pPr>
              <a:buNone/>
            </a:pPr>
            <a:r>
              <a:rPr lang="en-US" sz="2000" dirty="0" smtClean="0"/>
              <a:t>	else </a:t>
            </a:r>
            <a:r>
              <a:rPr lang="pl-PL" sz="2000" dirty="0" smtClean="0"/>
              <a:t>no</a:t>
            </a:r>
          </a:p>
          <a:p>
            <a:r>
              <a:rPr lang="pl-PL" sz="2000" dirty="0" err="1" smtClean="0"/>
              <a:t>consider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discipline</a:t>
            </a:r>
            <a:r>
              <a:rPr lang="pl-PL" sz="2000" dirty="0" smtClean="0"/>
              <a:t> </a:t>
            </a:r>
            <a:r>
              <a:rPr lang="pl-PL" sz="2000" dirty="0" err="1" smtClean="0"/>
              <a:t>distance</a:t>
            </a:r>
            <a:endParaRPr lang="en-US" sz="2000" dirty="0" smtClean="0"/>
          </a:p>
          <a:p>
            <a:r>
              <a:rPr lang="en-US" sz="2000" dirty="0" smtClean="0"/>
              <a:t>consider the surname if the surname is the same</a:t>
            </a:r>
          </a:p>
          <a:p>
            <a:r>
              <a:rPr lang="en-US" sz="2000" dirty="0" smtClean="0"/>
              <a:t>consider the declination probability for the name, if lower assign NO else assign YES</a:t>
            </a:r>
            <a:endParaRPr lang="pl-P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643578"/>
            <a:ext cx="3214710" cy="73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disambiguation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Results and evaluation</a:t>
            </a:r>
          </a:p>
          <a:p>
            <a:pPr lvl="1"/>
            <a:r>
              <a:rPr lang="en-US" dirty="0" smtClean="0"/>
              <a:t>Conclusion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</a:t>
            </a:r>
            <a:r>
              <a:rPr lang="pl-PL" dirty="0" smtClean="0"/>
              <a:t>x</a:t>
            </a:r>
            <a:r>
              <a:rPr smtClean="0"/>
              <a:t>periment 2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Estimation based on manually assignment set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6326252" cy="236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</a:t>
            </a:r>
            <a:r>
              <a:rPr lang="en-US" dirty="0" err="1" smtClean="0"/>
              <a:t>conlusions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Commutative property: the conclusion is that it attempts to be commutative. </a:t>
            </a:r>
          </a:p>
          <a:p>
            <a:r>
              <a:rPr lang="en-US" dirty="0" smtClean="0"/>
              <a:t>The second experiment: for the small sets the results have a high accuracy, while the bigger sets produce noise and effectively, the worse results.</a:t>
            </a:r>
            <a:endParaRPr lang="pl-PL" dirty="0"/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FURTHER WORK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problem of misspelling or the common change of the surname</a:t>
            </a:r>
          </a:p>
          <a:p>
            <a:endParaRPr lang="en-US" sz="2000" dirty="0" smtClean="0"/>
          </a:p>
          <a:p>
            <a:r>
              <a:rPr lang="en-US" sz="2000" dirty="0" smtClean="0"/>
              <a:t>build a validation dataset that spans various fields and institutions where the authors institutions are concretely defined. </a:t>
            </a:r>
          </a:p>
          <a:p>
            <a:endParaRPr lang="en-US" sz="2000" dirty="0" smtClean="0"/>
          </a:p>
          <a:p>
            <a:r>
              <a:rPr lang="en-US" sz="2000" dirty="0" smtClean="0"/>
              <a:t>learning algorithm that would create the links of the most commonly visited </a:t>
            </a:r>
            <a:r>
              <a:rPr lang="pl-PL" sz="2000" dirty="0" err="1" smtClean="0"/>
              <a:t>papers</a:t>
            </a:r>
            <a:r>
              <a:rPr lang="pl-PL" sz="2000" dirty="0" smtClean="0"/>
              <a:t> </a:t>
            </a:r>
            <a:r>
              <a:rPr lang="pl-PL" sz="2000" dirty="0" err="1" smtClean="0"/>
              <a:t>given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pl-PL" sz="2000" dirty="0" err="1" smtClean="0"/>
              <a:t>authors</a:t>
            </a:r>
            <a:endParaRPr lang="pl-PL" sz="2000" dirty="0"/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pl-PL" dirty="0"/>
          </a:p>
        </p:txBody>
      </p:sp>
      <p:pic>
        <p:nvPicPr>
          <p:cNvPr id="5" name="Symbol zastępczy obrazu 4" descr="timeforques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222" r="9222"/>
          <a:stretch>
            <a:fillRect/>
          </a:stretch>
        </p:blipFill>
        <p:spPr/>
      </p:pic>
      <p:sp>
        <p:nvSpPr>
          <p:cNvPr id="7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pl-PL" dirty="0"/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3199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author disambiguation?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sz="2400" dirty="0" smtClean="0"/>
              <a:t>Enable searching the publications of specific author, </a:t>
            </a:r>
          </a:p>
          <a:p>
            <a:pPr lvl="1"/>
            <a:r>
              <a:rPr lang="en-US" sz="2400" dirty="0" smtClean="0"/>
              <a:t>calculating statistics of social network and author impacts </a:t>
            </a:r>
          </a:p>
          <a:p>
            <a:pPr lvl="1"/>
            <a:r>
              <a:rPr lang="en-US" sz="2400" dirty="0" smtClean="0"/>
              <a:t>citation analysis</a:t>
            </a:r>
          </a:p>
          <a:p>
            <a:pPr lvl="1"/>
            <a:r>
              <a:rPr lang="en-US" sz="2400" dirty="0" smtClean="0"/>
              <a:t>Measure in funding</a:t>
            </a:r>
          </a:p>
          <a:p>
            <a:r>
              <a:rPr lang="en-US" sz="3100" dirty="0" smtClean="0"/>
              <a:t>Challenges</a:t>
            </a:r>
          </a:p>
          <a:p>
            <a:pPr lvl="1"/>
            <a:r>
              <a:rPr lang="en-US" sz="2400" dirty="0" smtClean="0"/>
              <a:t>define the variety of name formats</a:t>
            </a:r>
          </a:p>
          <a:p>
            <a:pPr lvl="1"/>
            <a:r>
              <a:rPr lang="en-US" sz="2400" dirty="0" smtClean="0"/>
              <a:t>choose characteristics - variables</a:t>
            </a:r>
          </a:p>
          <a:p>
            <a:pPr lvl="1"/>
            <a:r>
              <a:rPr lang="en-US" sz="2400" dirty="0" smtClean="0"/>
              <a:t>define an algorithm</a:t>
            </a:r>
          </a:p>
          <a:p>
            <a:pPr lvl="1"/>
            <a:endParaRPr lang="pl-PL" dirty="0"/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Dataset:</a:t>
            </a:r>
          </a:p>
          <a:p>
            <a:pPr lvl="1"/>
            <a:r>
              <a:rPr lang="pl-PL" sz="2400" dirty="0" err="1" smtClean="0"/>
              <a:t>from</a:t>
            </a:r>
            <a:r>
              <a:rPr lang="pl-PL" sz="2400" dirty="0" smtClean="0"/>
              <a:t> 2007 to 2010</a:t>
            </a:r>
            <a:endParaRPr lang="en-US" sz="2400" dirty="0" smtClean="0"/>
          </a:p>
          <a:p>
            <a:pPr lvl="1"/>
            <a:r>
              <a:rPr lang="pl-PL" sz="2400" dirty="0" smtClean="0"/>
              <a:t>318591 </a:t>
            </a:r>
            <a:r>
              <a:rPr lang="pl-PL" sz="2400" dirty="0" err="1" smtClean="0"/>
              <a:t>unique</a:t>
            </a:r>
            <a:r>
              <a:rPr lang="pl-PL" sz="2400" dirty="0" smtClean="0"/>
              <a:t> </a:t>
            </a:r>
            <a:r>
              <a:rPr lang="pl-PL" sz="2400" dirty="0" err="1" smtClean="0"/>
              <a:t>publications</a:t>
            </a:r>
            <a:endParaRPr lang="en-US" sz="2400" dirty="0" smtClean="0"/>
          </a:p>
          <a:p>
            <a:pPr lvl="1"/>
            <a:r>
              <a:rPr lang="pl-PL" sz="2400" dirty="0" smtClean="0"/>
              <a:t>2328539</a:t>
            </a:r>
            <a:r>
              <a:rPr lang="en-US" sz="2400" dirty="0" smtClean="0"/>
              <a:t> </a:t>
            </a:r>
            <a:r>
              <a:rPr lang="pl-PL" sz="2400" dirty="0" err="1" smtClean="0"/>
              <a:t>authors</a:t>
            </a:r>
            <a:endParaRPr lang="en-US" sz="2400" dirty="0" smtClean="0"/>
          </a:p>
          <a:p>
            <a:pPr lvl="1"/>
            <a:r>
              <a:rPr lang="pl-PL" sz="2400" dirty="0" smtClean="0"/>
              <a:t>261741 </a:t>
            </a:r>
            <a:r>
              <a:rPr lang="pl-PL" sz="2400" dirty="0" err="1" smtClean="0"/>
              <a:t>institutions</a:t>
            </a:r>
            <a:endParaRPr lang="en-US" sz="2400" dirty="0" smtClean="0"/>
          </a:p>
          <a:p>
            <a:pPr lvl="1"/>
            <a:r>
              <a:rPr lang="en-US" sz="2400" dirty="0" smtClean="0"/>
              <a:t>250 fields</a:t>
            </a:r>
          </a:p>
          <a:p>
            <a:pPr lvl="1"/>
            <a:endParaRPr lang="en-US" sz="2400" dirty="0" smtClean="0"/>
          </a:p>
          <a:p>
            <a:r>
              <a:rPr lang="en-US" sz="2700" dirty="0" smtClean="0"/>
              <a:t>Data cleaning</a:t>
            </a:r>
          </a:p>
          <a:p>
            <a:pPr lvl="1"/>
            <a:endParaRPr lang="en-US" sz="2400" dirty="0" smtClean="0"/>
          </a:p>
          <a:p>
            <a:pPr lvl="1"/>
            <a:endParaRPr lang="pl-PL" dirty="0"/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pl-PL" dirty="0"/>
          </a:p>
        </p:txBody>
      </p:sp>
      <p:pic>
        <p:nvPicPr>
          <p:cNvPr id="5" name="Symbol zastępczy zawartości 4" descr="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14" y="2214554"/>
            <a:ext cx="5995361" cy="3266290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Author disambiguation | Brian Ampwera, Sandra Pietrowska | 4.06.2013</a:t>
            </a:r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the n clusters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with the papers written by the authors with the same surname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the m clusters 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from the cluster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,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= 1,2...n with the papers belonging to the same discipline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the j clusters I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from the cluster 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=1,2...m with the papers published in the same institutions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For each cluster I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derive the full names and assign a probability that relates the paper, surname and name</a:t>
            </a:r>
            <a:endParaRPr lang="pl-PL" sz="2400" dirty="0"/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4686304" cy="300054"/>
          </a:xfrm>
        </p:spPr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disambiguation</a:t>
            </a:r>
            <a:r>
              <a:rPr lang="pl-PL" dirty="0" smtClean="0"/>
              <a:t> | Brian </a:t>
            </a:r>
            <a:r>
              <a:rPr lang="pl-PL" dirty="0" err="1" smtClean="0"/>
              <a:t>Ampwera</a:t>
            </a:r>
            <a:r>
              <a:rPr lang="pl-PL" dirty="0" smtClean="0"/>
              <a:t>, Sandra Pietrowska | 4.06.2013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gaty">
  <a:themeElements>
    <a:clrScheme name="Bogaty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ogaty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ogaty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166</TotalTime>
  <Words>725</Words>
  <Application>Microsoft Office PowerPoint</Application>
  <PresentationFormat>Pokaz na ekranie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Bogaty</vt:lpstr>
      <vt:lpstr>Author disambiguation</vt:lpstr>
      <vt:lpstr>Author disambiguation</vt:lpstr>
      <vt:lpstr>Introduction</vt:lpstr>
      <vt:lpstr>Introduction</vt:lpstr>
      <vt:lpstr>Data preparation</vt:lpstr>
      <vt:lpstr>DATA preparation</vt:lpstr>
      <vt:lpstr>Entity relationship diagram</vt:lpstr>
      <vt:lpstr>Algorithm</vt:lpstr>
      <vt:lpstr>Method</vt:lpstr>
      <vt:lpstr>SPLIT BY AUTHOR</vt:lpstr>
      <vt:lpstr>SPLIT BY AUTHOR</vt:lpstr>
      <vt:lpstr>SPLIT BY AUTHOR</vt:lpstr>
      <vt:lpstr>SPLIT BY DISCIPLINE</vt:lpstr>
      <vt:lpstr>SPLIT BY DISCIPLINE</vt:lpstr>
      <vt:lpstr>SPLIT BY INSTITUTION</vt:lpstr>
      <vt:lpstr>SPLIT BY INSTITUTION</vt:lpstr>
      <vt:lpstr>NAME GENERATION</vt:lpstr>
      <vt:lpstr>Experiments</vt:lpstr>
      <vt:lpstr>Experiment 1</vt:lpstr>
      <vt:lpstr>Experiment 2</vt:lpstr>
      <vt:lpstr>Results and conlusions</vt:lpstr>
      <vt:lpstr>RESULTS</vt:lpstr>
      <vt:lpstr>FURTHER WORK</vt:lpstr>
      <vt:lpstr>Thank you for your attention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disambiguation</dc:title>
  <dc:creator>Sandra</dc:creator>
  <cp:lastModifiedBy>Sandra</cp:lastModifiedBy>
  <cp:revision>19</cp:revision>
  <dcterms:created xsi:type="dcterms:W3CDTF">2013-06-03T23:07:50Z</dcterms:created>
  <dcterms:modified xsi:type="dcterms:W3CDTF">2013-06-04T07:44:42Z</dcterms:modified>
</cp:coreProperties>
</file>