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  <p:sldMasterId id="2147483815" r:id="rId2"/>
  </p:sldMasterIdLst>
  <p:notesMasterIdLst>
    <p:notesMasterId r:id="rId22"/>
  </p:notesMasterIdLst>
  <p:handoutMasterIdLst>
    <p:handoutMasterId r:id="rId23"/>
  </p:handoutMasterIdLst>
  <p:sldIdLst>
    <p:sldId id="734" r:id="rId3"/>
    <p:sldId id="755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69" r:id="rId18"/>
    <p:sldId id="770" r:id="rId19"/>
    <p:sldId id="771" r:id="rId20"/>
    <p:sldId id="75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1056" userDrawn="1">
          <p15:clr>
            <a:srgbClr val="A4A3A4"/>
          </p15:clr>
        </p15:guide>
        <p15:guide id="5" pos="2856" userDrawn="1">
          <p15:clr>
            <a:srgbClr val="A4A3A4"/>
          </p15:clr>
        </p15:guide>
        <p15:guide id="6" pos="5520" userDrawn="1">
          <p15:clr>
            <a:srgbClr val="A4A3A4"/>
          </p15:clr>
        </p15:guide>
        <p15:guide id="7" orient="horz" pos="900" userDrawn="1">
          <p15:clr>
            <a:srgbClr val="A4A3A4"/>
          </p15:clr>
        </p15:guide>
        <p15:guide id="8" orient="horz" pos="2148" userDrawn="1">
          <p15:clr>
            <a:srgbClr val="A4A3A4"/>
          </p15:clr>
        </p15:guide>
        <p15:guide id="9" orient="horz" pos="1164" userDrawn="1">
          <p15:clr>
            <a:srgbClr val="A4A3A4"/>
          </p15:clr>
        </p15:guide>
        <p15:guide id="10" pos="4176" userDrawn="1">
          <p15:clr>
            <a:srgbClr val="A4A3A4"/>
          </p15:clr>
        </p15:guide>
        <p15:guide id="11" orient="horz" pos="3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A3"/>
    <a:srgbClr val="0033A0"/>
    <a:srgbClr val="00B140"/>
    <a:srgbClr val="6BB445"/>
    <a:srgbClr val="840B55"/>
    <a:srgbClr val="3C1053"/>
    <a:srgbClr val="103C53"/>
    <a:srgbClr val="E18F1C"/>
    <a:srgbClr val="194E10"/>
    <a:srgbClr val="3CD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13"/>
  </p:normalViewPr>
  <p:slideViewPr>
    <p:cSldViewPr snapToGrid="0">
      <p:cViewPr varScale="1">
        <p:scale>
          <a:sx n="97" d="100"/>
          <a:sy n="97" d="100"/>
        </p:scale>
        <p:origin x="714" y="78"/>
      </p:cViewPr>
      <p:guideLst>
        <p:guide orient="horz" pos="1572"/>
        <p:guide pos="2880"/>
        <p:guide pos="240"/>
        <p:guide pos="1056"/>
        <p:guide pos="2856"/>
        <p:guide pos="5520"/>
        <p:guide orient="horz" pos="900"/>
        <p:guide orient="horz" pos="2148"/>
        <p:guide orient="horz" pos="1164"/>
        <p:guide pos="4176"/>
        <p:guide orient="horz" pos="3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8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er &amp; 2-Column (Numbered text on left)_To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2" y="222305"/>
            <a:ext cx="8385048" cy="79552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228" y="4845802"/>
            <a:ext cx="1964901" cy="15544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457189"/>
            <a:r>
              <a:rPr lang="en-US" smtClean="0">
                <a:solidFill>
                  <a:srgbClr val="FFFFFF">
                    <a:lumMod val="65000"/>
                  </a:srgbClr>
                </a:solidFill>
              </a:rPr>
              <a:t>© 2020  Cognizant Technology Solutions</a:t>
            </a: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4196" y="4845802"/>
            <a:ext cx="228600" cy="15544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457189"/>
            <a:fld id="{2EFEF571-C9B4-4D92-A7F7-315B894862A8}" type="slidenum">
              <a:rPr lang="en-US" smtClean="0"/>
              <a:pPr defTabSz="457189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08826" y="4923526"/>
            <a:ext cx="5112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8196" y="4755851"/>
            <a:ext cx="9858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98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"/>
            <a:ext cx="9144000" cy="51496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279433"/>
            <a:ext cx="9144000" cy="1838672"/>
          </a:xfrm>
          <a:prstGeom prst="rect">
            <a:avLst/>
          </a:prstGeom>
          <a:solidFill>
            <a:schemeClr val="tx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2020  Cognizant Technology Solutions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79433"/>
            <a:ext cx="60851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3305737"/>
            <a:ext cx="6029325" cy="725298"/>
          </a:xfrm>
          <a:custGeom>
            <a:avLst/>
            <a:gdLst>
              <a:gd name="connsiteX0" fmla="*/ 0 w 8115300"/>
              <a:gd name="connsiteY0" fmla="*/ 0 h 967064"/>
              <a:gd name="connsiteX1" fmla="*/ 8115300 w 8115300"/>
              <a:gd name="connsiteY1" fmla="*/ 0 h 967064"/>
              <a:gd name="connsiteX2" fmla="*/ 8115300 w 8115300"/>
              <a:gd name="connsiteY2" fmla="*/ 967064 h 967064"/>
              <a:gd name="connsiteX3" fmla="*/ 0 w 8115300"/>
              <a:gd name="connsiteY3" fmla="*/ 967064 h 967064"/>
              <a:gd name="connsiteX4" fmla="*/ 0 w 8115300"/>
              <a:gd name="connsiteY4" fmla="*/ 0 h 967064"/>
              <a:gd name="connsiteX0" fmla="*/ 0 w 8115300"/>
              <a:gd name="connsiteY0" fmla="*/ 0 h 967064"/>
              <a:gd name="connsiteX1" fmla="*/ 8115300 w 8115300"/>
              <a:gd name="connsiteY1" fmla="*/ 0 h 967064"/>
              <a:gd name="connsiteX2" fmla="*/ 7372350 w 8115300"/>
              <a:gd name="connsiteY2" fmla="*/ 967064 h 967064"/>
              <a:gd name="connsiteX3" fmla="*/ 0 w 8115300"/>
              <a:gd name="connsiteY3" fmla="*/ 967064 h 967064"/>
              <a:gd name="connsiteX4" fmla="*/ 0 w 8115300"/>
              <a:gd name="connsiteY4" fmla="*/ 0 h 967064"/>
              <a:gd name="connsiteX0" fmla="*/ 0 w 8039100"/>
              <a:gd name="connsiteY0" fmla="*/ 0 h 967064"/>
              <a:gd name="connsiteX1" fmla="*/ 8039100 w 8039100"/>
              <a:gd name="connsiteY1" fmla="*/ 6350 h 967064"/>
              <a:gd name="connsiteX2" fmla="*/ 7372350 w 8039100"/>
              <a:gd name="connsiteY2" fmla="*/ 967064 h 967064"/>
              <a:gd name="connsiteX3" fmla="*/ 0 w 8039100"/>
              <a:gd name="connsiteY3" fmla="*/ 967064 h 967064"/>
              <a:gd name="connsiteX4" fmla="*/ 0 w 8039100"/>
              <a:gd name="connsiteY4" fmla="*/ 0 h 9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9100" h="967064">
                <a:moveTo>
                  <a:pt x="0" y="0"/>
                </a:moveTo>
                <a:lnTo>
                  <a:pt x="8039100" y="6350"/>
                </a:lnTo>
                <a:lnTo>
                  <a:pt x="7372350" y="967064"/>
                </a:lnTo>
                <a:lnTo>
                  <a:pt x="0" y="96706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363783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271837" y="3118105"/>
            <a:ext cx="60851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5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" y="5976"/>
            <a:ext cx="9122444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3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37468" y="666074"/>
            <a:ext cx="8184599" cy="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37468" y="666074"/>
            <a:ext cx="8184599" cy="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 Cognizant Technology Solutions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2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20" r:id="rId4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189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378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docs.aws.amazon.com/athena/latest/ug/what-i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aws.amazon.com/emr/latest/ManagementGuide/emr-what-is-emr.html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lue/latest/dg/what-is-glue.html" TargetMode="External"/><Relationship Id="rId2" Type="http://schemas.openxmlformats.org/officeDocument/2006/relationships/hyperlink" Target="https://docs.aws.amazon.com/emr/latest/ManagementGuide/emr-what-is-emr.html" TargetMode="Externa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docs.aws.amazon.com/emr/latest/ManagementGuide/emr-what-is-emr.html" TargetMode="Externa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docs.aws.amazon.com/general/latest/gr/glos-chap.html" TargetMode="External"/><Relationship Id="rId4" Type="http://schemas.openxmlformats.org/officeDocument/2006/relationships/hyperlink" Target="https://docs.aws.amazon.com/index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ckspace.com/index.php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Relationship Id="rId6" Type="http://schemas.openxmlformats.org/officeDocument/2006/relationships/hyperlink" Target="http://aws.amazon.com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regions_az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regions_az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428" y="1954219"/>
            <a:ext cx="7143024" cy="498598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Basics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© 2020  Cognizant Technology Solutions</a:t>
            </a:r>
          </a:p>
        </p:txBody>
      </p:sp>
    </p:spTree>
    <p:extLst>
      <p:ext uri="{BB962C8B-B14F-4D97-AF65-F5344CB8AC3E}">
        <p14:creationId xmlns:p14="http://schemas.microsoft.com/office/powerpoint/2010/main" val="10302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Region &amp; Availability Zone - Contd.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1" y="912887"/>
            <a:ext cx="7049140" cy="35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Region &amp; Availability Zone - Contd.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068106"/>
            <a:ext cx="7571270" cy="31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IAM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059" y="1064390"/>
            <a:ext cx="6276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Identify and Access Management(IAM)</a:t>
            </a:r>
          </a:p>
          <a:p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14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What is 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IAM allows you to manage users and their level access to AWS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With AWS IAM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you get to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who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can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what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your AWS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It gives centralized control of your AWS Account and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manage access/permissions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of AWS Resources within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When you first create an AWS account, you begin with a single sign-in identity that has complete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access to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all AWS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services and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resources in the account. This identity is called the AWS account root user.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I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50" y="1738711"/>
            <a:ext cx="1371600" cy="13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IAM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Features</a:t>
            </a: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I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50" y="1738711"/>
            <a:ext cx="1371600" cy="13769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0329" y="1014222"/>
            <a:ext cx="61554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What you can do with IAM</a:t>
            </a:r>
            <a:endParaRPr lang="en-US" sz="1400" b="1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Shared Access to your AWS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Root account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IAM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is the same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Root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Windows/Linux.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Create users, groups and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Granular permissions – control level of access of AWS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Identify Federations (including Active directory, Facebook, LinkedIn, etc)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Multifactor Authentication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Password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Rotation Policies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Manage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Access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Fine grained control of users, groups, roles, and permissions to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Offered at no extract charge.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IAM Features - Contd.</a:t>
            </a: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I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50" y="1738711"/>
            <a:ext cx="1371600" cy="1376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839" y="838200"/>
            <a:ext cx="619476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IAM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:- Access Control Mechanism</a:t>
            </a:r>
          </a:p>
          <a:p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Users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:- End users(Developers/Administrators , </a:t>
            </a:r>
            <a:r>
              <a:rPr lang="en-US" sz="1400" dirty="0" err="1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etc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Groups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:- A collections of users under one set of permissions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Roles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:- You create roles and assign them to different AWS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Policies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:- A document that defined one or more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Permissions.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You attach policies to users, groups or roles.</a:t>
            </a:r>
          </a:p>
          <a:p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Policies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are stored in AWS as JSON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documents</a:t>
            </a:r>
          </a:p>
          <a:p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{ </a:t>
            </a:r>
          </a:p>
          <a:p>
            <a:pPr lvl="3"/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</a:t>
            </a:r>
            <a:r>
              <a:rPr lang="en-US" sz="1200" dirty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Version": "2012-10-17", </a:t>
            </a:r>
            <a:endParaRPr lang="en-US" sz="1200" dirty="0" smtClean="0">
              <a:solidFill>
                <a:srgbClr val="0054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</a:t>
            </a:r>
            <a:r>
              <a:rPr lang="en-US" sz="1200" dirty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Statement": { </a:t>
            </a:r>
            <a:endParaRPr lang="en-US" sz="1200" dirty="0" smtClean="0">
              <a:solidFill>
                <a:srgbClr val="0054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1200" dirty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</a:t>
            </a:r>
            <a:r>
              <a:rPr lang="en-US" sz="1200" dirty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Effect": "Allow</a:t>
            </a:r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",</a:t>
            </a:r>
          </a:p>
          <a:p>
            <a:pPr lvl="3"/>
            <a:r>
              <a:rPr lang="en-US" sz="1200" dirty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"Action": "s3:ListBucket</a:t>
            </a:r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",</a:t>
            </a:r>
          </a:p>
          <a:p>
            <a:pPr lvl="3"/>
            <a:r>
              <a:rPr lang="en-US" sz="1200" dirty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"Resource": "arn:aws:s3:::</a:t>
            </a:r>
            <a:r>
              <a:rPr lang="en-US" sz="1200" dirty="0" err="1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example_bucket</a:t>
            </a:r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“</a:t>
            </a:r>
          </a:p>
          <a:p>
            <a:pPr lvl="3"/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	}</a:t>
            </a:r>
          </a:p>
          <a:p>
            <a:pPr lvl="3"/>
            <a:r>
              <a:rPr lang="en-US" sz="1200" dirty="0" smtClean="0">
                <a:solidFill>
                  <a:srgbClr val="0054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}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Athena Overview</a:t>
            </a: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064" y="833120"/>
            <a:ext cx="3318255" cy="338554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Amazon Athena is an interactive query service that makes it easy to analyze data directly in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Amazon S3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using standard SQL. With a few actions in the AWS Management Console, you can point Athena at your data stored in Amazon S3 and begin using standard SQL to run ad-hoc queries and get results in seconds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Athena is serverless, so there is no infrastructure to set up or manage, and you pay only for the queries you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run.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Athena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scales automatically—executing queries in parallel—so results are fast, even with large datasets and complex queries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Athena helps you analyze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various data formats like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CSV, JSON,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Parquet and Apache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ORC etc.  You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can use Athena to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run ad-hoc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queries using ANSI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SQL, without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need to aggregate or load the data into Athena.</a:t>
            </a:r>
            <a:endParaRPr lang="en-US" sz="11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20" y="833120"/>
            <a:ext cx="715665" cy="715665"/>
          </a:xfrm>
          <a:prstGeom prst="rect">
            <a:avLst/>
          </a:prstGeom>
        </p:spPr>
      </p:pic>
      <p:pic>
        <p:nvPicPr>
          <p:cNvPr id="11" name="Picture 2" descr="Image result for sample query in athe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20" y="1770582"/>
            <a:ext cx="5264276" cy="256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8348" y="4509036"/>
            <a:ext cx="6420751" cy="1231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the provided link for more details.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docs.aws.amazon.com/athena/latest/ug/what-is.html</a:t>
            </a: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8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EMR Overview</a:t>
            </a: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348" y="4573714"/>
            <a:ext cx="8307740" cy="1231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the provided link for more details.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https://docs.aws.amazon.com/emr/latest/ManagementGuide/emr-what-is-emr.html</a:t>
            </a:r>
            <a:endParaRPr lang="en-US" sz="8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064" y="721360"/>
            <a:ext cx="7424893" cy="186204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Amazon EMR is a managed cluster platform that simplifies running big data frameworks, such as Apache Hadoop and Apache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Spark, on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to process and analyze vast amounts of data. By using these frameworks and related open-source projects, such as Apache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Hive  and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Pig, you can process data for analytics purposes and business intelligence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workloads.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Additionally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you can use Amazon EMR to transform and move large amounts of data into and out of other AWS data stores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and databases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such as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Amazon S3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and Amazon DynamoDB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central component of Amazon EMR is the cluster. A cluster is a collection of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Amazon EC2 instances. Each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instance in the cluster is called a node.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node types in Amazon EMR are Master node, Core node and Task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node.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98" y="1101880"/>
            <a:ext cx="715666" cy="71566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8950" y="2605888"/>
            <a:ext cx="7903135" cy="2005442"/>
            <a:chOff x="1180583" y="2798314"/>
            <a:chExt cx="9412988" cy="29882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583" y="3044693"/>
              <a:ext cx="1614597" cy="1969455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3235482" y="2798314"/>
              <a:ext cx="7358089" cy="2988200"/>
              <a:chOff x="3235482" y="2798314"/>
              <a:chExt cx="7358089" cy="29882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235482" y="2798314"/>
                <a:ext cx="7358089" cy="51786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2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You can submit one or more ordered steps to an Amazon EMR cluster. Each step is a unit of work that contains instructions to manipulate data for processing by software installed on the cluster.</a:t>
                </a:r>
                <a:endParaRPr lang="en-US" sz="1100" dirty="0" smtClean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1109" y="3362147"/>
                <a:ext cx="5703551" cy="1195097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3831" y="4655823"/>
                <a:ext cx="6118615" cy="11306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874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Glue Overview</a:t>
            </a: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064" y="6060895"/>
            <a:ext cx="8307740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the provided link for more details. </a:t>
            </a:r>
            <a:r>
              <a:rPr lang="en-US" sz="1000" dirty="0">
                <a:hlinkClick r:id="rId2"/>
              </a:rPr>
              <a:t>https://docs.aws.amazon.com/emr/latest/ManagementGuide/emr-what-is-emr.html</a:t>
            </a:r>
            <a:endParaRPr lang="en-US" sz="10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976" y="4530585"/>
            <a:ext cx="6420751" cy="1231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the provided link for more details.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https://docs.aws.amazon.com/glue/latest/dg/what-is-glue.html</a:t>
            </a:r>
            <a:endParaRPr lang="en-US" sz="8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7037" y="717611"/>
            <a:ext cx="8672767" cy="1642575"/>
            <a:chOff x="147037" y="717611"/>
            <a:chExt cx="8273394" cy="1692771"/>
          </a:xfrm>
        </p:grpSpPr>
        <p:sp>
          <p:nvSpPr>
            <p:cNvPr id="21" name="TextBox 20"/>
            <p:cNvSpPr txBox="1"/>
            <p:nvPr/>
          </p:nvSpPr>
          <p:spPr>
            <a:xfrm>
              <a:off x="147037" y="717611"/>
              <a:ext cx="8273394" cy="169277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AWS Glue is a fully managed ETL (extract, transform, and load) service that makes it simple and cost-effective to categorize your data, clean it, enrich it, and move it reliably between various data </a:t>
              </a:r>
              <a:r>
                <a:rPr lang="en-US" sz="1100" dirty="0" smtClean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stores.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AWS </a:t>
              </a:r>
              <a:r>
                <a:rPr lang="en-US" sz="11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Glue consists of a central metadata repository known as the AWS Glue Data Catalog, an ETL engine that automatically </a:t>
              </a:r>
              <a:r>
                <a:rPr lang="en-US" sz="1100" dirty="0" smtClean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generates Python </a:t>
              </a:r>
              <a:r>
                <a:rPr lang="en-US" sz="11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or Scala code, and a flexible scheduler that handles dependency resolution, job monitoring, and </a:t>
              </a:r>
              <a:r>
                <a:rPr lang="en-US" sz="1100" dirty="0" smtClean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retries.</a:t>
              </a:r>
            </a:p>
            <a:p>
              <a:endPara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AWS Glue is serverless, so there’s no infrastructure to set up or manage</a:t>
              </a:r>
              <a:r>
                <a:rPr lang="en-US" sz="1100" dirty="0" smtClean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AWS Glue provides a console and API operations to set up and manage your extract, transform, and load (ETL) workload.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401" y="1592645"/>
              <a:ext cx="715665" cy="71566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276023" y="2360186"/>
            <a:ext cx="5921187" cy="2136679"/>
            <a:chOff x="843766" y="2360186"/>
            <a:chExt cx="9620156" cy="3584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766" y="2360186"/>
              <a:ext cx="4619050" cy="358405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319374" y="2631535"/>
              <a:ext cx="4144548" cy="15487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000" b="1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AWS Glue </a:t>
              </a:r>
              <a:r>
                <a:rPr lang="en-US" sz="1000" b="1" dirty="0" smtClean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Components: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AWS </a:t>
              </a:r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Glue Console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AWS Glue Data Catalog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AWS Glue Crawlers and Classifiers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AWS Glue ETL Operations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chemeClr val="tx2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The AWS Glue Jobs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064" y="6060895"/>
            <a:ext cx="8307740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the provided link for more details. </a:t>
            </a:r>
            <a:r>
              <a:rPr lang="en-US" sz="1000" dirty="0">
                <a:hlinkClick r:id="rId2"/>
              </a:rPr>
              <a:t>https://docs.aws.amazon.com/emr/latest/ManagementGuide/emr-what-is-emr.html</a:t>
            </a:r>
            <a:endParaRPr lang="en-US" sz="10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4048" y="1443824"/>
            <a:ext cx="8020022" cy="118139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04792" indent="-304792" algn="l" defTabSz="121917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09585" indent="-304792" algn="l" defTabSz="1219170" rtl="0" eaLnBrk="1" latinLnBrk="0" hangingPunct="1">
              <a:lnSpc>
                <a:spcPct val="100000"/>
              </a:lnSpc>
              <a:spcBef>
                <a:spcPts val="533"/>
              </a:spcBef>
              <a:buClrTx/>
              <a:buSzPct val="100000"/>
              <a:buFont typeface="Arial" panose="020B0604020202020204" pitchFamily="34" charset="0"/>
              <a:buChar char="–"/>
              <a:defRPr sz="2133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377" indent="-304792" algn="l" defTabSz="1219170" rtl="0" eaLnBrk="1" latinLnBrk="0" hangingPunct="1">
              <a:lnSpc>
                <a:spcPct val="100000"/>
              </a:lnSpc>
              <a:spcBef>
                <a:spcPts val="533"/>
              </a:spcBef>
              <a:buClrTx/>
              <a:buSzPct val="100000"/>
              <a:buFont typeface="Courier New" panose="02070309020205020404" pitchFamily="49" charset="0"/>
              <a:buChar char="o"/>
              <a:defRPr sz="2133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19170" indent="-304792" algn="l" defTabSz="1219170" rtl="0" eaLnBrk="1" latinLnBrk="0" hangingPunct="1">
              <a:lnSpc>
                <a:spcPct val="100000"/>
              </a:lnSpc>
              <a:spcBef>
                <a:spcPts val="533"/>
              </a:spcBef>
              <a:buClrTx/>
              <a:buSzPct val="100000"/>
              <a:buFont typeface="Arial" panose="020B0604020202020204" pitchFamily="34" charset="0"/>
              <a:buChar char="–"/>
              <a:defRPr sz="2133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523962" indent="-304792" algn="l" defTabSz="1219170" rtl="0" eaLnBrk="1" latinLnBrk="0" hangingPunct="1">
              <a:lnSpc>
                <a:spcPct val="100000"/>
              </a:lnSpc>
              <a:spcBef>
                <a:spcPts val="533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2133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828754" indent="-304792" algn="l" defTabSz="1219170" rtl="0" eaLnBrk="1" latinLnBrk="0" hangingPunct="1">
              <a:lnSpc>
                <a:spcPct val="100000"/>
              </a:lnSpc>
              <a:spcBef>
                <a:spcPts val="533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33547" indent="-304792" algn="l" defTabSz="1219170" rtl="0" eaLnBrk="1" latinLnBrk="0" hangingPunct="1">
              <a:lnSpc>
                <a:spcPct val="100000"/>
              </a:lnSpc>
              <a:spcBef>
                <a:spcPts val="533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33547" indent="-304792" algn="l" defTabSz="1219170" rtl="0" eaLnBrk="1" latinLnBrk="0" hangingPunct="1">
              <a:lnSpc>
                <a:spcPct val="100000"/>
              </a:lnSpc>
              <a:spcBef>
                <a:spcPts val="533"/>
              </a:spcBef>
              <a:buClrTx/>
              <a:buSzPct val="90000"/>
              <a:buFont typeface="Courier New" panose="02070309020205020404" pitchFamily="49" charset="0"/>
              <a:buChar char="o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ea typeface="Verdana" panose="020B0604030504040204" pitchFamily="34" charset="0"/>
              </a:rPr>
              <a:t>AWS	</a:t>
            </a:r>
            <a:r>
              <a:rPr lang="en-US" sz="1200" dirty="0">
                <a:ea typeface="Verdana" panose="020B0604030504040204" pitchFamily="34" charset="0"/>
              </a:rPr>
              <a:t>: </a:t>
            </a:r>
            <a:r>
              <a:rPr lang="en-US" sz="1200" dirty="0">
                <a:ea typeface="Verdana" panose="020B0604030504040204" pitchFamily="34" charset="0"/>
                <a:hlinkClick r:id="rId3"/>
              </a:rPr>
              <a:t>https://aws.amazon.com</a:t>
            </a:r>
            <a:r>
              <a:rPr lang="en-US" sz="1200" dirty="0" smtClean="0">
                <a:ea typeface="Verdana" panose="020B0604030504040204" pitchFamily="34" charset="0"/>
                <a:hlinkClick r:id="rId3"/>
              </a:rPr>
              <a:t>/</a:t>
            </a:r>
            <a:endParaRPr lang="en-US" sz="1200" dirty="0" smtClean="0">
              <a:ea typeface="Verdana" panose="020B0604030504040204" pitchFamily="34" charset="0"/>
            </a:endParaRPr>
          </a:p>
          <a:p>
            <a:r>
              <a:rPr lang="en-US" sz="1200" dirty="0" smtClean="0">
                <a:ea typeface="Verdana" panose="020B0604030504040204" pitchFamily="34" charset="0"/>
              </a:rPr>
              <a:t>AWS </a:t>
            </a:r>
            <a:r>
              <a:rPr lang="en-US" sz="1200" dirty="0">
                <a:ea typeface="Verdana" panose="020B0604030504040204" pitchFamily="34" charset="0"/>
              </a:rPr>
              <a:t>Docs	: </a:t>
            </a:r>
            <a:r>
              <a:rPr lang="en-US" sz="1200" dirty="0">
                <a:ea typeface="Verdana" panose="020B0604030504040204" pitchFamily="34" charset="0"/>
                <a:hlinkClick r:id="rId4"/>
              </a:rPr>
              <a:t>https://</a:t>
            </a:r>
            <a:r>
              <a:rPr lang="en-US" sz="1200" dirty="0" smtClean="0">
                <a:ea typeface="Verdana" panose="020B0604030504040204" pitchFamily="34" charset="0"/>
                <a:hlinkClick r:id="rId4"/>
              </a:rPr>
              <a:t>docs.aws.amazon.com/index.html</a:t>
            </a:r>
            <a:endParaRPr lang="en-US" sz="1200" dirty="0" smtClean="0">
              <a:ea typeface="Verdana" panose="020B0604030504040204" pitchFamily="34" charset="0"/>
            </a:endParaRPr>
          </a:p>
          <a:p>
            <a:r>
              <a:rPr lang="en-US" sz="1200" dirty="0">
                <a:ea typeface="Verdana" panose="020B0604030504040204" pitchFamily="34" charset="0"/>
              </a:rPr>
              <a:t>AWS Glossary	: </a:t>
            </a:r>
            <a:r>
              <a:rPr lang="en-US" sz="1200" dirty="0">
                <a:ea typeface="Verdana" panose="020B0604030504040204" pitchFamily="34" charset="0"/>
                <a:hlinkClick r:id="rId5"/>
              </a:rPr>
              <a:t>https://</a:t>
            </a:r>
            <a:r>
              <a:rPr lang="en-US" sz="1200" dirty="0" smtClean="0">
                <a:ea typeface="Verdana" panose="020B0604030504040204" pitchFamily="34" charset="0"/>
                <a:hlinkClick r:id="rId5"/>
              </a:rPr>
              <a:t>docs.aws.amazon.com/general/latest/gr/glos-chap.html</a:t>
            </a:r>
            <a:endParaRPr lang="en-US" sz="1200" dirty="0" smtClean="0">
              <a:ea typeface="Verdana" panose="020B0604030504040204" pitchFamily="34" charset="0"/>
            </a:endParaRPr>
          </a:p>
          <a:p>
            <a:endParaRPr lang="en-US" sz="1200" dirty="0" smtClean="0">
              <a:ea typeface="Verdana" panose="020B0604030504040204" pitchFamily="34" charset="0"/>
            </a:endParaRPr>
          </a:p>
          <a:p>
            <a:endParaRPr lang="en-US" sz="1200" dirty="0" smtClean="0">
              <a:ea typeface="Verdana" panose="020B0604030504040204" pitchFamily="34" charset="0"/>
            </a:endParaRPr>
          </a:p>
          <a:p>
            <a:endParaRPr lang="en-US" sz="1200" dirty="0" smtClean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213" y="733510"/>
            <a:ext cx="4987637" cy="6771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95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Amazon Web Services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4631" y="1066274"/>
            <a:ext cx="8495072" cy="23391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Why Cloud Computing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Computing - Advantage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Computing Characteristics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Service Models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Region &amp; Availability Zone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IAM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IAM Features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Athena Overview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EMR Overview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Glue Overview</a:t>
            </a:r>
          </a:p>
        </p:txBody>
      </p:sp>
    </p:spTree>
    <p:extLst>
      <p:ext uri="{BB962C8B-B14F-4D97-AF65-F5344CB8AC3E}">
        <p14:creationId xmlns:p14="http://schemas.microsoft.com/office/powerpoint/2010/main" val="6373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Amazon Web Services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828" y="1024942"/>
            <a:ext cx="62094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What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is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Computing</a:t>
            </a:r>
          </a:p>
          <a:p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“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computing is the on-demand delivery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of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compute power, database storage,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applications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and other IT resources through a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services platform via the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internet with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pay-as-you-go pricing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”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Simple way to Access IT resources over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Internet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services provider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owns and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maintains the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network-connected hardware 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required for these application services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Access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 many resources as you need,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almost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instantly, and only pay for what you use.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02" y="1432688"/>
            <a:ext cx="2342150" cy="2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Computing - Advantages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872" y="949483"/>
            <a:ext cx="50443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Benefits of Cloud Computing</a:t>
            </a:r>
          </a:p>
          <a:p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On Demand Service:- Cloud </a:t>
            </a:r>
            <a:r>
              <a:rPr lang="en-US" alt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provides </a:t>
            </a:r>
            <a:r>
              <a:rPr lang="en-US" alt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on demand services</a:t>
            </a:r>
            <a:r>
              <a:rPr lang="en-US" alt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that are always on, anywhere, anytime and any place.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Easy to Provision :-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ith few clicks provision the services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Elastic :- Scale up and down in capacity </a:t>
            </a:r>
            <a:r>
              <a:rPr lang="en-US" alt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functionalities, no need of guessing </a:t>
            </a:r>
            <a:r>
              <a:rPr lang="en-US" alt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capacity</a:t>
            </a: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 Maintenance Cost - Managed services hence no cost  maintaining  hardware's, datacenters.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pfront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nvestment:- </a:t>
            </a:r>
            <a:r>
              <a:rPr lang="en-US" altLang="en-US" sz="1400" dirty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Pay </a:t>
            </a:r>
            <a:r>
              <a:rPr lang="en-US" altLang="en-US" sz="14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only for the services that you use and for the duration you use.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71736" y="832570"/>
            <a:ext cx="2491958" cy="3622592"/>
            <a:chOff x="6101435" y="789117"/>
            <a:chExt cx="2491958" cy="362259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435" y="789117"/>
              <a:ext cx="2491958" cy="225729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839" y="3251908"/>
              <a:ext cx="2071071" cy="1159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9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Computing Characteristics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5194" y="894675"/>
            <a:ext cx="6779163" cy="3461018"/>
            <a:chOff x="384080" y="693737"/>
            <a:chExt cx="6400178" cy="3739360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384080" y="693737"/>
              <a:ext cx="2741244" cy="332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Common Characteristics: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7200" y="1371601"/>
              <a:ext cx="6327058" cy="143059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57200" y="2494723"/>
              <a:ext cx="2650661" cy="260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Low Cost Software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57199" y="2030448"/>
              <a:ext cx="2650661" cy="2618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Virtualization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656015" y="2002598"/>
              <a:ext cx="2649278" cy="260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Service Orientation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656015" y="2482023"/>
              <a:ext cx="2649278" cy="2607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Advanced Security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7200" y="1545397"/>
              <a:ext cx="2650661" cy="229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Elasticity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7200" y="1100897"/>
              <a:ext cx="2650661" cy="229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Massive Scale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56015" y="1088197"/>
              <a:ext cx="2649278" cy="229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Resilient Computing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56015" y="1545397"/>
              <a:ext cx="2649278" cy="229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Geographic Distribution</a:t>
              </a:r>
            </a:p>
          </p:txBody>
        </p:sp>
        <p:sp>
          <p:nvSpPr>
            <p:cNvPr id="22" name="TextBox 14"/>
            <p:cNvSpPr txBox="1">
              <a:spLocks noChangeArrowheads="1"/>
            </p:cNvSpPr>
            <p:nvPr/>
          </p:nvSpPr>
          <p:spPr bwMode="auto">
            <a:xfrm>
              <a:off x="384080" y="2962826"/>
              <a:ext cx="2748982" cy="332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Essential Characteristics: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438150" y="4202430"/>
              <a:ext cx="2938219" cy="2306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Resource Pooling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438150" y="3818255"/>
              <a:ext cx="2938219" cy="2295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Broad Network Access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636962" y="3818255"/>
              <a:ext cx="2827833" cy="2295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Rapid Elasticity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636962" y="4202431"/>
              <a:ext cx="2827833" cy="1843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Measured Service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438150" y="3385201"/>
              <a:ext cx="6026645" cy="2306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On Demand Self-Service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5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Cloud Service 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19852" y="968672"/>
            <a:ext cx="7865386" cy="3391114"/>
            <a:chOff x="309243" y="794103"/>
            <a:chExt cx="8460106" cy="3777897"/>
          </a:xfrm>
        </p:grpSpPr>
        <p:pic>
          <p:nvPicPr>
            <p:cNvPr id="29" name="Picture 25" descr="Windows Azure Platfor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98" y="2702625"/>
              <a:ext cx="3027499" cy="54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ounded Rectangle 29"/>
            <p:cNvSpPr/>
            <p:nvPr/>
          </p:nvSpPr>
          <p:spPr bwMode="auto">
            <a:xfrm>
              <a:off x="309243" y="811725"/>
              <a:ext cx="1838645" cy="539115"/>
            </a:xfrm>
            <a:prstGeom prst="roundRect">
              <a:avLst/>
            </a:prstGeom>
            <a:solidFill>
              <a:srgbClr val="2D2D8A"/>
            </a:solidFill>
            <a:ln w="25400" cap="flat" cmpd="sng" algn="ctr">
              <a:solidFill>
                <a:srgbClr val="2D2D8A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Software as a Service (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SaaS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3621584" y="794103"/>
              <a:ext cx="1830541" cy="574358"/>
            </a:xfrm>
            <a:prstGeom prst="roundRect">
              <a:avLst/>
            </a:prstGeom>
            <a:solidFill>
              <a:srgbClr val="2D2D8A"/>
            </a:solidFill>
            <a:ln w="25400" cap="flat" cmpd="sng" algn="ctr">
              <a:solidFill>
                <a:srgbClr val="2D2D8A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Platform as a Service (</a:t>
              </a:r>
              <a:r>
                <a:rPr lang="en-US" sz="1200" b="1" kern="0" dirty="0" err="1">
                  <a:solidFill>
                    <a:srgbClr val="FFFFFF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PaaS</a:t>
              </a: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6852059" y="816092"/>
              <a:ext cx="1917290" cy="598939"/>
            </a:xfrm>
            <a:prstGeom prst="roundRect">
              <a:avLst/>
            </a:prstGeom>
            <a:solidFill>
              <a:srgbClr val="2D2D8A"/>
            </a:solidFill>
            <a:ln w="25400" cap="flat" cmpd="sng" algn="ctr">
              <a:solidFill>
                <a:srgbClr val="2D2D8A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Infrastructure as a Service (</a:t>
              </a:r>
              <a:r>
                <a:rPr lang="en-US" sz="1200" b="1" kern="0" dirty="0" err="1">
                  <a:solidFill>
                    <a:srgbClr val="FFFFFF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IaaS</a:t>
              </a: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34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2459" y="3760303"/>
              <a:ext cx="5476890" cy="811697"/>
            </a:xfrm>
            <a:prstGeom prst="rect">
              <a:avLst/>
            </a:prstGeom>
            <a:gradFill rotWithShape="1">
              <a:gsLst>
                <a:gs pos="0">
                  <a:srgbClr val="50B3CF">
                    <a:tint val="50000"/>
                    <a:satMod val="300000"/>
                  </a:srgbClr>
                </a:gs>
                <a:gs pos="35000">
                  <a:srgbClr val="50B3CF">
                    <a:tint val="37000"/>
                    <a:satMod val="300000"/>
                  </a:srgbClr>
                </a:gs>
                <a:gs pos="100000">
                  <a:srgbClr val="50B3C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50B3C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pic>
        <p:pic>
          <p:nvPicPr>
            <p:cNvPr id="35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92459" y="2675862"/>
              <a:ext cx="5476890" cy="934784"/>
            </a:xfrm>
            <a:prstGeom prst="rect">
              <a:avLst/>
            </a:prstGeom>
            <a:gradFill rotWithShape="1">
              <a:gsLst>
                <a:gs pos="0">
                  <a:srgbClr val="50B3CF">
                    <a:tint val="50000"/>
                    <a:satMod val="300000"/>
                  </a:srgbClr>
                </a:gs>
                <a:gs pos="35000">
                  <a:srgbClr val="50B3CF">
                    <a:tint val="37000"/>
                    <a:satMod val="300000"/>
                  </a:srgbClr>
                </a:gs>
                <a:gs pos="100000">
                  <a:srgbClr val="50B3C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50B3C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pic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16902" y="1524793"/>
              <a:ext cx="5452447" cy="991451"/>
            </a:xfrm>
            <a:prstGeom prst="rect">
              <a:avLst/>
            </a:prstGeom>
            <a:gradFill rotWithShape="1">
              <a:gsLst>
                <a:gs pos="0">
                  <a:srgbClr val="50B3CF">
                    <a:tint val="50000"/>
                    <a:satMod val="300000"/>
                  </a:srgbClr>
                </a:gs>
                <a:gs pos="35000">
                  <a:srgbClr val="50B3CF">
                    <a:tint val="37000"/>
                    <a:satMod val="300000"/>
                  </a:srgbClr>
                </a:gs>
                <a:gs pos="100000">
                  <a:srgbClr val="50B3C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50B3C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pic>
        <p:pic>
          <p:nvPicPr>
            <p:cNvPr id="37" name="Picture 13" descr="Amazon Web Services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00" y="3386180"/>
              <a:ext cx="1143460" cy="418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7" descr="Dedicated Server, Managed Hosting &amp; Web Hosting from Rackspace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66" y="4022716"/>
              <a:ext cx="1261374" cy="479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69888" y="1631156"/>
              <a:ext cx="1778000" cy="34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0B3C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Salesforce 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50B3C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CRM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71475" y="1928402"/>
              <a:ext cx="1776414" cy="34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-97" charset="0"/>
                  <a:ea typeface="ＭＳ Ｐゴシック" pitchFamily="-97" charset="-128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kern="0" dirty="0">
                  <a:solidFill>
                    <a:srgbClr val="50B3CF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Web</a:t>
              </a:r>
              <a:r>
                <a:rPr kumimoji="0" lang="en-US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0B3CF"/>
                  </a:solidFill>
                  <a:effectLst/>
                  <a:uLnTx/>
                  <a:uFillTx/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 Mail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0B3CF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7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Region &amp; Availability Zone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88" y="721346"/>
            <a:ext cx="6502220" cy="38150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5969" y="4505956"/>
            <a:ext cx="8076916" cy="1231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the provided link for more details.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https://aws.amazon.com/about-aws/global-infrastructure/regions_az/</a:t>
            </a:r>
            <a:endParaRPr lang="en-US" sz="8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Region &amp; Availability Zone - Contd.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1" y="718623"/>
            <a:ext cx="8161340" cy="3761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785" y="4506355"/>
            <a:ext cx="7961376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the provided link for more details.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https://aws.amazon.com/about-aws/global-infrastructure/regions_az/</a:t>
            </a:r>
            <a:endParaRPr lang="en-US" sz="1000" dirty="0" smtClean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3">
            <a:extLst>
              <a:ext uri="{FF2B5EF4-FFF2-40B4-BE49-F238E27FC236}">
                <a16:creationId xmlns:a16="http://schemas.microsoft.com/office/drawing/2014/main" id="{51C6EDFE-171A-C847-A717-2ADF2FB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7" y="164851"/>
            <a:ext cx="8385048" cy="35329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Region &amp; Availability Zone - Contd.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2939A3B-E9D8-A242-80FE-EA06C8E76B52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09" y="1015862"/>
            <a:ext cx="6921317" cy="32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11991</TotalTime>
  <Words>1211</Words>
  <Application>Microsoft Office PowerPoint</Application>
  <PresentationFormat>On-screen Show (16:9)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Verdana</vt:lpstr>
      <vt:lpstr>Wingdings</vt:lpstr>
      <vt:lpstr>Cognizant</vt:lpstr>
      <vt:lpstr>1_Cognizant</vt:lpstr>
      <vt:lpstr>AWS Basics</vt:lpstr>
      <vt:lpstr>Amazon Web Services</vt:lpstr>
      <vt:lpstr>Amazon Web Services</vt:lpstr>
      <vt:lpstr>Cloud Computing - Advantages</vt:lpstr>
      <vt:lpstr>Cloud Computing Characteristics</vt:lpstr>
      <vt:lpstr>Cloud Service Models</vt:lpstr>
      <vt:lpstr>AWS Region &amp; Availability Zone</vt:lpstr>
      <vt:lpstr>AWS Region &amp; Availability Zone - Contd.</vt:lpstr>
      <vt:lpstr>AWS Region &amp; Availability Zone - Contd.</vt:lpstr>
      <vt:lpstr>AWS Region &amp; Availability Zone - Contd.</vt:lpstr>
      <vt:lpstr>AWS Region &amp; Availability Zone - Contd.</vt:lpstr>
      <vt:lpstr>AWS IAM</vt:lpstr>
      <vt:lpstr>AWS IAM Features</vt:lpstr>
      <vt:lpstr>AWS IAM Features - Contd.</vt:lpstr>
      <vt:lpstr>AWS Athena Overview</vt:lpstr>
      <vt:lpstr>AWS EMR Overview</vt:lpstr>
      <vt:lpstr>AWS Glue Overview</vt:lpstr>
      <vt:lpstr>References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Ray, Partho (Cognizant)</dc:creator>
  <cp:lastModifiedBy>Arivan Varadarajan</cp:lastModifiedBy>
  <cp:revision>410</cp:revision>
  <cp:lastPrinted>2018-08-21T14:17:23Z</cp:lastPrinted>
  <dcterms:created xsi:type="dcterms:W3CDTF">2018-07-26T09:52:20Z</dcterms:created>
  <dcterms:modified xsi:type="dcterms:W3CDTF">2020-02-04T09:43:32Z</dcterms:modified>
</cp:coreProperties>
</file>