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 id="2147483815" r:id="rId2"/>
  </p:sldMasterIdLst>
  <p:notesMasterIdLst>
    <p:notesMasterId r:id="rId18"/>
  </p:notesMasterIdLst>
  <p:handoutMasterIdLst>
    <p:handoutMasterId r:id="rId19"/>
  </p:handoutMasterIdLst>
  <p:sldIdLst>
    <p:sldId id="734" r:id="rId3"/>
    <p:sldId id="755" r:id="rId4"/>
    <p:sldId id="756" r:id="rId5"/>
    <p:sldId id="757" r:id="rId6"/>
    <p:sldId id="758" r:id="rId7"/>
    <p:sldId id="759" r:id="rId8"/>
    <p:sldId id="760" r:id="rId9"/>
    <p:sldId id="761" r:id="rId10"/>
    <p:sldId id="762" r:id="rId11"/>
    <p:sldId id="763" r:id="rId12"/>
    <p:sldId id="771" r:id="rId13"/>
    <p:sldId id="764" r:id="rId14"/>
    <p:sldId id="765" r:id="rId15"/>
    <p:sldId id="766" r:id="rId16"/>
    <p:sldId id="752"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2" userDrawn="1">
          <p15:clr>
            <a:srgbClr val="A4A3A4"/>
          </p15:clr>
        </p15:guide>
        <p15:guide id="2" pos="2880">
          <p15:clr>
            <a:srgbClr val="A4A3A4"/>
          </p15:clr>
        </p15:guide>
        <p15:guide id="3" pos="240" userDrawn="1">
          <p15:clr>
            <a:srgbClr val="A4A3A4"/>
          </p15:clr>
        </p15:guide>
        <p15:guide id="4" pos="1056" userDrawn="1">
          <p15:clr>
            <a:srgbClr val="A4A3A4"/>
          </p15:clr>
        </p15:guide>
        <p15:guide id="5" pos="2856" userDrawn="1">
          <p15:clr>
            <a:srgbClr val="A4A3A4"/>
          </p15:clr>
        </p15:guide>
        <p15:guide id="6" pos="5520" userDrawn="1">
          <p15:clr>
            <a:srgbClr val="A4A3A4"/>
          </p15:clr>
        </p15:guide>
        <p15:guide id="7" orient="horz" pos="900" userDrawn="1">
          <p15:clr>
            <a:srgbClr val="A4A3A4"/>
          </p15:clr>
        </p15:guide>
        <p15:guide id="8" orient="horz" pos="2148" userDrawn="1">
          <p15:clr>
            <a:srgbClr val="A4A3A4"/>
          </p15:clr>
        </p15:guide>
        <p15:guide id="9" orient="horz" pos="1164" userDrawn="1">
          <p15:clr>
            <a:srgbClr val="A4A3A4"/>
          </p15:clr>
        </p15:guide>
        <p15:guide id="10" pos="4176" userDrawn="1">
          <p15:clr>
            <a:srgbClr val="A4A3A4"/>
          </p15:clr>
        </p15:guide>
        <p15:guide id="11" orient="horz" pos="3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A3"/>
    <a:srgbClr val="0033A0"/>
    <a:srgbClr val="00B140"/>
    <a:srgbClr val="6BB445"/>
    <a:srgbClr val="840B55"/>
    <a:srgbClr val="3C1053"/>
    <a:srgbClr val="103C53"/>
    <a:srgbClr val="E18F1C"/>
    <a:srgbClr val="194E10"/>
    <a:srgbClr val="3CDC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4613"/>
  </p:normalViewPr>
  <p:slideViewPr>
    <p:cSldViewPr snapToGrid="0">
      <p:cViewPr>
        <p:scale>
          <a:sx n="100" d="100"/>
          <a:sy n="100" d="100"/>
        </p:scale>
        <p:origin x="624" y="-24"/>
      </p:cViewPr>
      <p:guideLst>
        <p:guide orient="horz" pos="1572"/>
        <p:guide pos="2880"/>
        <p:guide pos="240"/>
        <p:guide pos="1056"/>
        <p:guide pos="2856"/>
        <p:guide pos="5520"/>
        <p:guide orient="horz" pos="900"/>
        <p:guide orient="horz" pos="2148"/>
        <p:guide orient="horz" pos="1164"/>
        <p:guide pos="4176"/>
        <p:guide orient="horz" pos="324"/>
      </p:guideLst>
    </p:cSldViewPr>
  </p:slideViewPr>
  <p:notesTextViewPr>
    <p:cViewPr>
      <p:scale>
        <a:sx n="3" d="2"/>
        <a:sy n="3" d="2"/>
      </p:scale>
      <p:origin x="0" y="0"/>
    </p:cViewPr>
  </p:notesTextViewPr>
  <p:sorterViewPr>
    <p:cViewPr>
      <p:scale>
        <a:sx n="100" d="100"/>
        <a:sy n="100" d="100"/>
      </p:scale>
      <p:origin x="0" y="-608"/>
    </p:cViewPr>
  </p:sorterViewPr>
  <p:notesViewPr>
    <p:cSldViewPr snapToGrid="0">
      <p:cViewPr varScale="1">
        <p:scale>
          <a:sx n="124" d="100"/>
          <a:sy n="124" d="100"/>
        </p:scale>
        <p:origin x="44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2/4/2020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2/4/2020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2/4/2020</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94580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2/4/2020</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74102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2/4/2020</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3606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a:t>Edit Master text styles</a:t>
            </a:r>
          </a:p>
          <a:p>
            <a:pPr lvl="1"/>
            <a:r>
              <a:rPr lang="en-US"/>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2/4/2020</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dirty="0"/>
              <a:t>© 2018 Cognizant</a:t>
            </a:r>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288966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2/4/2020</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07299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2/4/2020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7931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2/4/2020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234821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2/4/2020</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4315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2/4/2020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009220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2/4/2020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7504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0" y="384048"/>
            <a:ext cx="2385905" cy="512064"/>
          </a:xfrm>
          <a:prstGeom prst="rect">
            <a:avLst/>
          </a:prstGeom>
        </p:spPr>
      </p:pic>
    </p:spTree>
    <p:extLst>
      <p:ext uri="{BB962C8B-B14F-4D97-AF65-F5344CB8AC3E}">
        <p14:creationId xmlns:p14="http://schemas.microsoft.com/office/powerpoint/2010/main" val="2645518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2/4/2020</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45630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fld id="{F6F2A938-361F-4F67-8BCD-4248013A871E}" type="datetime1">
              <a:rPr lang="en-US" smtClean="0"/>
              <a:t>2/4/2020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2/4/2020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bg1"/>
                </a:solidFill>
              </a:defRPr>
            </a:lvl1pPr>
            <a:lvl2pPr marL="231775" indent="-231775">
              <a:buNone/>
              <a:defRPr sz="4400">
                <a:solidFill>
                  <a:schemeClr val="bg1"/>
                </a:solidFill>
              </a:defRPr>
            </a:lvl2pPr>
            <a:lvl3pPr marL="228600" indent="-228600">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200" i="1">
                <a:solidFill>
                  <a:schemeClr val="bg1"/>
                </a:solidFill>
                <a:latin typeface="+mn-lt"/>
              </a:defRPr>
            </a:lvl4pPr>
            <a:lvl5pPr marL="0" indent="0">
              <a:buClrTx/>
              <a:buFont typeface="Arial" panose="020B0604020202020204" pitchFamily="34" charset="0"/>
              <a:buNone/>
              <a:defRPr sz="1200" i="1">
                <a:solidFill>
                  <a:schemeClr val="bg1"/>
                </a:solidFill>
                <a:latin typeface="+mn-lt"/>
              </a:defRPr>
            </a:lvl5pPr>
            <a:lvl6pPr marL="0" indent="0">
              <a:buClrTx/>
              <a:buFont typeface="Arial" panose="020B0604020202020204" pitchFamily="34" charset="0"/>
              <a:buNone/>
              <a:defRPr sz="1200" i="1">
                <a:solidFill>
                  <a:schemeClr val="bg1"/>
                </a:solidFill>
                <a:latin typeface="+mn-lt"/>
              </a:defRPr>
            </a:lvl6pPr>
            <a:lvl7pPr marL="0" indent="0">
              <a:buClrTx/>
              <a:buFont typeface="Arial" panose="020B0604020202020204" pitchFamily="34" charset="0"/>
              <a:buNone/>
              <a:defRPr sz="1200" i="1">
                <a:solidFill>
                  <a:schemeClr val="bg1"/>
                </a:solidFill>
                <a:latin typeface="+mn-lt"/>
              </a:defRPr>
            </a:lvl7pPr>
            <a:lvl8pPr marL="0" indent="0">
              <a:buClrTx/>
              <a:buFont typeface="Arial" panose="020B0604020202020204" pitchFamily="34" charset="0"/>
              <a:buNone/>
              <a:defRPr sz="1200" i="1">
                <a:solidFill>
                  <a:schemeClr val="bg1"/>
                </a:solidFill>
                <a:latin typeface="+mn-lt"/>
              </a:defRPr>
            </a:lvl8pPr>
            <a:lvl9pPr marL="0" indent="0">
              <a:buClrTx/>
              <a:buFont typeface="Arial" panose="020B0604020202020204" pitchFamily="34" charset="0"/>
              <a:buNone/>
              <a:defRPr sz="1200" i="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2/4/2020</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a:t>© 2018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2/4/2020</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dirty="0"/>
              <a:t>© 2018 Cognizant</a:t>
            </a:r>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198453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2/4/2020</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dirty="0"/>
              <a:t>© 2018 Cognizant</a:t>
            </a:r>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8412374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2/4/2020</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dirty="0"/>
              <a:t>© 2018 Cognizant</a:t>
            </a:r>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dirty="0"/>
              <a:t>Click icon to add picture</a:t>
            </a:r>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2/4/2020</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dirty="0"/>
              <a:t>© 2018 Cognizant</a:t>
            </a:r>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2/4/2020</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822969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2/4/2020</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3522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a:t>© 2018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457200" y="384048"/>
            <a:ext cx="2385905" cy="512064"/>
          </a:xfrm>
          <a:prstGeom prst="rect">
            <a:avLst/>
          </a:prstGeom>
        </p:spPr>
      </p:pic>
    </p:spTree>
    <p:extLst>
      <p:ext uri="{BB962C8B-B14F-4D97-AF65-F5344CB8AC3E}">
        <p14:creationId xmlns:p14="http://schemas.microsoft.com/office/powerpoint/2010/main" val="1417923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2/4/2020</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dirty="0"/>
              <a:t>© 2018 Cognizant</a:t>
            </a:r>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5447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2/4/2020</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dirty="0"/>
              <a:t>© 2018 Cognizant</a:t>
            </a:r>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469749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2" y="-972273"/>
            <a:ext cx="184731" cy="369332"/>
          </a:xfrm>
          <a:prstGeom prst="rect">
            <a:avLst/>
          </a:prstGeom>
          <a:noFill/>
        </p:spPr>
        <p:txBody>
          <a:bodyPr wrap="none" rtlCol="0">
            <a:spAutoFit/>
          </a:bodyPr>
          <a:lstStyle/>
          <a:p>
            <a:endParaRPr lang="en-US"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Header &amp; 2-Column (Numbered text on left)_To u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193222" y="222305"/>
            <a:ext cx="8385048" cy="795528"/>
          </a:xfrm>
        </p:spPr>
        <p:txBody>
          <a:bodyPr>
            <a:normAutofit/>
          </a:bodyPr>
          <a:lstStyle>
            <a:lvl1pPr>
              <a:defRPr sz="1800"/>
            </a:lvl1pPr>
          </a:lstStyle>
          <a:p>
            <a:r>
              <a:rPr lang="en-US" dirty="0"/>
              <a:t>Click to edit Master title style</a:t>
            </a:r>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a:xfrm>
            <a:off x="440228" y="4845802"/>
            <a:ext cx="1964901" cy="155448"/>
          </a:xfrm>
          <a:solidFill>
            <a:schemeClr val="bg1"/>
          </a:solidFill>
        </p:spPr>
        <p:txBody>
          <a:bodyPr/>
          <a:lstStyle>
            <a:lvl1pPr>
              <a:defRPr>
                <a:solidFill>
                  <a:schemeClr val="bg1">
                    <a:lumMod val="65000"/>
                  </a:schemeClr>
                </a:solidFill>
              </a:defRPr>
            </a:lvl1pPr>
          </a:lstStyle>
          <a:p>
            <a:pPr defTabSz="457189"/>
            <a:r>
              <a:rPr lang="en-US" smtClean="0">
                <a:solidFill>
                  <a:srgbClr val="FFFFFF">
                    <a:lumMod val="65000"/>
                  </a:srgbClr>
                </a:solidFill>
              </a:rPr>
              <a:t>© 2020  Cognizant Technology Solutions</a:t>
            </a:r>
            <a:endParaRPr lang="en-US" dirty="0">
              <a:solidFill>
                <a:srgbClr val="FFFFFF">
                  <a:lumMod val="65000"/>
                </a:srgbClr>
              </a:solidFill>
            </a:endParaRPr>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a:xfrm>
            <a:off x="184196" y="4845802"/>
            <a:ext cx="228600" cy="155448"/>
          </a:xfrm>
          <a:solidFill>
            <a:schemeClr val="bg1"/>
          </a:solidFill>
        </p:spPr>
        <p:txBody>
          <a:bodyPr/>
          <a:lstStyle>
            <a:lvl1pPr>
              <a:defRPr>
                <a:solidFill>
                  <a:schemeClr val="tx2"/>
                </a:solidFill>
              </a:defRPr>
            </a:lvl1pPr>
          </a:lstStyle>
          <a:p>
            <a:pPr defTabSz="457189"/>
            <a:fld id="{2EFEF571-C9B4-4D92-A7F7-315B894862A8}" type="slidenum">
              <a:rPr lang="en-US" smtClean="0"/>
              <a:pPr defTabSz="457189"/>
              <a:t>‹#›</a:t>
            </a:fld>
            <a:endParaRPr lang="en-US" dirty="0"/>
          </a:p>
        </p:txBody>
      </p:sp>
      <p:cxnSp>
        <p:nvCxnSpPr>
          <p:cNvPr id="5" name="Straight Connector 4"/>
          <p:cNvCxnSpPr/>
          <p:nvPr userDrawn="1"/>
        </p:nvCxnSpPr>
        <p:spPr>
          <a:xfrm>
            <a:off x="2508826" y="4923526"/>
            <a:ext cx="51120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2"/>
          <a:stretch>
            <a:fillRect/>
          </a:stretch>
        </p:blipFill>
        <p:spPr>
          <a:xfrm>
            <a:off x="7788196" y="4755851"/>
            <a:ext cx="985838" cy="257175"/>
          </a:xfrm>
          <a:prstGeom prst="rect">
            <a:avLst/>
          </a:prstGeom>
        </p:spPr>
      </p:pic>
    </p:spTree>
    <p:extLst>
      <p:ext uri="{BB962C8B-B14F-4D97-AF65-F5344CB8AC3E}">
        <p14:creationId xmlns:p14="http://schemas.microsoft.com/office/powerpoint/2010/main" val="26379998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28"/>
            <a:ext cx="9144000" cy="5149664"/>
          </a:xfrm>
          <a:prstGeom prst="rect">
            <a:avLst/>
          </a:prstGeom>
        </p:spPr>
      </p:pic>
      <p:sp>
        <p:nvSpPr>
          <p:cNvPr id="4" name="Rectangle 3"/>
          <p:cNvSpPr/>
          <p:nvPr userDrawn="1"/>
        </p:nvSpPr>
        <p:spPr>
          <a:xfrm>
            <a:off x="0" y="1279433"/>
            <a:ext cx="9144000" cy="1838672"/>
          </a:xfrm>
          <a:prstGeom prst="rect">
            <a:avLst/>
          </a:prstGeom>
          <a:solidFill>
            <a:schemeClr val="tx2">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7"/>
            <a:ext cx="5029200" cy="1052596"/>
          </a:xfrm>
        </p:spPr>
        <p:txBody>
          <a:bodyPr anchor="b">
            <a:spAutoFit/>
          </a:bodyPr>
          <a:lstStyle>
            <a:lvl1pPr algn="l">
              <a:defRPr sz="3800">
                <a:solidFill>
                  <a:schemeClr val="bg1"/>
                </a:solidFill>
              </a:defRPr>
            </a:lvl1pPr>
          </a:lstStyle>
          <a:p>
            <a:pPr lvl="0"/>
            <a:r>
              <a:rPr lang="en-US"/>
              <a:t>Presentation Title Goes Here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2020  Cognizant Technology Solutions</a:t>
            </a:r>
            <a:endParaRPr lang="en-US" dirty="0"/>
          </a:p>
        </p:txBody>
      </p:sp>
      <p:cxnSp>
        <p:nvCxnSpPr>
          <p:cNvPr id="7" name="Straight Connector 6"/>
          <p:cNvCxnSpPr/>
          <p:nvPr userDrawn="1"/>
        </p:nvCxnSpPr>
        <p:spPr>
          <a:xfrm>
            <a:off x="0" y="1279433"/>
            <a:ext cx="60851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0" y="3305737"/>
            <a:ext cx="6029325" cy="725298"/>
          </a:xfrm>
          <a:custGeom>
            <a:avLst/>
            <a:gdLst>
              <a:gd name="connsiteX0" fmla="*/ 0 w 8115300"/>
              <a:gd name="connsiteY0" fmla="*/ 0 h 967064"/>
              <a:gd name="connsiteX1" fmla="*/ 8115300 w 8115300"/>
              <a:gd name="connsiteY1" fmla="*/ 0 h 967064"/>
              <a:gd name="connsiteX2" fmla="*/ 8115300 w 8115300"/>
              <a:gd name="connsiteY2" fmla="*/ 967064 h 967064"/>
              <a:gd name="connsiteX3" fmla="*/ 0 w 8115300"/>
              <a:gd name="connsiteY3" fmla="*/ 967064 h 967064"/>
              <a:gd name="connsiteX4" fmla="*/ 0 w 8115300"/>
              <a:gd name="connsiteY4" fmla="*/ 0 h 967064"/>
              <a:gd name="connsiteX0" fmla="*/ 0 w 8115300"/>
              <a:gd name="connsiteY0" fmla="*/ 0 h 967064"/>
              <a:gd name="connsiteX1" fmla="*/ 8115300 w 8115300"/>
              <a:gd name="connsiteY1" fmla="*/ 0 h 967064"/>
              <a:gd name="connsiteX2" fmla="*/ 7372350 w 8115300"/>
              <a:gd name="connsiteY2" fmla="*/ 967064 h 967064"/>
              <a:gd name="connsiteX3" fmla="*/ 0 w 8115300"/>
              <a:gd name="connsiteY3" fmla="*/ 967064 h 967064"/>
              <a:gd name="connsiteX4" fmla="*/ 0 w 8115300"/>
              <a:gd name="connsiteY4" fmla="*/ 0 h 967064"/>
              <a:gd name="connsiteX0" fmla="*/ 0 w 8039100"/>
              <a:gd name="connsiteY0" fmla="*/ 0 h 967064"/>
              <a:gd name="connsiteX1" fmla="*/ 8039100 w 8039100"/>
              <a:gd name="connsiteY1" fmla="*/ 6350 h 967064"/>
              <a:gd name="connsiteX2" fmla="*/ 7372350 w 8039100"/>
              <a:gd name="connsiteY2" fmla="*/ 967064 h 967064"/>
              <a:gd name="connsiteX3" fmla="*/ 0 w 8039100"/>
              <a:gd name="connsiteY3" fmla="*/ 967064 h 967064"/>
              <a:gd name="connsiteX4" fmla="*/ 0 w 8039100"/>
              <a:gd name="connsiteY4" fmla="*/ 0 h 967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9100" h="967064">
                <a:moveTo>
                  <a:pt x="0" y="0"/>
                </a:moveTo>
                <a:lnTo>
                  <a:pt x="8039100" y="6350"/>
                </a:lnTo>
                <a:lnTo>
                  <a:pt x="7372350" y="967064"/>
                </a:lnTo>
                <a:lnTo>
                  <a:pt x="0" y="967064"/>
                </a:lnTo>
                <a:lnTo>
                  <a:pt x="0" y="0"/>
                </a:lnTo>
                <a:close/>
              </a:path>
            </a:pathLst>
          </a:custGeom>
          <a:solidFill>
            <a:schemeClr val="tx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363783"/>
            <a:ext cx="5029200" cy="538609"/>
          </a:xfrm>
        </p:spPr>
        <p:txBody>
          <a:bodyPr>
            <a:spAutoFit/>
          </a:bodyPr>
          <a:lstStyle>
            <a:lvl1pPr marL="0" marR="0" indent="0" algn="l" defTabSz="914378"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594" indent="-228594" algn="l">
              <a:spcBef>
                <a:spcPts val="600"/>
              </a:spcBef>
              <a:buClrTx/>
              <a:buSzPct val="125000"/>
              <a:buFont typeface="Arial" panose="020B0604020202020204" pitchFamily="34" charset="0"/>
              <a:buChar char="•"/>
              <a:defRPr sz="1200">
                <a:solidFill>
                  <a:schemeClr val="bg1"/>
                </a:solidFill>
              </a:defRPr>
            </a:lvl3pPr>
            <a:lvl4pPr marL="228594" indent="-228594" algn="l">
              <a:spcBef>
                <a:spcPts val="600"/>
              </a:spcBef>
              <a:buClrTx/>
              <a:buSzPct val="125000"/>
              <a:buFont typeface="Arial" panose="020B0604020202020204" pitchFamily="34" charset="0"/>
              <a:buChar char="•"/>
              <a:defRPr sz="1200">
                <a:solidFill>
                  <a:schemeClr val="bg1"/>
                </a:solidFill>
              </a:defRPr>
            </a:lvl4pPr>
            <a:lvl5pPr marL="228594" indent="-228594" algn="l">
              <a:spcBef>
                <a:spcPts val="600"/>
              </a:spcBef>
              <a:buClrTx/>
              <a:buSzPct val="125000"/>
              <a:buFont typeface="Arial" panose="020B0604020202020204" pitchFamily="34" charset="0"/>
              <a:buChar char="•"/>
              <a:defRPr sz="1200">
                <a:solidFill>
                  <a:schemeClr val="bg1"/>
                </a:solidFill>
              </a:defRPr>
            </a:lvl5pPr>
            <a:lvl6pPr marL="228594" indent="-228594" algn="l">
              <a:spcBef>
                <a:spcPts val="600"/>
              </a:spcBef>
              <a:buClrTx/>
              <a:buSzPct val="125000"/>
              <a:buFont typeface="Arial" panose="020B0604020202020204" pitchFamily="34" charset="0"/>
              <a:buChar char="•"/>
              <a:defRPr sz="1200">
                <a:solidFill>
                  <a:schemeClr val="bg1"/>
                </a:solidFill>
              </a:defRPr>
            </a:lvl6pPr>
            <a:lvl7pPr marL="228594" indent="-228594" algn="l">
              <a:spcBef>
                <a:spcPts val="600"/>
              </a:spcBef>
              <a:buClrTx/>
              <a:buSzPct val="125000"/>
              <a:buFont typeface="Arial" panose="020B0604020202020204" pitchFamily="34" charset="0"/>
              <a:buChar char="•"/>
              <a:defRPr sz="1200">
                <a:solidFill>
                  <a:schemeClr val="bg1"/>
                </a:solidFill>
              </a:defRPr>
            </a:lvl7pPr>
            <a:lvl8pPr marL="228594" indent="-228594" algn="l">
              <a:spcBef>
                <a:spcPts val="600"/>
              </a:spcBef>
              <a:buClrTx/>
              <a:buSzPct val="125000"/>
              <a:buFont typeface="Arial" panose="020B0604020202020204" pitchFamily="34" charset="0"/>
              <a:buChar char="•"/>
              <a:defRPr sz="1200">
                <a:solidFill>
                  <a:schemeClr val="bg1"/>
                </a:solidFill>
              </a:defRPr>
            </a:lvl8pPr>
            <a:lvl9pPr marL="228594" indent="-228594" algn="l">
              <a:spcBef>
                <a:spcPts val="600"/>
              </a:spcBef>
              <a:buClrTx/>
              <a:buSzPct val="125000"/>
              <a:buFont typeface="Arial" panose="020B0604020202020204" pitchFamily="34" charset="0"/>
              <a:buChar char="•"/>
              <a:defRPr sz="1200">
                <a:solidFill>
                  <a:schemeClr val="bg1"/>
                </a:solidFill>
              </a:defRPr>
            </a:lvl9pPr>
          </a:lstStyle>
          <a:p>
            <a:pPr lvl="0"/>
            <a:r>
              <a:rPr lang="en-US"/>
              <a:t>Speaker’s Full Name</a:t>
            </a:r>
          </a:p>
          <a:p>
            <a:pPr lvl="1"/>
            <a:r>
              <a:rPr lang="en-US"/>
              <a:t>Speaker’s title</a:t>
            </a:r>
          </a:p>
        </p:txBody>
      </p:sp>
      <p:cxnSp>
        <p:nvCxnSpPr>
          <p:cNvPr id="15" name="Straight Connector 14"/>
          <p:cNvCxnSpPr/>
          <p:nvPr userDrawn="1"/>
        </p:nvCxnSpPr>
        <p:spPr>
          <a:xfrm>
            <a:off x="3271837" y="3118105"/>
            <a:ext cx="60851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1504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67" y="5976"/>
            <a:ext cx="9122444"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bg1"/>
                </a:solidFill>
              </a:defRPr>
            </a:lvl1pPr>
          </a:lstStyle>
          <a:p>
            <a:r>
              <a:rPr lang="en-US"/>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bg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a:t>Name</a:t>
            </a:r>
            <a:br>
              <a:rPr lang="en-US"/>
            </a:br>
            <a:r>
              <a:rPr lang="en-US"/>
              <a:t>Email (optional)</a:t>
            </a:r>
          </a:p>
        </p:txBody>
      </p:sp>
      <p:sp>
        <p:nvSpPr>
          <p:cNvPr id="6" name="TextBox 5"/>
          <p:cNvSpPr txBox="1"/>
          <p:nvPr userDrawn="1"/>
        </p:nvSpPr>
        <p:spPr>
          <a:xfrm>
            <a:off x="3588153" y="-972272"/>
            <a:ext cx="184731" cy="369332"/>
          </a:xfrm>
          <a:prstGeom prst="rect">
            <a:avLst/>
          </a:prstGeom>
          <a:noFill/>
        </p:spPr>
        <p:txBody>
          <a:bodyPr wrap="none" rtlCol="0">
            <a:spAutoFit/>
          </a:bodyPr>
          <a:lstStyle/>
          <a:p>
            <a:endParaRPr lang="en-US" sz="1800">
              <a:solidFill>
                <a:schemeClr val="tx2"/>
              </a:solidFill>
            </a:endParaRPr>
          </a:p>
        </p:txBody>
      </p:sp>
    </p:spTree>
    <p:extLst>
      <p:ext uri="{BB962C8B-B14F-4D97-AF65-F5344CB8AC3E}">
        <p14:creationId xmlns:p14="http://schemas.microsoft.com/office/powerpoint/2010/main" val="120903339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2/4/2020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cxnSp>
        <p:nvCxnSpPr>
          <p:cNvPr id="5" name="Straight Connector 4"/>
          <p:cNvCxnSpPr/>
          <p:nvPr userDrawn="1"/>
        </p:nvCxnSpPr>
        <p:spPr>
          <a:xfrm>
            <a:off x="137468" y="666074"/>
            <a:ext cx="8184599" cy="6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262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3621024" y="1261872"/>
            <a:ext cx="5141976"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457200" lvl="1" indent="-457200">
              <a:buNone/>
            </a:pPr>
            <a:endParaRPr kumimoji="0" lang="en-US" sz="2800"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381000" y="1261871"/>
            <a:ext cx="2757488" cy="3319272"/>
          </a:xfrm>
          <a:noFill/>
        </p:spPr>
        <p:txBody>
          <a:bodyPr/>
          <a:lstStyle>
            <a:lvl1pPr marL="0" marR="0" indent="0" algn="l" defTabSz="457200" rtl="0" eaLnBrk="1" fontAlgn="auto" latinLnBrk="0" hangingPunct="1">
              <a:lnSpc>
                <a:spcPct val="90000"/>
              </a:lnSpc>
              <a:spcBef>
                <a:spcPts val="600"/>
              </a:spcBef>
              <a:spcAft>
                <a:spcPts val="0"/>
              </a:spcAft>
              <a:buClrTx/>
              <a:buSzTx/>
              <a:buFont typeface="Arial"/>
              <a:buNone/>
              <a:tabLst/>
              <a:defRPr>
                <a:solidFill>
                  <a:schemeClr val="bg1"/>
                </a:solidFill>
              </a:defRPr>
            </a:lvl1pPr>
          </a:lstStyle>
          <a:p>
            <a:pPr marL="0" marR="0" lvl="0" indent="0" algn="l" defTabSz="457200" rtl="0" eaLnBrk="1" fontAlgn="auto" latinLnBrk="0" hangingPunct="1">
              <a:lnSpc>
                <a:spcPct val="90000"/>
              </a:lnSpc>
              <a:spcBef>
                <a:spcPts val="6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2/4/2020</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dirty="0"/>
              <a:t>© 2018 Cognizant</a:t>
            </a:r>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06916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377952" y="1261872"/>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2/4/2020</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a:t>© 2018 Cognizant</a:t>
            </a:r>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2/4/2020</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a:t>© 2018 Cognizant</a:t>
            </a:r>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cxnSp>
        <p:nvCxnSpPr>
          <p:cNvPr id="5" name="Straight Connector 4"/>
          <p:cNvCxnSpPr/>
          <p:nvPr userDrawn="1"/>
        </p:nvCxnSpPr>
        <p:spPr>
          <a:xfrm>
            <a:off x="137468" y="666074"/>
            <a:ext cx="8184599" cy="60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61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2/4/2020</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786842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2/4/2020</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9502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2/4/2020</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dirty="0"/>
              <a:t>© 2018 Cognizant</a:t>
            </a:r>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526569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2.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72C7141F-1075-416F-B85B-2A67B4DBA6BF}" type="datetime1">
              <a:rPr lang="en-US" smtClean="0"/>
              <a:t>2/4/2020</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a:t>© 2018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813" r:id="rId3"/>
    <p:sldLayoutId id="2147483724" r:id="rId4"/>
    <p:sldLayoutId id="2147483725" r:id="rId5"/>
    <p:sldLayoutId id="2147483709" r:id="rId6"/>
    <p:sldLayoutId id="2147483711" r:id="rId7"/>
    <p:sldLayoutId id="2147483726" r:id="rId8"/>
    <p:sldLayoutId id="2147483793" r:id="rId9"/>
    <p:sldLayoutId id="2147483794" r:id="rId10"/>
    <p:sldLayoutId id="2147483720" r:id="rId11"/>
    <p:sldLayoutId id="2147483783" r:id="rId12"/>
    <p:sldLayoutId id="2147483784" r:id="rId13"/>
    <p:sldLayoutId id="2147483727" r:id="rId14"/>
    <p:sldLayoutId id="2147483776" r:id="rId15"/>
    <p:sldLayoutId id="2147483806" r:id="rId16"/>
    <p:sldLayoutId id="2147483807" r:id="rId17"/>
    <p:sldLayoutId id="2147483781" r:id="rId18"/>
    <p:sldLayoutId id="2147483808" r:id="rId19"/>
    <p:sldLayoutId id="2147483809" r:id="rId20"/>
    <p:sldLayoutId id="2147483797" r:id="rId21"/>
    <p:sldLayoutId id="2147483798" r:id="rId22"/>
    <p:sldLayoutId id="2147483799" r:id="rId23"/>
    <p:sldLayoutId id="2147483700" r:id="rId24"/>
    <p:sldLayoutId id="2147483663" r:id="rId25"/>
    <p:sldLayoutId id="2147483683" r:id="rId26"/>
    <p:sldLayoutId id="2147483682" r:id="rId27"/>
    <p:sldLayoutId id="2147483664" r:id="rId28"/>
    <p:sldLayoutId id="2147483670" r:id="rId29"/>
    <p:sldLayoutId id="2147483733" r:id="rId30"/>
    <p:sldLayoutId id="2147483782" r:id="rId31"/>
    <p:sldLayoutId id="2147483672" r:id="rId32"/>
  </p:sldLayoutIdLst>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endParaRPr lang="en-US"/>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2"/>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 Technology Solutions</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tx2"/>
                </a:solidFill>
              </a:defRPr>
            </a:lvl1pPr>
          </a:lstStyle>
          <a:p>
            <a:fld id="{2EFEF571-C9B4-4D92-A7F7-315B894862A8}" type="slidenum">
              <a:rPr lang="en-US" smtClean="0"/>
              <a:pPr/>
              <a:t>‹#›</a:t>
            </a:fld>
            <a:endParaRPr lang="en-US"/>
          </a:p>
        </p:txBody>
      </p:sp>
    </p:spTree>
    <p:extLst>
      <p:ext uri="{BB962C8B-B14F-4D97-AF65-F5344CB8AC3E}">
        <p14:creationId xmlns:p14="http://schemas.microsoft.com/office/powerpoint/2010/main" val="410590009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20" r:id="rId4"/>
  </p:sldLayoutIdLst>
  <p:hf hdr="0" dt="0"/>
  <p:txStyles>
    <p:titleStyle>
      <a:lvl1pPr algn="l" defTabSz="914378" rtl="0" eaLnBrk="1" latinLnBrk="0" hangingPunct="1">
        <a:lnSpc>
          <a:spcPct val="90000"/>
        </a:lnSpc>
        <a:spcBef>
          <a:spcPct val="0"/>
        </a:spcBef>
        <a:buNone/>
        <a:defRPr sz="2400" kern="1200">
          <a:solidFill>
            <a:schemeClr val="tx2"/>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hyperlink" Target="https://aws.amazon.com/glue/pricing/" TargetMode="Externa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hyperlink" Target="https://docs.aws.amazon.com/lambda/latest/dg/limits.html" TargetMode="Externa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hyperlink" Target="https://data.solita.fi/tag/dataops/" TargetMode="Externa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A215C6-E2F4-4E90-969D-C8C5FEDD8C4E}"/>
              </a:ext>
            </a:extLst>
          </p:cNvPr>
          <p:cNvSpPr>
            <a:spLocks noGrp="1"/>
          </p:cNvSpPr>
          <p:nvPr>
            <p:ph type="ctrTitle"/>
          </p:nvPr>
        </p:nvSpPr>
        <p:spPr>
          <a:xfrm>
            <a:off x="919428" y="1954219"/>
            <a:ext cx="7143024" cy="498598"/>
          </a:xfrm>
        </p:spPr>
        <p:txBody>
          <a:bodyPr/>
          <a:lstStyle/>
          <a:p>
            <a:r>
              <a:rPr lang="en-US" sz="3600" dirty="0">
                <a:latin typeface="Calibri" panose="020F0502020204030204" pitchFamily="34" charset="0"/>
                <a:cs typeface="Calibri" panose="020F0502020204030204" pitchFamily="34" charset="0"/>
              </a:rPr>
              <a:t>Amazon </a:t>
            </a:r>
            <a:r>
              <a:rPr lang="en-US" sz="3600" dirty="0" smtClean="0">
                <a:latin typeface="Calibri" panose="020F0502020204030204" pitchFamily="34" charset="0"/>
                <a:cs typeface="Calibri" panose="020F0502020204030204" pitchFamily="34" charset="0"/>
              </a:rPr>
              <a:t>GLUE</a:t>
            </a:r>
            <a:endParaRPr lang="en-US" sz="1800" dirty="0">
              <a:latin typeface="Calibri" panose="020F0502020204030204" pitchFamily="34" charset="0"/>
              <a:cs typeface="Calibri" panose="020F0502020204030204" pitchFamily="34" charset="0"/>
            </a:endParaRPr>
          </a:p>
        </p:txBody>
      </p:sp>
      <p:sp>
        <p:nvSpPr>
          <p:cNvPr id="6" name="Footer Placeholder 5"/>
          <p:cNvSpPr>
            <a:spLocks noGrp="1"/>
          </p:cNvSpPr>
          <p:nvPr>
            <p:ph type="ftr" sz="quarter" idx="11"/>
          </p:nvPr>
        </p:nvSpPr>
        <p:spPr/>
        <p:txBody>
          <a:bodyPr/>
          <a:lstStyle/>
          <a:p>
            <a:pPr defTabSz="685800"/>
            <a:r>
              <a:rPr lang="en-US" dirty="0">
                <a:solidFill>
                  <a:srgbClr val="FFFFFF"/>
                </a:solidFill>
                <a:latin typeface="Arial" panose="020B0604020202020204"/>
              </a:rPr>
              <a:t>© 2020  Cognizant Technology Solutions</a:t>
            </a:r>
          </a:p>
        </p:txBody>
      </p:sp>
    </p:spTree>
    <p:extLst>
      <p:ext uri="{BB962C8B-B14F-4D97-AF65-F5344CB8AC3E}">
        <p14:creationId xmlns:p14="http://schemas.microsoft.com/office/powerpoint/2010/main" val="1030204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AWS GLUE</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10</a:t>
            </a:fld>
            <a:endParaRPr lang="en-US" dirty="0"/>
          </a:p>
        </p:txBody>
      </p:sp>
      <p:sp>
        <p:nvSpPr>
          <p:cNvPr id="7" name="Content Placeholder 2"/>
          <p:cNvSpPr>
            <a:spLocks noGrp="1"/>
          </p:cNvSpPr>
          <p:nvPr>
            <p:ph idx="1"/>
          </p:nvPr>
        </p:nvSpPr>
        <p:spPr>
          <a:xfrm>
            <a:off x="460248" y="861406"/>
            <a:ext cx="8169402" cy="3739169"/>
          </a:xfrm>
        </p:spPr>
        <p:txBody>
          <a:bodyPr>
            <a:noAutofit/>
          </a:bodyPr>
          <a:lstStyle/>
          <a:p>
            <a:pPr algn="just"/>
            <a:r>
              <a:rPr lang="en-US" sz="1600" b="1" dirty="0">
                <a:latin typeface="Calibri" panose="020F0502020204030204" pitchFamily="34" charset="0"/>
                <a:cs typeface="Calibri" panose="020F0502020204030204" pitchFamily="34" charset="0"/>
              </a:rPr>
              <a:t>The following is the general workflow for how a crawler populates the AWS Glue Data Catalog</a:t>
            </a:r>
            <a:r>
              <a:rPr lang="en-US" sz="1600" b="1" dirty="0" smtClean="0">
                <a:latin typeface="Calibri" panose="020F0502020204030204" pitchFamily="34" charset="0"/>
                <a:cs typeface="Calibri" panose="020F0502020204030204" pitchFamily="34" charset="0"/>
              </a:rPr>
              <a:t>:</a:t>
            </a:r>
          </a:p>
          <a:p>
            <a:pPr marL="571494" lvl="1" indent="-342900" algn="just"/>
            <a:r>
              <a:rPr lang="en-US" sz="1400" dirty="0" smtClean="0">
                <a:latin typeface="Calibri" panose="020F0502020204030204" pitchFamily="34" charset="0"/>
                <a:cs typeface="Calibri" panose="020F0502020204030204" pitchFamily="34" charset="0"/>
              </a:rPr>
              <a:t>A </a:t>
            </a:r>
            <a:r>
              <a:rPr lang="en-US" sz="1400" dirty="0">
                <a:latin typeface="Calibri" panose="020F0502020204030204" pitchFamily="34" charset="0"/>
                <a:cs typeface="Calibri" panose="020F0502020204030204" pitchFamily="34" charset="0"/>
              </a:rPr>
              <a:t>crawler runs any custom </a:t>
            </a:r>
            <a:r>
              <a:rPr lang="en-US" sz="1400" i="1" dirty="0">
                <a:latin typeface="Calibri" panose="020F0502020204030204" pitchFamily="34" charset="0"/>
                <a:cs typeface="Calibri" panose="020F0502020204030204" pitchFamily="34" charset="0"/>
              </a:rPr>
              <a:t>classifiers</a:t>
            </a:r>
            <a:r>
              <a:rPr lang="en-US" sz="1400" dirty="0">
                <a:latin typeface="Calibri" panose="020F0502020204030204" pitchFamily="34" charset="0"/>
                <a:cs typeface="Calibri" panose="020F0502020204030204" pitchFamily="34" charset="0"/>
              </a:rPr>
              <a:t> that you choose to infer the format and schema of your data. You provide the code for custom classifiers, and they run in the order that you specify.</a:t>
            </a:r>
          </a:p>
          <a:p>
            <a:pPr marL="571494" lvl="1" indent="-342900" algn="just"/>
            <a:r>
              <a:rPr lang="en-US" sz="1400" dirty="0">
                <a:latin typeface="Calibri" panose="020F0502020204030204" pitchFamily="34" charset="0"/>
                <a:cs typeface="Calibri" panose="020F0502020204030204" pitchFamily="34" charset="0"/>
              </a:rPr>
              <a:t>The first custom classifier to successfully recognize the structure of your data is used to create a schema. Custom classifiers lower in the list are skipped. If no custom classifier matches your data's schema, built-in classifiers try to recognize your data's schema. An example of a built-in classifier is one that recognizes JSON.</a:t>
            </a:r>
          </a:p>
          <a:p>
            <a:pPr marL="571494" lvl="1" indent="-342900" algn="just"/>
            <a:r>
              <a:rPr lang="en-US" sz="1400" dirty="0">
                <a:latin typeface="Calibri" panose="020F0502020204030204" pitchFamily="34" charset="0"/>
                <a:cs typeface="Calibri" panose="020F0502020204030204" pitchFamily="34" charset="0"/>
              </a:rPr>
              <a:t>The crawler connects to the data store. Some data stores require connection properties for crawler access.</a:t>
            </a:r>
          </a:p>
          <a:p>
            <a:pPr marL="571494" lvl="1" indent="-342900" algn="just"/>
            <a:r>
              <a:rPr lang="en-US" sz="1400" dirty="0">
                <a:latin typeface="Calibri" panose="020F0502020204030204" pitchFamily="34" charset="0"/>
                <a:cs typeface="Calibri" panose="020F0502020204030204" pitchFamily="34" charset="0"/>
              </a:rPr>
              <a:t>The inferred schema is created for your data.</a:t>
            </a:r>
          </a:p>
          <a:p>
            <a:pPr marL="571494" lvl="1" indent="-342900" algn="just"/>
            <a:r>
              <a:rPr lang="en-US" sz="1400" dirty="0">
                <a:latin typeface="Calibri" panose="020F0502020204030204" pitchFamily="34" charset="0"/>
                <a:cs typeface="Calibri" panose="020F0502020204030204" pitchFamily="34" charset="0"/>
              </a:rPr>
              <a:t>The crawler writes metadata to the Data Catalog. A table definition contains metadata about the data in your data store. The table is written to a database, which is a container of tables in the Data Catalog. Attributes of a table include classification, which is a label created by the classifier that inferred the table schema.</a:t>
            </a:r>
            <a:endParaRPr lang="en-US" sz="1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4459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AWS GLUE</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11</a:t>
            </a:fld>
            <a:endParaRPr lang="en-US" dirty="0"/>
          </a:p>
        </p:txBody>
      </p:sp>
      <p:sp>
        <p:nvSpPr>
          <p:cNvPr id="9" name="Content Placeholder 2"/>
          <p:cNvSpPr>
            <a:spLocks noGrp="1"/>
          </p:cNvSpPr>
          <p:nvPr>
            <p:ph idx="1"/>
          </p:nvPr>
        </p:nvSpPr>
        <p:spPr>
          <a:xfrm>
            <a:off x="460248" y="861406"/>
            <a:ext cx="8169402" cy="2881919"/>
          </a:xfrm>
        </p:spPr>
        <p:txBody>
          <a:bodyPr>
            <a:noAutofit/>
          </a:bodyPr>
          <a:lstStyle/>
          <a:p>
            <a:pPr algn="just"/>
            <a:r>
              <a:rPr lang="en-US" b="1" dirty="0">
                <a:latin typeface="Calibri" panose="020F0502020204030204" pitchFamily="34" charset="0"/>
                <a:cs typeface="Calibri" panose="020F0502020204030204" pitchFamily="34" charset="0"/>
              </a:rPr>
              <a:t>AWS Glue Data Catalog </a:t>
            </a:r>
            <a:r>
              <a:rPr lang="en-US" b="1" dirty="0" smtClean="0">
                <a:latin typeface="Calibri" panose="020F0502020204030204" pitchFamily="34" charset="0"/>
                <a:cs typeface="Calibri" panose="020F0502020204030204" pitchFamily="34" charset="0"/>
              </a:rPr>
              <a:t>:</a:t>
            </a:r>
          </a:p>
          <a:p>
            <a:pPr algn="just"/>
            <a:endParaRPr lang="en-US" b="1" dirty="0" smtClean="0">
              <a:latin typeface="Calibri" panose="020F0502020204030204" pitchFamily="34" charset="0"/>
              <a:cs typeface="Calibri" panose="020F0502020204030204" pitchFamily="34" charset="0"/>
            </a:endParaRPr>
          </a:p>
          <a:p>
            <a:pPr marL="514344" lvl="1" indent="-285750" algn="just"/>
            <a:r>
              <a:rPr lang="en-US" sz="1600" dirty="0"/>
              <a:t>The AWS Glue Data Catalog contains references to data that is used as sources and targets of your extract, transform, and load (ETL) jobs in AWS Glue. To create your data warehouse, you must catalog this data. The AWS Glue Data Catalog is an index to the location, schema, and runtime metrics of your data. You use the information in the Data Catalog to create and monitor your ETL jobs. Information in the Data Catalog is stored as metadata tables, where each table specifies a single data store. Typically, you run a crawler to take inventory of the data in your data stores, but there are other ways to add metadata tables into your Data Catalog.</a:t>
            </a:r>
          </a:p>
          <a:p>
            <a:pPr marL="285750" indent="-285750" algn="just">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2797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AWS GLUE</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12</a:t>
            </a:fld>
            <a:endParaRPr lang="en-US" dirty="0"/>
          </a:p>
        </p:txBody>
      </p:sp>
      <p:sp>
        <p:nvSpPr>
          <p:cNvPr id="7" name="Content Placeholder 2"/>
          <p:cNvSpPr>
            <a:spLocks noGrp="1"/>
          </p:cNvSpPr>
          <p:nvPr>
            <p:ph idx="1"/>
          </p:nvPr>
        </p:nvSpPr>
        <p:spPr>
          <a:xfrm>
            <a:off x="460248" y="861406"/>
            <a:ext cx="8169402" cy="2881919"/>
          </a:xfrm>
        </p:spPr>
        <p:txBody>
          <a:bodyPr>
            <a:noAutofit/>
          </a:bodyPr>
          <a:lstStyle/>
          <a:p>
            <a:pPr algn="just"/>
            <a:r>
              <a:rPr lang="en-US" b="1" dirty="0">
                <a:latin typeface="Calibri" panose="020F0502020204030204" pitchFamily="34" charset="0"/>
                <a:cs typeface="Calibri" panose="020F0502020204030204" pitchFamily="34" charset="0"/>
              </a:rPr>
              <a:t>What makes AWS Glue </a:t>
            </a:r>
            <a:r>
              <a:rPr lang="en-US" b="1" dirty="0" smtClean="0">
                <a:latin typeface="Calibri" panose="020F0502020204030204" pitchFamily="34" charset="0"/>
                <a:cs typeface="Calibri" panose="020F0502020204030204" pitchFamily="34" charset="0"/>
              </a:rPr>
              <a:t>serverless:</a:t>
            </a:r>
          </a:p>
          <a:p>
            <a:pPr algn="just"/>
            <a:endParaRPr lang="en-US" b="1" dirty="0" smtClean="0">
              <a:latin typeface="Calibri" panose="020F0502020204030204" pitchFamily="34" charset="0"/>
              <a:cs typeface="Calibri" panose="020F0502020204030204" pitchFamily="34" charset="0"/>
            </a:endParaRPr>
          </a:p>
          <a:p>
            <a:pPr marL="571494" lvl="1" indent="-342900" algn="just"/>
            <a:r>
              <a:rPr lang="en-US" sz="1600" dirty="0">
                <a:latin typeface="Calibri" panose="020F0502020204030204" pitchFamily="34" charset="0"/>
                <a:cs typeface="Calibri" panose="020F0502020204030204" pitchFamily="34" charset="0"/>
              </a:rPr>
              <a:t>Serverless means you don’t have machines to configure. AWS provisions and allocates the resources automatically.</a:t>
            </a:r>
          </a:p>
          <a:p>
            <a:pPr marL="571494" lvl="1" indent="-342900" algn="just"/>
            <a:r>
              <a:rPr lang="en-US" sz="1600" dirty="0">
                <a:latin typeface="Calibri" panose="020F0502020204030204" pitchFamily="34" charset="0"/>
                <a:cs typeface="Calibri" panose="020F0502020204030204" pitchFamily="34" charset="0"/>
              </a:rPr>
              <a:t>The processing power is adjusted by the number of data processing units (DPU). You can do additional configuration, but it’s likely that a proof of concept works out of the box.</a:t>
            </a:r>
          </a:p>
          <a:p>
            <a:pPr marL="571494" lvl="1" indent="-342900" algn="just"/>
            <a:r>
              <a:rPr lang="en-US" sz="1600" dirty="0">
                <a:latin typeface="Calibri" panose="020F0502020204030204" pitchFamily="34" charset="0"/>
                <a:cs typeface="Calibri" panose="020F0502020204030204" pitchFamily="34" charset="0"/>
              </a:rPr>
              <a:t>In an on-premise environment you would have to make a decision about the computation cluster size. A big cluster is expensive but fast. A small cluster would be cheaper but slow to run.</a:t>
            </a:r>
          </a:p>
          <a:p>
            <a:pPr marL="571494" lvl="1" indent="-342900" algn="just"/>
            <a:r>
              <a:rPr lang="en-US" sz="1600" dirty="0">
                <a:latin typeface="Calibri" panose="020F0502020204030204" pitchFamily="34" charset="0"/>
                <a:cs typeface="Calibri" panose="020F0502020204030204" pitchFamily="34" charset="0"/>
              </a:rPr>
              <a:t>With AWS Glue your bill is the result the following equation:</a:t>
            </a:r>
          </a:p>
          <a:p>
            <a:pPr marL="285750" indent="-285750" algn="just">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3630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AWS GLUE</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13</a:t>
            </a:fld>
            <a:endParaRPr lang="en-US" dirty="0"/>
          </a:p>
        </p:txBody>
      </p:sp>
      <p:sp>
        <p:nvSpPr>
          <p:cNvPr id="9" name="Content Placeholder 2"/>
          <p:cNvSpPr>
            <a:spLocks noGrp="1"/>
          </p:cNvSpPr>
          <p:nvPr>
            <p:ph idx="1"/>
          </p:nvPr>
        </p:nvSpPr>
        <p:spPr>
          <a:xfrm>
            <a:off x="460248" y="861406"/>
            <a:ext cx="8169402" cy="2881919"/>
          </a:xfrm>
        </p:spPr>
        <p:txBody>
          <a:bodyPr>
            <a:noAutofit/>
          </a:bodyPr>
          <a:lstStyle/>
          <a:p>
            <a:pPr algn="just"/>
            <a:r>
              <a:rPr lang="en-US" b="1" dirty="0">
                <a:latin typeface="Calibri" panose="020F0502020204030204" pitchFamily="34" charset="0"/>
                <a:cs typeface="Calibri" panose="020F0502020204030204" pitchFamily="34" charset="0"/>
              </a:rPr>
              <a:t>When is AWS Glue a wrong choice </a:t>
            </a:r>
            <a:endParaRPr lang="en-US" b="1" dirty="0" smtClean="0">
              <a:latin typeface="Calibri" panose="020F0502020204030204" pitchFamily="34" charset="0"/>
              <a:cs typeface="Calibri" panose="020F0502020204030204" pitchFamily="34" charset="0"/>
            </a:endParaRPr>
          </a:p>
          <a:p>
            <a:pPr algn="just"/>
            <a:endParaRPr lang="en-US" sz="1600" dirty="0" smtClean="0">
              <a:latin typeface="Calibri" panose="020F0502020204030204" pitchFamily="34" charset="0"/>
              <a:cs typeface="Calibri" panose="020F0502020204030204" pitchFamily="34" charset="0"/>
            </a:endParaRPr>
          </a:p>
          <a:p>
            <a:pPr marL="400044" lvl="1" indent="-171450" algn="just"/>
            <a:r>
              <a:rPr lang="en-US" sz="1600" b="1" dirty="0">
                <a:latin typeface="Calibri" panose="020F0502020204030204" pitchFamily="34" charset="0"/>
                <a:cs typeface="Calibri" panose="020F0502020204030204" pitchFamily="34" charset="0"/>
              </a:rPr>
              <a:t>Lots of small ETL jobs</a:t>
            </a:r>
            <a:r>
              <a:rPr lang="en-US" sz="1600" dirty="0">
                <a:latin typeface="Calibri" panose="020F0502020204030204" pitchFamily="34" charset="0"/>
                <a:cs typeface="Calibri" panose="020F0502020204030204" pitchFamily="34" charset="0"/>
              </a:rPr>
              <a:t>. Glue has a </a:t>
            </a:r>
            <a:r>
              <a:rPr lang="en-US" sz="1600" dirty="0">
                <a:latin typeface="Calibri" panose="020F0502020204030204" pitchFamily="34" charset="0"/>
                <a:cs typeface="Calibri" panose="020F0502020204030204" pitchFamily="34" charset="0"/>
                <a:hlinkClick r:id="rId2"/>
              </a:rPr>
              <a:t>minimum billing of 10 minutes and 2 DPUs</a:t>
            </a:r>
            <a:r>
              <a:rPr lang="en-US" sz="1600" dirty="0">
                <a:latin typeface="Calibri" panose="020F0502020204030204" pitchFamily="34" charset="0"/>
                <a:cs typeface="Calibri" panose="020F0502020204030204" pitchFamily="34" charset="0"/>
              </a:rPr>
              <a:t>. With the price of 0.44$ per DPU hour, the minimum cost for a run becomes around 0.15$. The starting price makes Glue unappealing alternative to process small amount of data often.</a:t>
            </a:r>
          </a:p>
          <a:p>
            <a:pPr marL="514344" lvl="1" indent="-285750" algn="just"/>
            <a:endParaRPr lang="en-US" sz="1600" b="1" dirty="0">
              <a:latin typeface="Calibri" panose="020F0502020204030204" pitchFamily="34" charset="0"/>
              <a:cs typeface="Calibri" panose="020F0502020204030204" pitchFamily="34" charset="0"/>
            </a:endParaRPr>
          </a:p>
          <a:p>
            <a:pPr marL="400044" lvl="1" indent="-171450" algn="just"/>
            <a:r>
              <a:rPr lang="en-US" sz="1600" b="1" dirty="0">
                <a:latin typeface="Calibri" panose="020F0502020204030204" pitchFamily="34" charset="0"/>
                <a:cs typeface="Calibri" panose="020F0502020204030204" pitchFamily="34" charset="0"/>
              </a:rPr>
              <a:t>Specific networking requirements</a:t>
            </a:r>
            <a:r>
              <a:rPr lang="en-US" sz="1600" dirty="0">
                <a:latin typeface="Calibri" panose="020F0502020204030204" pitchFamily="34" charset="0"/>
                <a:cs typeface="Calibri" panose="020F0502020204030204" pitchFamily="34" charset="0"/>
              </a:rPr>
              <a:t>. If you spin up a standard EC2 virtual machine, an IP address will be attached to it. The serverless nature of Glue means you have to put more effort on network planning in some cases. One such scenario would be whitelisting a Glue job in a firewall to extract data from an external </a:t>
            </a:r>
            <a:r>
              <a:rPr lang="en-US" sz="1600" dirty="0" smtClean="0">
                <a:latin typeface="Calibri" panose="020F0502020204030204" pitchFamily="34" charset="0"/>
                <a:cs typeface="Calibri" panose="020F0502020204030204" pitchFamily="34" charset="0"/>
              </a:rPr>
              <a:t>system.</a:t>
            </a:r>
            <a:endParaRPr lang="en-US" sz="16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0538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AWS GLUE</a:t>
            </a:r>
            <a:endParaRPr lang="en-US" sz="2000" b="1" dirty="0">
              <a:latin typeface="Calibri" panose="020F0502020204030204" pitchFamily="34" charset="0"/>
              <a:ea typeface="Verdana" panose="020B060403050404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14</a:t>
            </a:fld>
            <a:endParaRPr lang="en-US" dirty="0"/>
          </a:p>
        </p:txBody>
      </p:sp>
      <p:sp>
        <p:nvSpPr>
          <p:cNvPr id="9" name="Content Placeholder 2"/>
          <p:cNvSpPr>
            <a:spLocks noGrp="1"/>
          </p:cNvSpPr>
          <p:nvPr>
            <p:ph idx="1"/>
          </p:nvPr>
        </p:nvSpPr>
        <p:spPr>
          <a:xfrm>
            <a:off x="460248" y="861406"/>
            <a:ext cx="8169402" cy="2881919"/>
          </a:xfrm>
        </p:spPr>
        <p:txBody>
          <a:bodyPr>
            <a:noAutofit/>
          </a:bodyPr>
          <a:lstStyle/>
          <a:p>
            <a:pPr algn="just"/>
            <a:r>
              <a:rPr lang="en-US" b="1" dirty="0"/>
              <a:t>Summary about AWS Glue </a:t>
            </a:r>
            <a:r>
              <a:rPr lang="en-US" sz="1600" b="1" dirty="0" smtClean="0"/>
              <a:t>:</a:t>
            </a:r>
          </a:p>
          <a:p>
            <a:pPr algn="just"/>
            <a:endParaRPr lang="en-US" sz="1600" dirty="0" smtClean="0">
              <a:latin typeface="Calibri" panose="020F0502020204030204" pitchFamily="34" charset="0"/>
              <a:cs typeface="Calibri" panose="020F0502020204030204" pitchFamily="34" charset="0"/>
            </a:endParaRPr>
          </a:p>
          <a:p>
            <a:pPr marL="514344" lvl="1" indent="-285750" algn="just"/>
            <a:r>
              <a:rPr lang="en-US" sz="1600" dirty="0">
                <a:latin typeface="Calibri" panose="020F0502020204030204" pitchFamily="34" charset="0"/>
                <a:cs typeface="Calibri" panose="020F0502020204030204" pitchFamily="34" charset="0"/>
              </a:rPr>
              <a:t>The most common argument against Glue is “It’s expensive”. True, in a sense that the first few test runs can already cost a few dollars. In a nutshell, Glue is cost efficient for infrequent big data workloads.</a:t>
            </a:r>
          </a:p>
          <a:p>
            <a:pPr marL="514344" lvl="1" indent="-285750" algn="just"/>
            <a:r>
              <a:rPr lang="en-US" sz="1600" dirty="0">
                <a:latin typeface="Calibri" panose="020F0502020204030204" pitchFamily="34" charset="0"/>
                <a:cs typeface="Calibri" panose="020F0502020204030204" pitchFamily="34" charset="0"/>
              </a:rPr>
              <a:t>In the big picture AWS Glue saves a lot of time and unnecessary hardware engineering. The costs should be compared against alternative options such as on-premise Hadoop cluster or development hours required for a custom solution.</a:t>
            </a: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3563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0213" y="733510"/>
            <a:ext cx="4987637" cy="677108"/>
          </a:xfrm>
          <a:prstGeom prst="rect">
            <a:avLst/>
          </a:prstGeom>
        </p:spPr>
        <p:txBody>
          <a:bodyPr wrap="square" lIns="0" tIns="0" rIns="0" bIns="0" rtlCol="0">
            <a:spAutoFit/>
          </a:bodyPr>
          <a:lstStyle/>
          <a:p>
            <a:pPr algn="l"/>
            <a:r>
              <a:rPr lang="en-US" sz="4400" dirty="0">
                <a:solidFill>
                  <a:schemeClr val="bg1"/>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099594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76978" y="164851"/>
            <a:ext cx="8790039" cy="353291"/>
          </a:xfrm>
        </p:spPr>
        <p:txBody>
          <a:bodyPr>
            <a:normAutofit/>
          </a:bodyPr>
          <a:lstStyle/>
          <a:p>
            <a:r>
              <a:rPr lang="en-US" sz="2000" b="1" dirty="0" smtClean="0">
                <a:latin typeface="Calibri" panose="020F0502020204030204" pitchFamily="34" charset="0"/>
                <a:cs typeface="Calibri" panose="020F0502020204030204" pitchFamily="34" charset="0"/>
              </a:rPr>
              <a:t>AWS GLUE</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2</a:t>
            </a:fld>
            <a:endParaRPr lang="en-US" dirty="0"/>
          </a:p>
        </p:txBody>
      </p:sp>
      <p:sp>
        <p:nvSpPr>
          <p:cNvPr id="9" name="Subtitle 2"/>
          <p:cNvSpPr txBox="1">
            <a:spLocks/>
          </p:cNvSpPr>
          <p:nvPr/>
        </p:nvSpPr>
        <p:spPr>
          <a:xfrm>
            <a:off x="685800" y="1095374"/>
            <a:ext cx="7315200" cy="2714625"/>
          </a:xfrm>
          <a:prstGeom prst="rect">
            <a:avLst/>
          </a:prstGeom>
        </p:spPr>
        <p:txBody>
          <a:bodyPr vert="horz" lIns="0" tIns="0" rIns="0" bIns="0" rtlCol="0">
            <a:normAutofit/>
          </a:bodyPr>
          <a:lst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94" indent="-228594" algn="l" defTabSz="914378"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89"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83" indent="-228594" algn="l" defTabSz="914378"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78" indent="-228594" algn="l" defTabSz="914378"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b="1" dirty="0" smtClean="0">
                <a:latin typeface="Calibri" panose="020F0502020204030204" pitchFamily="34" charset="0"/>
                <a:cs typeface="Calibri" panose="020F0502020204030204" pitchFamily="34" charset="0"/>
              </a:rPr>
              <a:t>Agenda:</a:t>
            </a:r>
          </a:p>
          <a:p>
            <a:pPr marL="742939" lvl="2" indent="-285750">
              <a:buFont typeface="Wingdings" panose="05000000000000000000" pitchFamily="2" charset="2"/>
              <a:buChar char="§"/>
            </a:pPr>
            <a:r>
              <a:rPr lang="en-US" dirty="0" smtClean="0">
                <a:latin typeface="Calibri" panose="020F0502020204030204" pitchFamily="34" charset="0"/>
                <a:cs typeface="Calibri" panose="020F0502020204030204" pitchFamily="34" charset="0"/>
              </a:rPr>
              <a:t>What is AWS Glue</a:t>
            </a:r>
          </a:p>
          <a:p>
            <a:pPr marL="742939" lvl="2" indent="-285750">
              <a:buFont typeface="Wingdings" panose="05000000000000000000" pitchFamily="2" charset="2"/>
              <a:buChar char="§"/>
            </a:pPr>
            <a:r>
              <a:rPr lang="en-US" dirty="0" smtClean="0">
                <a:latin typeface="Calibri" panose="020F0502020204030204" pitchFamily="34" charset="0"/>
                <a:cs typeface="Calibri" panose="020F0502020204030204" pitchFamily="34" charset="0"/>
              </a:rPr>
              <a:t>Why to use AWS Glue</a:t>
            </a:r>
          </a:p>
          <a:p>
            <a:pPr marL="742939" lvl="2" indent="-285750">
              <a:buFont typeface="Wingdings" panose="05000000000000000000" pitchFamily="2" charset="2"/>
              <a:buChar char="§"/>
            </a:pPr>
            <a:r>
              <a:rPr lang="en-US" dirty="0" smtClean="0">
                <a:latin typeface="Calibri" panose="020F0502020204030204" pitchFamily="34" charset="0"/>
                <a:cs typeface="Calibri" panose="020F0502020204030204" pitchFamily="34" charset="0"/>
              </a:rPr>
              <a:t>An example use case for AWS Glue</a:t>
            </a:r>
          </a:p>
          <a:p>
            <a:pPr marL="742939" lvl="2" indent="-285750">
              <a:buFont typeface="Wingdings" panose="05000000000000000000" pitchFamily="2" charset="2"/>
              <a:buChar char="§"/>
            </a:pPr>
            <a:r>
              <a:rPr lang="en-US" dirty="0" smtClean="0">
                <a:latin typeface="Calibri" panose="020F0502020204030204" pitchFamily="34" charset="0"/>
                <a:cs typeface="Calibri" panose="020F0502020204030204" pitchFamily="34" charset="0"/>
              </a:rPr>
              <a:t>What makes AWS Glue server-less</a:t>
            </a:r>
          </a:p>
          <a:p>
            <a:pPr marL="742939" lvl="2" indent="-285750">
              <a:buFont typeface="Wingdings" panose="05000000000000000000" pitchFamily="2" charset="2"/>
              <a:buChar char="§"/>
            </a:pPr>
            <a:r>
              <a:rPr lang="en-US" dirty="0" smtClean="0">
                <a:latin typeface="Calibri" panose="020F0502020204030204" pitchFamily="34" charset="0"/>
                <a:cs typeface="Calibri" panose="020F0502020204030204" pitchFamily="34" charset="0"/>
              </a:rPr>
              <a:t>Populating the AWS Glue Data Catalog</a:t>
            </a:r>
          </a:p>
          <a:p>
            <a:pPr marL="742939" lvl="2" indent="-285750">
              <a:buFont typeface="Wingdings" panose="05000000000000000000" pitchFamily="2" charset="2"/>
              <a:buChar char="§"/>
            </a:pPr>
            <a:r>
              <a:rPr lang="en-US" dirty="0" smtClean="0">
                <a:latin typeface="Calibri" panose="020F0502020204030204" pitchFamily="34" charset="0"/>
                <a:cs typeface="Calibri" panose="020F0502020204030204" pitchFamily="34" charset="0"/>
              </a:rPr>
              <a:t>Summary about AWS Glue </a:t>
            </a:r>
          </a:p>
          <a:p>
            <a:pPr marL="742939" lvl="2" indent="-285750">
              <a:buFont typeface="Wingdings" panose="05000000000000000000" pitchFamily="2" charset="2"/>
              <a:buChar char="§"/>
            </a:pPr>
            <a:r>
              <a:rPr lang="en-US" dirty="0" smtClean="0">
                <a:latin typeface="Calibri" panose="020F0502020204030204" pitchFamily="34" charset="0"/>
                <a:cs typeface="Calibri" panose="020F0502020204030204" pitchFamily="34" charset="0"/>
              </a:rPr>
              <a:t>When is AWS Glue a wrong choice</a:t>
            </a:r>
          </a:p>
          <a:p>
            <a:pPr marL="342900" indent="-342900">
              <a:buFont typeface="Arial" panose="020B0604020202020204" pitchFamily="34" charset="0"/>
              <a:buChar char="•"/>
            </a:pPr>
            <a:endParaRPr lang="en-US" b="1"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b="1"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7355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AWS GLUE</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3</a:t>
            </a:fld>
            <a:endParaRPr lang="en-US" dirty="0"/>
          </a:p>
        </p:txBody>
      </p:sp>
      <p:sp>
        <p:nvSpPr>
          <p:cNvPr id="8" name="AutoShape 2" descr="Avatar"/>
          <p:cNvSpPr>
            <a:spLocks noGrp="1" noChangeAspect="1" noChangeArrowheads="1"/>
          </p:cNvSpPr>
          <p:nvPr>
            <p:ph idx="1"/>
          </p:nvPr>
        </p:nvSpPr>
        <p:spPr bwMode="auto">
          <a:xfrm>
            <a:off x="612648" y="968062"/>
            <a:ext cx="7845552" cy="3161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endParaRPr lang="en-US" sz="2400" dirty="0" smtClean="0"/>
          </a:p>
          <a:p>
            <a:r>
              <a:rPr lang="en-US" b="1" dirty="0">
                <a:latin typeface="Calibri" panose="020F0502020204030204" pitchFamily="34" charset="0"/>
                <a:cs typeface="Calibri" panose="020F0502020204030204" pitchFamily="34" charset="0"/>
              </a:rPr>
              <a:t>What is AWS Glue</a:t>
            </a:r>
            <a:r>
              <a:rPr lang="en-US" b="1" dirty="0" smtClean="0">
                <a:latin typeface="Calibri" panose="020F0502020204030204" pitchFamily="34" charset="0"/>
                <a:cs typeface="Calibri" panose="020F0502020204030204" pitchFamily="34" charset="0"/>
              </a:rPr>
              <a:t>:</a:t>
            </a:r>
          </a:p>
          <a:p>
            <a:endParaRPr lang="en-US" dirty="0" smtClean="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600" dirty="0" smtClean="0">
                <a:latin typeface="Calibri" panose="020F0502020204030204" pitchFamily="34" charset="0"/>
                <a:cs typeface="Calibri" panose="020F0502020204030204" pitchFamily="34" charset="0"/>
              </a:rPr>
              <a:t>AWS </a:t>
            </a:r>
            <a:r>
              <a:rPr lang="en-US" sz="1600" dirty="0">
                <a:latin typeface="Calibri" panose="020F0502020204030204" pitchFamily="34" charset="0"/>
                <a:cs typeface="Calibri" panose="020F0502020204030204" pitchFamily="34" charset="0"/>
              </a:rPr>
              <a:t>Glue is a </a:t>
            </a:r>
            <a:r>
              <a:rPr lang="en-US" sz="1600" dirty="0" smtClean="0">
                <a:latin typeface="Calibri" panose="020F0502020204030204" pitchFamily="34" charset="0"/>
                <a:cs typeface="Calibri" panose="020F0502020204030204" pitchFamily="34" charset="0"/>
              </a:rPr>
              <a:t>server-less </a:t>
            </a:r>
            <a:r>
              <a:rPr lang="en-US" sz="1600" dirty="0">
                <a:latin typeface="Calibri" panose="020F0502020204030204" pitchFamily="34" charset="0"/>
                <a:cs typeface="Calibri" panose="020F0502020204030204" pitchFamily="34" charset="0"/>
              </a:rPr>
              <a:t>ETL tool in cloud. </a:t>
            </a:r>
            <a:endParaRPr lang="en-US" sz="1600" dirty="0" smtClean="0">
              <a:latin typeface="Calibri" panose="020F0502020204030204" pitchFamily="34" charset="0"/>
              <a:cs typeface="Calibri" panose="020F0502020204030204" pitchFamily="34" charset="0"/>
            </a:endParaRPr>
          </a:p>
          <a:p>
            <a:pPr marL="514344" lvl="1" indent="-285750" algn="just">
              <a:buFont typeface="Wingdings" panose="05000000000000000000" pitchFamily="2" charset="2"/>
              <a:buChar char="§"/>
            </a:pPr>
            <a:r>
              <a:rPr lang="en-US" sz="1600" dirty="0" smtClean="0">
                <a:latin typeface="Calibri" panose="020F0502020204030204" pitchFamily="34" charset="0"/>
                <a:cs typeface="Calibri" panose="020F0502020204030204" pitchFamily="34" charset="0"/>
              </a:rPr>
              <a:t>In </a:t>
            </a:r>
            <a:r>
              <a:rPr lang="en-US" sz="1600" dirty="0">
                <a:latin typeface="Calibri" panose="020F0502020204030204" pitchFamily="34" charset="0"/>
                <a:cs typeface="Calibri" panose="020F0502020204030204" pitchFamily="34" charset="0"/>
              </a:rPr>
              <a:t>brief ETL means </a:t>
            </a:r>
            <a:r>
              <a:rPr lang="en-US" sz="1600" b="1" dirty="0">
                <a:latin typeface="Calibri" panose="020F0502020204030204" pitchFamily="34" charset="0"/>
                <a:cs typeface="Calibri" panose="020F0502020204030204" pitchFamily="34" charset="0"/>
              </a:rPr>
              <a:t>extracting</a:t>
            </a:r>
            <a:r>
              <a:rPr lang="en-US" sz="1600" dirty="0">
                <a:latin typeface="Calibri" panose="020F0502020204030204" pitchFamily="34" charset="0"/>
                <a:cs typeface="Calibri" panose="020F0502020204030204" pitchFamily="34" charset="0"/>
              </a:rPr>
              <a:t> data from a source system, </a:t>
            </a:r>
            <a:r>
              <a:rPr lang="en-US" sz="1600" b="1" dirty="0" smtClean="0">
                <a:latin typeface="Calibri" panose="020F0502020204030204" pitchFamily="34" charset="0"/>
                <a:cs typeface="Calibri" panose="020F0502020204030204" pitchFamily="34" charset="0"/>
              </a:rPr>
              <a:t>transforming </a:t>
            </a:r>
            <a:r>
              <a:rPr lang="en-US" sz="1600" dirty="0" smtClean="0">
                <a:latin typeface="Calibri" panose="020F0502020204030204" pitchFamily="34" charset="0"/>
                <a:cs typeface="Calibri" panose="020F0502020204030204" pitchFamily="34" charset="0"/>
              </a:rPr>
              <a:t>it </a:t>
            </a:r>
            <a:r>
              <a:rPr lang="en-US" sz="1600" dirty="0">
                <a:latin typeface="Calibri" panose="020F0502020204030204" pitchFamily="34" charset="0"/>
                <a:cs typeface="Calibri" panose="020F0502020204030204" pitchFamily="34" charset="0"/>
              </a:rPr>
              <a:t>for analysis and other applications and then </a:t>
            </a:r>
            <a:r>
              <a:rPr lang="en-US" sz="1600" b="1" dirty="0">
                <a:latin typeface="Calibri" panose="020F0502020204030204" pitchFamily="34" charset="0"/>
                <a:cs typeface="Calibri" panose="020F0502020204030204" pitchFamily="34" charset="0"/>
              </a:rPr>
              <a:t>loading</a:t>
            </a:r>
            <a:r>
              <a:rPr lang="en-US" sz="1600" dirty="0">
                <a:latin typeface="Calibri" panose="020F0502020204030204" pitchFamily="34" charset="0"/>
                <a:cs typeface="Calibri" panose="020F0502020204030204" pitchFamily="34" charset="0"/>
              </a:rPr>
              <a:t> back to data </a:t>
            </a:r>
            <a:r>
              <a:rPr lang="en-US" sz="1600" dirty="0" smtClean="0">
                <a:latin typeface="Calibri" panose="020F0502020204030204" pitchFamily="34" charset="0"/>
                <a:cs typeface="Calibri" panose="020F0502020204030204" pitchFamily="34" charset="0"/>
              </a:rPr>
              <a:t>warehouse.</a:t>
            </a:r>
            <a:endParaRPr lang="en-US" sz="1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91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94662" y="164851"/>
            <a:ext cx="8187338" cy="353291"/>
          </a:xfrm>
        </p:spPr>
        <p:txBody>
          <a:bodyPr>
            <a:normAutofit/>
          </a:bodyPr>
          <a:lstStyle/>
          <a:p>
            <a:r>
              <a:rPr lang="en-US" sz="2000" b="1" dirty="0">
                <a:latin typeface="Calibri" panose="020F0502020204030204" pitchFamily="34" charset="0"/>
                <a:cs typeface="Calibri" panose="020F0502020204030204" pitchFamily="34" charset="0"/>
              </a:rPr>
              <a:t>AWS GLUE</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4</a:t>
            </a:fld>
            <a:endParaRPr lang="en-US" dirty="0"/>
          </a:p>
        </p:txBody>
      </p:sp>
      <p:pic>
        <p:nvPicPr>
          <p:cNvPr id="13" name="Picture 12"/>
          <p:cNvPicPr>
            <a:picLocks noChangeAspect="1"/>
          </p:cNvPicPr>
          <p:nvPr/>
        </p:nvPicPr>
        <p:blipFill>
          <a:blip r:embed="rId2"/>
          <a:stretch>
            <a:fillRect/>
          </a:stretch>
        </p:blipFill>
        <p:spPr>
          <a:xfrm>
            <a:off x="1314450" y="802883"/>
            <a:ext cx="6717894" cy="3712975"/>
          </a:xfrm>
          <a:prstGeom prst="rect">
            <a:avLst/>
          </a:prstGeom>
        </p:spPr>
      </p:pic>
    </p:spTree>
    <p:extLst>
      <p:ext uri="{BB962C8B-B14F-4D97-AF65-F5344CB8AC3E}">
        <p14:creationId xmlns:p14="http://schemas.microsoft.com/office/powerpoint/2010/main" val="119991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AWS GLUE</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5</a:t>
            </a:fld>
            <a:endParaRPr lang="en-US" dirty="0"/>
          </a:p>
        </p:txBody>
      </p:sp>
      <p:sp>
        <p:nvSpPr>
          <p:cNvPr id="30" name="AutoShape 2" descr="Avatar"/>
          <p:cNvSpPr>
            <a:spLocks noGrp="1" noChangeAspect="1" noChangeArrowheads="1"/>
          </p:cNvSpPr>
          <p:nvPr>
            <p:ph idx="1"/>
          </p:nvPr>
        </p:nvSpPr>
        <p:spPr bwMode="auto">
          <a:xfrm>
            <a:off x="612648" y="968062"/>
            <a:ext cx="7845552" cy="3161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70000" lnSpcReduction="20000"/>
          </a:bodyPr>
          <a:lstStyle/>
          <a:p>
            <a:endParaRPr lang="en-US" sz="2400" dirty="0" smtClean="0"/>
          </a:p>
          <a:p>
            <a:r>
              <a:rPr lang="en-US" sz="2600" b="1" dirty="0">
                <a:latin typeface="Calibri" panose="020F0502020204030204" pitchFamily="34" charset="0"/>
                <a:cs typeface="Calibri" panose="020F0502020204030204" pitchFamily="34" charset="0"/>
              </a:rPr>
              <a:t>Why to use AWS Glue</a:t>
            </a:r>
            <a:r>
              <a:rPr lang="en-US" sz="2600" b="1" dirty="0" smtClean="0">
                <a:latin typeface="Calibri" panose="020F0502020204030204" pitchFamily="34" charset="0"/>
                <a:cs typeface="Calibri" panose="020F0502020204030204" pitchFamily="34" charset="0"/>
              </a:rPr>
              <a:t>?</a:t>
            </a:r>
          </a:p>
          <a:p>
            <a:endParaRPr lang="en-US" dirty="0" smtClean="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300" b="1" dirty="0">
                <a:latin typeface="Calibri" panose="020F0502020204030204" pitchFamily="34" charset="0"/>
                <a:cs typeface="Calibri" panose="020F0502020204030204" pitchFamily="34" charset="0"/>
              </a:rPr>
              <a:t>Replacing Hadoop</a:t>
            </a:r>
            <a:r>
              <a:rPr lang="en-US" sz="2300" dirty="0">
                <a:latin typeface="Calibri" panose="020F0502020204030204" pitchFamily="34" charset="0"/>
                <a:cs typeface="Calibri" panose="020F0502020204030204" pitchFamily="34" charset="0"/>
              </a:rPr>
              <a:t>. Hadoop can be expensive and a pain to configure. AWS Glue is simple. Some say that Glue is expensive, but it depends where you compare. Because of on demand pricing you only pay for what you use. This fact might make AWS Glue significantly cheaper than a fixed size on-premise Hadoop cluster</a:t>
            </a:r>
          </a:p>
          <a:p>
            <a:pPr marL="342900" indent="-342900" algn="just">
              <a:buFont typeface="Arial" panose="020B0604020202020204" pitchFamily="34" charset="0"/>
              <a:buChar char="•"/>
            </a:pPr>
            <a:r>
              <a:rPr lang="en-US" sz="2300" b="1" dirty="0">
                <a:latin typeface="Calibri" panose="020F0502020204030204" pitchFamily="34" charset="0"/>
                <a:cs typeface="Calibri" panose="020F0502020204030204" pitchFamily="34" charset="0"/>
              </a:rPr>
              <a:t>AWS Lambda </a:t>
            </a:r>
            <a:r>
              <a:rPr lang="en-US" sz="2300" b="1" dirty="0" smtClean="0">
                <a:latin typeface="Calibri" panose="020F0502020204030204" pitchFamily="34" charset="0"/>
                <a:cs typeface="Calibri" panose="020F0502020204030204" pitchFamily="34" charset="0"/>
              </a:rPr>
              <a:t>cannot </a:t>
            </a:r>
            <a:r>
              <a:rPr lang="en-US" sz="2300" b="1" dirty="0">
                <a:latin typeface="Calibri" panose="020F0502020204030204" pitchFamily="34" charset="0"/>
                <a:cs typeface="Calibri" panose="020F0502020204030204" pitchFamily="34" charset="0"/>
              </a:rPr>
              <a:t>be used</a:t>
            </a:r>
            <a:r>
              <a:rPr lang="en-US" sz="2300" dirty="0">
                <a:latin typeface="Calibri" panose="020F0502020204030204" pitchFamily="34" charset="0"/>
                <a:cs typeface="Calibri" panose="020F0502020204030204" pitchFamily="34" charset="0"/>
              </a:rPr>
              <a:t>. A wise man said, use lambda functions in AWS whenever possible. Lambdas are simple, scalable and cost efficient. They can also be triggered by events. For big data lambda functions are not suitable because of the </a:t>
            </a:r>
            <a:r>
              <a:rPr lang="en-US" sz="2300" dirty="0">
                <a:latin typeface="Calibri" panose="020F0502020204030204" pitchFamily="34" charset="0"/>
                <a:cs typeface="Calibri" panose="020F0502020204030204" pitchFamily="34" charset="0"/>
                <a:hlinkClick r:id="rId2"/>
              </a:rPr>
              <a:t>3 GB memory limitation and 15 minute timeout</a:t>
            </a:r>
            <a:r>
              <a:rPr lang="en-US" sz="2300" dirty="0">
                <a:latin typeface="Calibri" panose="020F0502020204030204" pitchFamily="34" charset="0"/>
                <a:cs typeface="Calibri" panose="020F0502020204030204" pitchFamily="34" charset="0"/>
              </a:rPr>
              <a:t>. AWS Glue is specifically built to process large datasets.</a:t>
            </a:r>
            <a:endParaRPr lang="en-US" sz="2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6528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AWS GLUE</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6</a:t>
            </a:fld>
            <a:endParaRPr lang="en-US" dirty="0"/>
          </a:p>
        </p:txBody>
      </p:sp>
      <p:sp>
        <p:nvSpPr>
          <p:cNvPr id="18" name="AutoShape 2" descr="Avatar"/>
          <p:cNvSpPr>
            <a:spLocks noGrp="1" noChangeAspect="1" noChangeArrowheads="1"/>
          </p:cNvSpPr>
          <p:nvPr>
            <p:ph idx="1"/>
          </p:nvPr>
        </p:nvSpPr>
        <p:spPr bwMode="auto">
          <a:xfrm>
            <a:off x="593598" y="968062"/>
            <a:ext cx="7845552" cy="3161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just"/>
            <a:endParaRPr lang="en-US" sz="16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600" b="1" dirty="0">
                <a:latin typeface="Calibri" panose="020F0502020204030204" pitchFamily="34" charset="0"/>
                <a:cs typeface="Calibri" panose="020F0502020204030204" pitchFamily="34" charset="0"/>
              </a:rPr>
              <a:t>Apply DataOps practices</a:t>
            </a: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Drag </a:t>
            </a:r>
            <a:r>
              <a:rPr lang="en-US" sz="1600" dirty="0">
                <a:latin typeface="Calibri" panose="020F0502020204030204" pitchFamily="34" charset="0"/>
                <a:cs typeface="Calibri" panose="020F0502020204030204" pitchFamily="34" charset="0"/>
              </a:rPr>
              <a:t>and drop ETL tools are easy for users, but from the </a:t>
            </a:r>
            <a:r>
              <a:rPr lang="en-US" sz="1600" dirty="0">
                <a:latin typeface="Calibri" panose="020F0502020204030204" pitchFamily="34" charset="0"/>
                <a:cs typeface="Calibri" panose="020F0502020204030204" pitchFamily="34" charset="0"/>
                <a:hlinkClick r:id="rId2"/>
              </a:rPr>
              <a:t>DataOps</a:t>
            </a:r>
            <a:r>
              <a:rPr lang="en-US" sz="1600" dirty="0">
                <a:latin typeface="Calibri" panose="020F0502020204030204" pitchFamily="34" charset="0"/>
                <a:cs typeface="Calibri" panose="020F0502020204030204" pitchFamily="34" charset="0"/>
              </a:rPr>
              <a:t> perspective code based development is a superior approach. With AWS Glue both code and configuration can be stored in version control. The data development becomes similar to any other software development. For example the data transformation scripts written by scala or python are not limited to AWS cloud. Environment setup is easy to automate and parameterize when the code is scripted</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9796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AWS GLUE</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7</a:t>
            </a:fld>
            <a:endParaRPr lang="en-US" dirty="0"/>
          </a:p>
        </p:txBody>
      </p:sp>
      <p:sp>
        <p:nvSpPr>
          <p:cNvPr id="8" name="AutoShape 2" descr="Avatar"/>
          <p:cNvSpPr>
            <a:spLocks noGrp="1" noChangeAspect="1" noChangeArrowheads="1"/>
          </p:cNvSpPr>
          <p:nvPr>
            <p:ph idx="1"/>
          </p:nvPr>
        </p:nvSpPr>
        <p:spPr bwMode="auto">
          <a:xfrm>
            <a:off x="593598" y="968062"/>
            <a:ext cx="7845552" cy="3161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20000"/>
          </a:bodyPr>
          <a:lstStyle/>
          <a:p>
            <a:pPr algn="just"/>
            <a:r>
              <a:rPr lang="en-US" sz="1900" b="1" dirty="0" smtClean="0">
                <a:latin typeface="Calibri" panose="020F0502020204030204" pitchFamily="34" charset="0"/>
                <a:cs typeface="Calibri" panose="020F0502020204030204" pitchFamily="34" charset="0"/>
              </a:rPr>
              <a:t>An </a:t>
            </a:r>
            <a:r>
              <a:rPr lang="en-US" sz="1900" b="1" dirty="0">
                <a:latin typeface="Calibri" panose="020F0502020204030204" pitchFamily="34" charset="0"/>
                <a:cs typeface="Calibri" panose="020F0502020204030204" pitchFamily="34" charset="0"/>
              </a:rPr>
              <a:t>example use case for AWS </a:t>
            </a:r>
            <a:r>
              <a:rPr lang="en-US" sz="1900" b="1" dirty="0" smtClean="0">
                <a:latin typeface="Calibri" panose="020F0502020204030204" pitchFamily="34" charset="0"/>
                <a:cs typeface="Calibri" panose="020F0502020204030204" pitchFamily="34" charset="0"/>
              </a:rPr>
              <a:t>Glue</a:t>
            </a:r>
          </a:p>
          <a:p>
            <a:pPr algn="just"/>
            <a:endParaRPr lang="en-US" sz="1900" b="1"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1700" dirty="0">
                <a:latin typeface="Calibri" panose="020F0502020204030204" pitchFamily="34" charset="0"/>
                <a:cs typeface="Calibri" panose="020F0502020204030204" pitchFamily="34" charset="0"/>
              </a:rPr>
              <a:t>Now a practical example about how AWS Glue would work in practice.</a:t>
            </a:r>
          </a:p>
          <a:p>
            <a:pPr marL="285750" indent="-285750" algn="just">
              <a:buFont typeface="Arial" panose="020B0604020202020204" pitchFamily="34" charset="0"/>
              <a:buChar char="•"/>
            </a:pPr>
            <a:r>
              <a:rPr lang="en-US" sz="1700" dirty="0">
                <a:latin typeface="Calibri" panose="020F0502020204030204" pitchFamily="34" charset="0"/>
                <a:cs typeface="Calibri" panose="020F0502020204030204" pitchFamily="34" charset="0"/>
              </a:rPr>
              <a:t>A production machine in a factory produces multiple data files daily. Each file is a size of 10 GB. The server in the factory pushes the files to AWS S3 once a day.</a:t>
            </a:r>
          </a:p>
          <a:p>
            <a:pPr marL="285750" indent="-285750" algn="just">
              <a:buFont typeface="Arial" panose="020B0604020202020204" pitchFamily="34" charset="0"/>
              <a:buChar char="•"/>
            </a:pPr>
            <a:r>
              <a:rPr lang="en-US" sz="1700" dirty="0">
                <a:latin typeface="Calibri" panose="020F0502020204030204" pitchFamily="34" charset="0"/>
                <a:cs typeface="Calibri" panose="020F0502020204030204" pitchFamily="34" charset="0"/>
              </a:rPr>
              <a:t>The factory data is needed to predict machine breakdowns. For that, the raw data should be pre-processed for the data science team.</a:t>
            </a:r>
          </a:p>
          <a:p>
            <a:pPr marL="285750" indent="-285750" algn="just">
              <a:buFont typeface="Arial" panose="020B0604020202020204" pitchFamily="34" charset="0"/>
              <a:buChar char="•"/>
            </a:pPr>
            <a:r>
              <a:rPr lang="en-US" sz="1700" dirty="0">
                <a:latin typeface="Calibri" panose="020F0502020204030204" pitchFamily="34" charset="0"/>
                <a:cs typeface="Calibri" panose="020F0502020204030204" pitchFamily="34" charset="0"/>
              </a:rPr>
              <a:t>Lambda is not an option for the pre-processing because of the memory and timeout limitation. Glue seems to be reasonable option when work hours and costs are compared to alternative tools.</a:t>
            </a:r>
          </a:p>
          <a:p>
            <a:pPr marL="285750" indent="-285750" algn="just">
              <a:buFont typeface="Arial" panose="020B0604020202020204" pitchFamily="34" charset="0"/>
              <a:buChar char="•"/>
            </a:pPr>
            <a:r>
              <a:rPr lang="en-US" sz="1700" dirty="0">
                <a:latin typeface="Calibri" panose="020F0502020204030204" pitchFamily="34" charset="0"/>
                <a:cs typeface="Calibri" panose="020F0502020204030204" pitchFamily="34" charset="0"/>
              </a:rPr>
              <a:t>The simplest way of get started with the ETL process is to create a new Glue job and write code to the editor. The script can be either in scala or python programming language.</a:t>
            </a:r>
          </a:p>
          <a:p>
            <a:pPr algn="just"/>
            <a:endParaRPr lang="en-US" sz="1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66618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AWS GLUE</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8</a:t>
            </a:fld>
            <a:endParaRPr lang="en-US" dirty="0"/>
          </a:p>
        </p:txBody>
      </p:sp>
      <p:sp>
        <p:nvSpPr>
          <p:cNvPr id="9" name="Content Placeholder 2"/>
          <p:cNvSpPr>
            <a:spLocks noGrp="1"/>
          </p:cNvSpPr>
          <p:nvPr>
            <p:ph idx="1"/>
          </p:nvPr>
        </p:nvSpPr>
        <p:spPr>
          <a:xfrm>
            <a:off x="460248" y="1118581"/>
            <a:ext cx="8169402" cy="2958119"/>
          </a:xfrm>
        </p:spPr>
        <p:txBody>
          <a:bodyPr>
            <a:normAutofit/>
          </a:bodyPr>
          <a:lstStyle/>
          <a:p>
            <a:pPr marL="285750" indent="-285750" algn="just">
              <a:buFont typeface="Arial" panose="020B0604020202020204" pitchFamily="34" charset="0"/>
              <a:buChar char="•"/>
            </a:pPr>
            <a:r>
              <a:rPr lang="en-US" sz="1600" b="1" dirty="0">
                <a:latin typeface="Calibri" panose="020F0502020204030204" pitchFamily="34" charset="0"/>
                <a:cs typeface="Calibri" panose="020F0502020204030204" pitchFamily="34" charset="0"/>
              </a:rPr>
              <a:t>Extract</a:t>
            </a:r>
            <a:r>
              <a:rPr lang="en-US" sz="1600" dirty="0">
                <a:latin typeface="Calibri" panose="020F0502020204030204" pitchFamily="34" charset="0"/>
                <a:cs typeface="Calibri" panose="020F0502020204030204" pitchFamily="34" charset="0"/>
              </a:rPr>
              <a:t>. The script first reads all the files from the specified S3 bucket to a single data frame. You can think a data frame as a table in Excel. The reading can be just a one-liner.</a:t>
            </a:r>
          </a:p>
          <a:p>
            <a:pPr marL="285750" indent="-285750" algn="just">
              <a:buFont typeface="Arial" panose="020B0604020202020204" pitchFamily="34" charset="0"/>
              <a:buChar char="•"/>
            </a:pPr>
            <a:r>
              <a:rPr lang="en-US" sz="1600" b="1" dirty="0">
                <a:latin typeface="Calibri" panose="020F0502020204030204" pitchFamily="34" charset="0"/>
                <a:cs typeface="Calibri" panose="020F0502020204030204" pitchFamily="34" charset="0"/>
              </a:rPr>
              <a:t>Transform</a:t>
            </a:r>
            <a:r>
              <a:rPr lang="en-US" sz="1600" dirty="0">
                <a:latin typeface="Calibri" panose="020F0502020204030204" pitchFamily="34" charset="0"/>
                <a:cs typeface="Calibri" panose="020F0502020204030204" pitchFamily="34" charset="0"/>
              </a:rPr>
              <a:t>. This is the most of the code. Let’s say that the original data had 100 records per second. The data science team wants the data to be aggregated per each 1 minute with a specific logic. This could be just tens of code lines if the logic is simple.</a:t>
            </a:r>
          </a:p>
          <a:p>
            <a:pPr marL="285750" indent="-285750" algn="just">
              <a:buFont typeface="Arial" panose="020B0604020202020204" pitchFamily="34" charset="0"/>
              <a:buChar char="•"/>
            </a:pPr>
            <a:r>
              <a:rPr lang="en-US" sz="1600" b="1" dirty="0">
                <a:latin typeface="Calibri" panose="020F0502020204030204" pitchFamily="34" charset="0"/>
                <a:cs typeface="Calibri" panose="020F0502020204030204" pitchFamily="34" charset="0"/>
              </a:rPr>
              <a:t>Load</a:t>
            </a:r>
            <a:r>
              <a:rPr lang="en-US" sz="1600" dirty="0">
                <a:latin typeface="Calibri" panose="020F0502020204030204" pitchFamily="34" charset="0"/>
                <a:cs typeface="Calibri" panose="020F0502020204030204" pitchFamily="34" charset="0"/>
              </a:rPr>
              <a:t>. Write data back to another S3 bucket for the data science team. It’s possible that a single line of code will do.</a:t>
            </a:r>
          </a:p>
          <a:p>
            <a:pPr marL="285750" indent="-285750" algn="just">
              <a:buFont typeface="Arial" panose="020B0604020202020204" pitchFamily="34" charset="0"/>
              <a:buChar char="•"/>
            </a:pPr>
            <a:r>
              <a:rPr lang="en-US" sz="1600" dirty="0">
                <a:latin typeface="Calibri" panose="020F0502020204030204" pitchFamily="34" charset="0"/>
                <a:cs typeface="Calibri" panose="020F0502020204030204" pitchFamily="34" charset="0"/>
              </a:rPr>
              <a:t>The code runs on top of the spark framework which is configured automatically in Glue. Thanks to spark, data will be divided to small chunks and processed in parallel on multiple machines simultaneously.</a:t>
            </a:r>
          </a:p>
          <a:p>
            <a:pPr marL="285750" indent="-285750" algn="just">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7599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3">
            <a:extLst>
              <a:ext uri="{FF2B5EF4-FFF2-40B4-BE49-F238E27FC236}">
                <a16:creationId xmlns:a16="http://schemas.microsoft.com/office/drawing/2014/main" id="{51C6EDFE-171A-C847-A717-2ADF2FB249D8}"/>
              </a:ext>
            </a:extLst>
          </p:cNvPr>
          <p:cNvSpPr>
            <a:spLocks noGrp="1"/>
          </p:cNvSpPr>
          <p:nvPr>
            <p:ph type="title"/>
          </p:nvPr>
        </p:nvSpPr>
        <p:spPr>
          <a:xfrm>
            <a:off x="147037" y="164851"/>
            <a:ext cx="8385048" cy="353291"/>
          </a:xfrm>
        </p:spPr>
        <p:txBody>
          <a:bodyPr>
            <a:normAutofit/>
          </a:bodyPr>
          <a:lstStyle/>
          <a:p>
            <a:r>
              <a:rPr lang="en-US" sz="2000" b="1" dirty="0">
                <a:latin typeface="Calibri" panose="020F0502020204030204" pitchFamily="34" charset="0"/>
                <a:cs typeface="Calibri" panose="020F0502020204030204" pitchFamily="34" charset="0"/>
              </a:rPr>
              <a:t>AWS GLUE</a:t>
            </a:r>
            <a:endParaRPr lang="en-US" sz="2000" b="1" dirty="0">
              <a:latin typeface="Calibri" panose="020F0502020204030204" pitchFamily="34" charset="0"/>
              <a:cs typeface="Calibri" panose="020F0502020204030204" pitchFamily="34" charset="0"/>
            </a:endParaRPr>
          </a:p>
        </p:txBody>
      </p:sp>
      <p:sp>
        <p:nvSpPr>
          <p:cNvPr id="32" name="Slide Number Placeholder 1">
            <a:extLst>
              <a:ext uri="{FF2B5EF4-FFF2-40B4-BE49-F238E27FC236}">
                <a16:creationId xmlns:a16="http://schemas.microsoft.com/office/drawing/2014/main" id="{E2939A3B-E9D8-A242-80FE-EA06C8E76B52}"/>
              </a:ext>
            </a:extLst>
          </p:cNvPr>
          <p:cNvSpPr txBox="1">
            <a:spLocks/>
          </p:cNvSpPr>
          <p:nvPr/>
        </p:nvSpPr>
        <p:spPr>
          <a:xfrm>
            <a:off x="384048" y="4800600"/>
            <a:ext cx="228600" cy="155448"/>
          </a:xfrm>
          <a:prstGeom prst="rect">
            <a:avLst/>
          </a:prstGeom>
        </p:spPr>
        <p:txBody>
          <a:bodyPr vert="horz" lIns="0" tIns="0" rIns="0" bIns="0" rtlCol="0" anchor="ctr"/>
          <a:lstStyle>
            <a:defPPr>
              <a:defRPr lang="en-US"/>
            </a:defPPr>
            <a:lvl1pPr marL="0" algn="l" defTabSz="457200" rtl="0" eaLnBrk="1" latinLnBrk="0" hangingPunct="1">
              <a:defRPr sz="900" b="1" kern="1200">
                <a:solidFill>
                  <a:schemeClr val="accent6"/>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32AB80A-78BA-6B42-BA0D-B44ACF890F5A}" type="slidenum">
              <a:rPr lang="en-US" smtClean="0"/>
              <a:pPr/>
              <a:t>9</a:t>
            </a:fld>
            <a:endParaRPr lang="en-US" dirty="0"/>
          </a:p>
        </p:txBody>
      </p:sp>
      <p:pic>
        <p:nvPicPr>
          <p:cNvPr id="7" name="Content Placeholder 3"/>
          <p:cNvPicPr>
            <a:picLocks noGrp="1" noChangeAspect="1"/>
          </p:cNvPicPr>
          <p:nvPr>
            <p:ph idx="1"/>
          </p:nvPr>
        </p:nvPicPr>
        <p:blipFill>
          <a:blip r:embed="rId2"/>
          <a:stretch>
            <a:fillRect/>
          </a:stretch>
        </p:blipFill>
        <p:spPr>
          <a:xfrm>
            <a:off x="1388573" y="969964"/>
            <a:ext cx="6479077" cy="3646418"/>
          </a:xfrm>
          <a:prstGeom prst="rect">
            <a:avLst/>
          </a:prstGeom>
        </p:spPr>
      </p:pic>
      <p:sp>
        <p:nvSpPr>
          <p:cNvPr id="9" name="Title 1"/>
          <p:cNvSpPr txBox="1">
            <a:spLocks/>
          </p:cNvSpPr>
          <p:nvPr/>
        </p:nvSpPr>
        <p:spPr>
          <a:xfrm>
            <a:off x="628650" y="800101"/>
            <a:ext cx="7153275" cy="339725"/>
          </a:xfrm>
          <a:prstGeom prst="rect">
            <a:avLst/>
          </a:prstGeom>
        </p:spPr>
        <p:txBody>
          <a:bodyPr vert="horz" lIns="0" tIns="0" rIns="0" bIns="0" rtlCol="0" anchor="t" anchorCtr="0">
            <a:noAutofit/>
          </a:bodyPr>
          <a:lstStyle>
            <a:lvl1pPr algn="l" defTabSz="914378" rtl="0" eaLnBrk="1" latinLnBrk="0" hangingPunct="1">
              <a:lnSpc>
                <a:spcPct val="90000"/>
              </a:lnSpc>
              <a:spcBef>
                <a:spcPct val="0"/>
              </a:spcBef>
              <a:buNone/>
              <a:defRPr sz="2400" kern="1200">
                <a:solidFill>
                  <a:schemeClr val="tx2"/>
                </a:solidFill>
                <a:latin typeface="Arial" panose="020B0604020202020204" pitchFamily="34" charset="0"/>
                <a:ea typeface="+mj-ea"/>
                <a:cs typeface="Arial" panose="020B0604020202020204" pitchFamily="34" charset="0"/>
              </a:defRPr>
            </a:lvl1pPr>
          </a:lstStyle>
          <a:p>
            <a:r>
              <a:rPr lang="en-US" sz="1800" b="1" dirty="0" smtClean="0">
                <a:latin typeface="Calibri" panose="020F0502020204030204" pitchFamily="34" charset="0"/>
                <a:cs typeface="Calibri" panose="020F0502020204030204" pitchFamily="34" charset="0"/>
              </a:rPr>
              <a:t>Populating the AWS Glue Data Catalog</a:t>
            </a:r>
            <a:br>
              <a:rPr lang="en-US" sz="1800" b="1" dirty="0" smtClean="0">
                <a:latin typeface="Calibri" panose="020F0502020204030204" pitchFamily="34" charset="0"/>
                <a:cs typeface="Calibri" panose="020F0502020204030204" pitchFamily="34" charset="0"/>
              </a:rPr>
            </a:br>
            <a:endParaRPr lang="en-US" sz="1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469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cog_PPT_16x9_180722-2</Template>
  <TotalTime>12187</TotalTime>
  <Words>1323</Words>
  <Application>Microsoft Office PowerPoint</Application>
  <PresentationFormat>On-screen Show (16:9)</PresentationFormat>
  <Paragraphs>88</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Courier New</vt:lpstr>
      <vt:lpstr>Verdana</vt:lpstr>
      <vt:lpstr>Wingdings</vt:lpstr>
      <vt:lpstr>Cognizant</vt:lpstr>
      <vt:lpstr>1_Cognizant</vt:lpstr>
      <vt:lpstr>Amazon GLUE</vt:lpstr>
      <vt:lpstr>AWS GLUE</vt:lpstr>
      <vt:lpstr>AWS GLUE</vt:lpstr>
      <vt:lpstr>AWS GLUE</vt:lpstr>
      <vt:lpstr>AWS GLUE</vt:lpstr>
      <vt:lpstr>AWS GLUE</vt:lpstr>
      <vt:lpstr>AWS GLUE</vt:lpstr>
      <vt:lpstr>AWS GLUE</vt:lpstr>
      <vt:lpstr>AWS GLUE</vt:lpstr>
      <vt:lpstr>AWS GLUE</vt:lpstr>
      <vt:lpstr>AWS GLUE</vt:lpstr>
      <vt:lpstr>AWS GLUE</vt:lpstr>
      <vt:lpstr>AWS GLUE</vt:lpstr>
      <vt:lpstr>AWS GLUE</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Ray, Partho (Cognizant)</dc:creator>
  <cp:lastModifiedBy>Arivan Varadarajan</cp:lastModifiedBy>
  <cp:revision>421</cp:revision>
  <cp:lastPrinted>2018-08-21T14:17:23Z</cp:lastPrinted>
  <dcterms:created xsi:type="dcterms:W3CDTF">2018-07-26T09:52:20Z</dcterms:created>
  <dcterms:modified xsi:type="dcterms:W3CDTF">2020-02-04T08:35:45Z</dcterms:modified>
</cp:coreProperties>
</file>