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8" r:id="rId17"/>
    <p:sldId id="273" r:id="rId18"/>
    <p:sldId id="274" r:id="rId19"/>
    <p:sldId id="275" r:id="rId20"/>
    <p:sldId id="276" r:id="rId21"/>
    <p:sldId id="279" r:id="rId22"/>
    <p:sldId id="286" r:id="rId23"/>
    <p:sldId id="281" r:id="rId24"/>
    <p:sldId id="282" r:id="rId25"/>
    <p:sldId id="283" r:id="rId26"/>
    <p:sldId id="287" r:id="rId27"/>
    <p:sldId id="288" r:id="rId28"/>
    <p:sldId id="289" r:id="rId29"/>
    <p:sldId id="285" r:id="rId30"/>
    <p:sldId id="290" r:id="rId31"/>
    <p:sldId id="291" r:id="rId32"/>
    <p:sldId id="292" r:id="rId33"/>
    <p:sldId id="293" r:id="rId34"/>
    <p:sldId id="294" r:id="rId35"/>
    <p:sldId id="295" r:id="rId36"/>
    <p:sldId id="296" r:id="rId37"/>
    <p:sldId id="297" r:id="rId38"/>
    <p:sldId id="29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a:t>
            </a:r>
            <a:endParaRPr lang="en-US" dirty="0"/>
          </a:p>
        </p:txBody>
      </p:sp>
      <p:sp>
        <p:nvSpPr>
          <p:cNvPr id="3" name="Subtitle 2"/>
          <p:cNvSpPr>
            <a:spLocks noGrp="1"/>
          </p:cNvSpPr>
          <p:nvPr>
            <p:ph type="subTitle" idx="1"/>
          </p:nvPr>
        </p:nvSpPr>
        <p:spPr/>
        <p:txBody>
          <a:bodyPr/>
          <a:lstStyle/>
          <a:p>
            <a:r>
              <a:rPr lang="en-US" dirty="0" smtClean="0"/>
              <a:t>Architecture, RDD’s </a:t>
            </a:r>
            <a:endParaRPr lang="en-US" dirty="0"/>
          </a:p>
        </p:txBody>
      </p:sp>
    </p:spTree>
    <p:extLst>
      <p:ext uri="{BB962C8B-B14F-4D97-AF65-F5344CB8AC3E}">
        <p14:creationId xmlns:p14="http://schemas.microsoft.com/office/powerpoint/2010/main" val="1762659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3994"/>
          </a:xfrm>
        </p:spPr>
        <p:txBody>
          <a:bodyPr/>
          <a:lstStyle/>
          <a:p>
            <a:r>
              <a:rPr lang="en-US" dirty="0" smtClean="0"/>
              <a:t>Spark Architecture – Driver </a:t>
            </a:r>
            <a:endParaRPr lang="en-US" dirty="0"/>
          </a:p>
        </p:txBody>
      </p:sp>
      <p:pic>
        <p:nvPicPr>
          <p:cNvPr id="6146" name="Picture 2" descr="spark driv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976" y="1358536"/>
            <a:ext cx="5016137" cy="546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67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r>
              <a:rPr lang="en-US" dirty="0" smtClean="0"/>
              <a:t>Spark Architecture - Executor</a:t>
            </a:r>
            <a:endParaRPr lang="en-US" dirty="0"/>
          </a:p>
        </p:txBody>
      </p:sp>
      <p:sp>
        <p:nvSpPr>
          <p:cNvPr id="3" name="Content Placeholder 2"/>
          <p:cNvSpPr>
            <a:spLocks noGrp="1"/>
          </p:cNvSpPr>
          <p:nvPr>
            <p:ph idx="1"/>
          </p:nvPr>
        </p:nvSpPr>
        <p:spPr>
          <a:xfrm>
            <a:off x="1371600" y="1436914"/>
            <a:ext cx="9601200" cy="5120640"/>
          </a:xfrm>
        </p:spPr>
        <p:txBody>
          <a:bodyPr/>
          <a:lstStyle/>
          <a:p>
            <a:r>
              <a:rPr lang="en-US" dirty="0" smtClean="0"/>
              <a:t>Executor </a:t>
            </a:r>
            <a:r>
              <a:rPr lang="en-US" dirty="0"/>
              <a:t>is a distributed agent that is </a:t>
            </a:r>
            <a:r>
              <a:rPr lang="en-US" dirty="0" smtClean="0"/>
              <a:t>responsible </a:t>
            </a:r>
            <a:r>
              <a:rPr lang="en-US" dirty="0"/>
              <a:t>for executing tasks</a:t>
            </a:r>
            <a:r>
              <a:rPr lang="en-US" dirty="0" smtClean="0"/>
              <a:t>.</a:t>
            </a:r>
          </a:p>
          <a:p>
            <a:r>
              <a:rPr lang="en-US" dirty="0" smtClean="0"/>
              <a:t>Executor </a:t>
            </a:r>
            <a:r>
              <a:rPr lang="en-US" i="1" dirty="0"/>
              <a:t>typically</a:t>
            </a:r>
            <a:r>
              <a:rPr lang="en-US" dirty="0"/>
              <a:t> runs for the entire lifetime of a Spark application which is called </a:t>
            </a:r>
            <a:r>
              <a:rPr lang="en-US" b="1" dirty="0"/>
              <a:t>static allocation of executors</a:t>
            </a:r>
            <a:r>
              <a:rPr lang="en-US" dirty="0"/>
              <a:t> (but you could also opt in for dynamic allocation</a:t>
            </a:r>
            <a:r>
              <a:rPr lang="en-US" dirty="0" smtClean="0"/>
              <a:t>).</a:t>
            </a:r>
          </a:p>
          <a:p>
            <a:r>
              <a:rPr lang="en-US" dirty="0" smtClean="0"/>
              <a:t>Executors report heartbeat and partial metrics for active tasks to “heart beat receiver” RPC endpoint on the driver </a:t>
            </a:r>
          </a:p>
          <a:p>
            <a:r>
              <a:rPr lang="en-US" dirty="0"/>
              <a:t>Executors provide in-memory storage for RDDs that are cached in Spark </a:t>
            </a:r>
            <a:r>
              <a:rPr lang="en-US" dirty="0" smtClean="0"/>
              <a:t>applications</a:t>
            </a:r>
          </a:p>
          <a:p>
            <a:r>
              <a:rPr lang="en-US" dirty="0" smtClean="0"/>
              <a:t>Executors are described by their id, hostname, Environment and classpath</a:t>
            </a:r>
            <a:endParaRPr lang="en-US" dirty="0"/>
          </a:p>
        </p:txBody>
      </p:sp>
    </p:spTree>
    <p:extLst>
      <p:ext uri="{BB962C8B-B14F-4D97-AF65-F5344CB8AC3E}">
        <p14:creationId xmlns:p14="http://schemas.microsoft.com/office/powerpoint/2010/main" val="128956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7057"/>
          </a:xfrm>
        </p:spPr>
        <p:txBody>
          <a:bodyPr/>
          <a:lstStyle/>
          <a:p>
            <a:r>
              <a:rPr lang="en-US" dirty="0" smtClean="0"/>
              <a:t>Spark Architecture - Executors</a:t>
            </a:r>
            <a:endParaRPr lang="en-US" dirty="0"/>
          </a:p>
        </p:txBody>
      </p:sp>
      <p:pic>
        <p:nvPicPr>
          <p:cNvPr id="8194" name="Picture 2" descr="spark HeartbeatReceiver Heartbea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2233" y="2377440"/>
            <a:ext cx="777993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038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07869"/>
          </a:xfrm>
        </p:spPr>
        <p:txBody>
          <a:bodyPr/>
          <a:lstStyle/>
          <a:p>
            <a:r>
              <a:rPr lang="en-US" dirty="0" smtClean="0"/>
              <a:t>Spark Architecture – Task Runner </a:t>
            </a:r>
            <a:endParaRPr lang="en-US" dirty="0"/>
          </a:p>
        </p:txBody>
      </p:sp>
      <p:sp>
        <p:nvSpPr>
          <p:cNvPr id="3" name="Content Placeholder 2"/>
          <p:cNvSpPr>
            <a:spLocks noGrp="1"/>
          </p:cNvSpPr>
          <p:nvPr>
            <p:ph idx="1"/>
          </p:nvPr>
        </p:nvSpPr>
        <p:spPr>
          <a:xfrm>
            <a:off x="1371600" y="1794509"/>
            <a:ext cx="9601200" cy="4064726"/>
          </a:xfrm>
        </p:spPr>
        <p:txBody>
          <a:bodyPr/>
          <a:lstStyle/>
          <a:p>
            <a:r>
              <a:rPr lang="en-US" dirty="0" smtClean="0"/>
              <a:t>Task Runner is a thread of execution that manages a single individual task. </a:t>
            </a:r>
          </a:p>
          <a:p>
            <a:r>
              <a:rPr lang="en-US" dirty="0" smtClean="0"/>
              <a:t>It is created exclusively when executor is requested to launch a task </a:t>
            </a:r>
          </a:p>
          <a:p>
            <a:endParaRPr lang="en-US" dirty="0"/>
          </a:p>
        </p:txBody>
      </p:sp>
      <p:pic>
        <p:nvPicPr>
          <p:cNvPr id="9220" name="Picture 4" descr="spark TaskRu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103" y="3414847"/>
            <a:ext cx="5267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15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smtClean="0"/>
              <a:t>Spark Architecture – Worker </a:t>
            </a:r>
            <a:endParaRPr lang="en-US" dirty="0"/>
          </a:p>
        </p:txBody>
      </p:sp>
      <p:sp>
        <p:nvSpPr>
          <p:cNvPr id="3" name="Content Placeholder 2"/>
          <p:cNvSpPr>
            <a:spLocks noGrp="1"/>
          </p:cNvSpPr>
          <p:nvPr>
            <p:ph idx="1"/>
          </p:nvPr>
        </p:nvSpPr>
        <p:spPr>
          <a:xfrm>
            <a:off x="1371600" y="1489166"/>
            <a:ext cx="9601200" cy="4378234"/>
          </a:xfrm>
        </p:spPr>
        <p:txBody>
          <a:bodyPr/>
          <a:lstStyle/>
          <a:p>
            <a:r>
              <a:rPr lang="en-US" b="1" dirty="0"/>
              <a:t>Workers</a:t>
            </a:r>
            <a:r>
              <a:rPr lang="en-US" dirty="0"/>
              <a:t> (aka </a:t>
            </a:r>
            <a:r>
              <a:rPr lang="en-US" b="1" dirty="0"/>
              <a:t>slaves</a:t>
            </a:r>
            <a:r>
              <a:rPr lang="en-US" dirty="0"/>
              <a:t>) are running Spark instances where executors live to execute tasks. They are the compute nodes in Spark</a:t>
            </a:r>
            <a:r>
              <a:rPr lang="en-US" dirty="0" smtClean="0"/>
              <a:t>.</a:t>
            </a:r>
          </a:p>
          <a:p>
            <a:r>
              <a:rPr lang="en-US" dirty="0" smtClean="0"/>
              <a:t>It hosts a local Block Manager </a:t>
            </a:r>
            <a:r>
              <a:rPr lang="en-US" dirty="0"/>
              <a:t>that serves blocks to other workers in a Spark cluster. Workers communicate among themselves using their Block Manager instances</a:t>
            </a:r>
            <a:r>
              <a:rPr lang="en-US" dirty="0" smtClean="0"/>
              <a:t>.</a:t>
            </a:r>
          </a:p>
          <a:p>
            <a:endParaRPr lang="en-US" dirty="0"/>
          </a:p>
        </p:txBody>
      </p:sp>
    </p:spTree>
    <p:extLst>
      <p:ext uri="{BB962C8B-B14F-4D97-AF65-F5344CB8AC3E}">
        <p14:creationId xmlns:p14="http://schemas.microsoft.com/office/powerpoint/2010/main" val="443331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4177"/>
          </a:xfrm>
        </p:spPr>
        <p:txBody>
          <a:bodyPr/>
          <a:lstStyle/>
          <a:p>
            <a:r>
              <a:rPr lang="en-US" dirty="0" smtClean="0"/>
              <a:t>RDD’s</a:t>
            </a:r>
            <a:endParaRPr lang="en-US" dirty="0"/>
          </a:p>
        </p:txBody>
      </p:sp>
      <p:sp>
        <p:nvSpPr>
          <p:cNvPr id="3" name="Content Placeholder 2"/>
          <p:cNvSpPr>
            <a:spLocks noGrp="1"/>
          </p:cNvSpPr>
          <p:nvPr>
            <p:ph idx="1"/>
          </p:nvPr>
        </p:nvSpPr>
        <p:spPr>
          <a:xfrm>
            <a:off x="1371600" y="1280160"/>
            <a:ext cx="9601200" cy="5460274"/>
          </a:xfrm>
        </p:spPr>
        <p:txBody>
          <a:bodyPr/>
          <a:lstStyle/>
          <a:p>
            <a:r>
              <a:rPr lang="en-US" dirty="0"/>
              <a:t>Resilient Distributed Datasets (RDD) is a fundamental data structure of Spark. </a:t>
            </a:r>
            <a:endParaRPr lang="en-US" dirty="0" smtClean="0"/>
          </a:p>
          <a:p>
            <a:r>
              <a:rPr lang="en-US" dirty="0"/>
              <a:t>It is an immutable distributed collection of objects. Each dataset in RDD is divided into logical </a:t>
            </a:r>
            <a:r>
              <a:rPr lang="en-US" dirty="0" smtClean="0"/>
              <a:t>partitions and can store in-memory on worker nodes. </a:t>
            </a:r>
          </a:p>
          <a:p>
            <a:pPr fontAlgn="base"/>
            <a:r>
              <a:rPr lang="en-US" b="1" dirty="0" smtClean="0"/>
              <a:t>Resilient</a:t>
            </a:r>
            <a:r>
              <a:rPr lang="en-US" dirty="0"/>
              <a:t> </a:t>
            </a:r>
            <a:r>
              <a:rPr lang="en-US" dirty="0" smtClean="0"/>
              <a:t>- Meaning </a:t>
            </a:r>
            <a:r>
              <a:rPr lang="en-US" dirty="0"/>
              <a:t>it provides fault tolerance through lineage graph. A lineage graph keeps a track of transformations to be executed after an action has been called. RDD lineage graph helps recomputed any missing or damaged partitions because of node failures</a:t>
            </a:r>
            <a:r>
              <a:rPr lang="en-US" dirty="0" smtClean="0"/>
              <a:t>.</a:t>
            </a:r>
          </a:p>
          <a:p>
            <a:pPr fontAlgn="base"/>
            <a:r>
              <a:rPr lang="en-US" b="1" dirty="0" smtClean="0"/>
              <a:t>Distributed</a:t>
            </a:r>
            <a:r>
              <a:rPr lang="en-US" dirty="0"/>
              <a:t> </a:t>
            </a:r>
            <a:r>
              <a:rPr lang="en-US" dirty="0" smtClean="0"/>
              <a:t>- RDDs </a:t>
            </a:r>
            <a:r>
              <a:rPr lang="en-US" dirty="0"/>
              <a:t>are distributed - meaning the data is present on multiple nodes in a cluster.</a:t>
            </a:r>
          </a:p>
          <a:p>
            <a:pPr marL="0" indent="0" fontAlgn="base">
              <a:buNone/>
            </a:pPr>
            <a:endParaRPr lang="en-US" dirty="0"/>
          </a:p>
          <a:p>
            <a:endParaRPr lang="en-US" dirty="0" smtClean="0"/>
          </a:p>
          <a:p>
            <a:endParaRPr lang="en-US" dirty="0" smtClean="0"/>
          </a:p>
          <a:p>
            <a:endParaRPr lang="en-US" dirty="0"/>
          </a:p>
        </p:txBody>
      </p:sp>
      <p:pic>
        <p:nvPicPr>
          <p:cNvPr id="10242" name="Picture 2" descr="Spark RDD for Fast Data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334" y="4337510"/>
            <a:ext cx="4231731" cy="230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50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6429"/>
          </a:xfrm>
        </p:spPr>
        <p:txBody>
          <a:bodyPr/>
          <a:lstStyle/>
          <a:p>
            <a:r>
              <a:rPr lang="en-US" dirty="0" smtClean="0"/>
              <a:t>RDD</a:t>
            </a:r>
            <a:endParaRPr lang="en-US" dirty="0"/>
          </a:p>
        </p:txBody>
      </p:sp>
      <p:pic>
        <p:nvPicPr>
          <p:cNvPr id="14338" name="Picture 2" descr="https://dzone.com/storage/rc-covers/6617-thum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915" y="1802674"/>
            <a:ext cx="8908569" cy="425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71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07869"/>
          </a:xfrm>
        </p:spPr>
        <p:txBody>
          <a:bodyPr/>
          <a:lstStyle/>
          <a:p>
            <a:r>
              <a:rPr lang="en-US" dirty="0" smtClean="0"/>
              <a:t>RDD’s – features </a:t>
            </a:r>
            <a:endParaRPr lang="en-US" dirty="0"/>
          </a:p>
        </p:txBody>
      </p:sp>
      <p:sp>
        <p:nvSpPr>
          <p:cNvPr id="3" name="Content Placeholder 2"/>
          <p:cNvSpPr>
            <a:spLocks noGrp="1"/>
          </p:cNvSpPr>
          <p:nvPr>
            <p:ph idx="1"/>
          </p:nvPr>
        </p:nvSpPr>
        <p:spPr>
          <a:xfrm>
            <a:off x="1371599" y="1593668"/>
            <a:ext cx="10293531" cy="5264331"/>
          </a:xfrm>
        </p:spPr>
        <p:txBody>
          <a:bodyPr>
            <a:normAutofit/>
          </a:bodyPr>
          <a:lstStyle/>
          <a:p>
            <a:pPr fontAlgn="base"/>
            <a:r>
              <a:rPr lang="en-US" b="1" dirty="0" smtClean="0"/>
              <a:t>Immutable</a:t>
            </a:r>
            <a:r>
              <a:rPr lang="en-US" dirty="0"/>
              <a:t> </a:t>
            </a:r>
            <a:r>
              <a:rPr lang="en-US" dirty="0" smtClean="0"/>
              <a:t>- They </a:t>
            </a:r>
            <a:r>
              <a:rPr lang="en-US" dirty="0"/>
              <a:t>read only abstraction and cannot be changed once created. However, one RDD can be transformed into another RDD using transformations like map, filter, join, </a:t>
            </a:r>
            <a:r>
              <a:rPr lang="en-US" dirty="0" err="1"/>
              <a:t>cogroup</a:t>
            </a:r>
            <a:r>
              <a:rPr lang="en-US" dirty="0"/>
              <a:t>, etc. Immutable nature of RDD Spark helps attain consistencies in computations</a:t>
            </a:r>
            <a:r>
              <a:rPr lang="en-US" dirty="0" smtClean="0"/>
              <a:t>.</a:t>
            </a:r>
          </a:p>
          <a:p>
            <a:pPr fontAlgn="base"/>
            <a:r>
              <a:rPr lang="en-US" b="1" dirty="0" smtClean="0"/>
              <a:t>Partitioned</a:t>
            </a:r>
            <a:r>
              <a:rPr lang="en-US" dirty="0"/>
              <a:t> </a:t>
            </a:r>
            <a:r>
              <a:rPr lang="en-US" dirty="0" smtClean="0"/>
              <a:t>- RDDs </a:t>
            </a:r>
            <a:r>
              <a:rPr lang="en-US" dirty="0"/>
              <a:t>in Spark have collection of records that contain </a:t>
            </a:r>
            <a:r>
              <a:rPr lang="en-US" dirty="0" smtClean="0"/>
              <a:t>partitions. </a:t>
            </a:r>
            <a:r>
              <a:rPr lang="en-US" dirty="0"/>
              <a:t>Partitions in RDDs are the basic units of </a:t>
            </a:r>
            <a:r>
              <a:rPr lang="en-US" dirty="0" smtClean="0"/>
              <a:t>parallelism.</a:t>
            </a:r>
          </a:p>
          <a:p>
            <a:pPr fontAlgn="base"/>
            <a:r>
              <a:rPr lang="en-US" b="1" dirty="0"/>
              <a:t>Lazy </a:t>
            </a:r>
            <a:r>
              <a:rPr lang="en-US" b="1" dirty="0" smtClean="0"/>
              <a:t>Evaluated</a:t>
            </a:r>
            <a:r>
              <a:rPr lang="en-US" dirty="0"/>
              <a:t> </a:t>
            </a:r>
            <a:r>
              <a:rPr lang="en-US" dirty="0" smtClean="0"/>
              <a:t>- RDDs </a:t>
            </a:r>
            <a:r>
              <a:rPr lang="en-US" dirty="0"/>
              <a:t>are computed in a lazy manner, so that the transformations can be pipelined. Data inside RDDs will not be transformed unless, an action that triggers the execution of transformations is </a:t>
            </a:r>
            <a:r>
              <a:rPr lang="en-US" dirty="0" smtClean="0"/>
              <a:t>invoked</a:t>
            </a:r>
          </a:p>
          <a:p>
            <a:pPr marL="0" indent="0" fontAlgn="base">
              <a:buNone/>
            </a:pPr>
            <a:endParaRPr lang="en-US" dirty="0"/>
          </a:p>
          <a:p>
            <a:pPr fontAlgn="base"/>
            <a:endParaRPr lang="en-US" dirty="0"/>
          </a:p>
          <a:p>
            <a:pPr fontAlgn="base"/>
            <a:endParaRPr lang="en-US" dirty="0"/>
          </a:p>
          <a:p>
            <a:pPr fontAlgn="base"/>
            <a:endParaRPr lang="en-US" dirty="0"/>
          </a:p>
          <a:p>
            <a:endParaRPr lang="en-US" dirty="0"/>
          </a:p>
        </p:txBody>
      </p:sp>
      <p:pic>
        <p:nvPicPr>
          <p:cNvPr id="11266" name="Picture 2" descr="https://image.slidesharecdn.com/sparkdevelopertrainingver1-160508061913/95/spark-developer-training-ver-10-28-638.jpg?cb=1462688503"/>
          <p:cNvPicPr>
            <a:picLocks noChangeAspect="1" noChangeArrowheads="1"/>
          </p:cNvPicPr>
          <p:nvPr/>
        </p:nvPicPr>
        <p:blipFill rotWithShape="1">
          <a:blip r:embed="rId2">
            <a:extLst>
              <a:ext uri="{28A0092B-C50C-407E-A947-70E740481C1C}">
                <a14:useLocalDpi xmlns:a14="http://schemas.microsoft.com/office/drawing/2010/main" val="0"/>
              </a:ext>
            </a:extLst>
          </a:blip>
          <a:srcRect t="6430" r="15502" b="23085"/>
          <a:stretch/>
        </p:blipFill>
        <p:spPr bwMode="auto">
          <a:xfrm>
            <a:off x="3820544" y="4428306"/>
            <a:ext cx="4703311" cy="220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21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1743"/>
          </a:xfrm>
        </p:spPr>
        <p:txBody>
          <a:bodyPr/>
          <a:lstStyle/>
          <a:p>
            <a:r>
              <a:rPr lang="en-US" dirty="0" smtClean="0"/>
              <a:t>RDD’s – features </a:t>
            </a:r>
            <a:endParaRPr lang="en-US" dirty="0"/>
          </a:p>
        </p:txBody>
      </p:sp>
      <p:sp>
        <p:nvSpPr>
          <p:cNvPr id="4" name="Content Placeholder 3"/>
          <p:cNvSpPr>
            <a:spLocks noGrp="1"/>
          </p:cNvSpPr>
          <p:nvPr>
            <p:ph idx="1"/>
          </p:nvPr>
        </p:nvSpPr>
        <p:spPr>
          <a:xfrm>
            <a:off x="1371600" y="1854925"/>
            <a:ext cx="9601200" cy="4807131"/>
          </a:xfrm>
        </p:spPr>
        <p:txBody>
          <a:bodyPr/>
          <a:lstStyle/>
          <a:p>
            <a:pPr fontAlgn="base"/>
            <a:r>
              <a:rPr lang="en-US" b="1" dirty="0" smtClean="0"/>
              <a:t>Persistence</a:t>
            </a:r>
            <a:r>
              <a:rPr lang="en-US" dirty="0"/>
              <a:t> </a:t>
            </a:r>
            <a:r>
              <a:rPr lang="en-US" dirty="0" smtClean="0"/>
              <a:t>- The </a:t>
            </a:r>
            <a:r>
              <a:rPr lang="en-US" dirty="0"/>
              <a:t>persistence of RDDs makes them good for fast computations. Users can specify which RDD they want to reuse and select the desired storage for them -whether they would like to store them on disk or in-memory</a:t>
            </a:r>
            <a:r>
              <a:rPr lang="en-US" dirty="0" smtClean="0"/>
              <a:t>.</a:t>
            </a:r>
          </a:p>
          <a:p>
            <a:pPr fontAlgn="base"/>
            <a:r>
              <a:rPr lang="en-US" b="1" dirty="0"/>
              <a:t>Fault </a:t>
            </a:r>
            <a:r>
              <a:rPr lang="en-US" b="1" dirty="0" smtClean="0"/>
              <a:t>Tolerance</a:t>
            </a:r>
            <a:r>
              <a:rPr lang="en-US" dirty="0"/>
              <a:t> </a:t>
            </a:r>
            <a:r>
              <a:rPr lang="en-US" dirty="0" smtClean="0"/>
              <a:t>- Spark </a:t>
            </a:r>
            <a:r>
              <a:rPr lang="en-US" dirty="0"/>
              <a:t>RDDs log all transformation in a lineage graph so that whenever a partition is lost, lineage graph can be used to reply the transformation instead of having to replicate data across multiple nodes (like in Hadoop MapReduce).</a:t>
            </a:r>
          </a:p>
          <a:p>
            <a:pPr fontAlgn="base"/>
            <a:endParaRPr lang="en-US" dirty="0"/>
          </a:p>
          <a:p>
            <a:endParaRPr lang="en-US" dirty="0"/>
          </a:p>
        </p:txBody>
      </p:sp>
    </p:spTree>
    <p:extLst>
      <p:ext uri="{BB962C8B-B14F-4D97-AF65-F5344CB8AC3E}">
        <p14:creationId xmlns:p14="http://schemas.microsoft.com/office/powerpoint/2010/main" val="411438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7240"/>
          </a:xfrm>
        </p:spPr>
        <p:txBody>
          <a:bodyPr/>
          <a:lstStyle/>
          <a:p>
            <a:r>
              <a:rPr lang="en-US" dirty="0" smtClean="0"/>
              <a:t>Interactive operations </a:t>
            </a:r>
            <a:endParaRPr lang="en-US" dirty="0"/>
          </a:p>
        </p:txBody>
      </p:sp>
      <p:pic>
        <p:nvPicPr>
          <p:cNvPr id="13314" name="Picture 2" descr="Interactive Operations on Hadoop MapRedu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7353" y="1463040"/>
            <a:ext cx="5024847" cy="274082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terative Operations on Spark R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186" y="3592286"/>
            <a:ext cx="5238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825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5617"/>
          </a:xfrm>
        </p:spPr>
        <p:txBody>
          <a:bodyPr/>
          <a:lstStyle/>
          <a:p>
            <a:r>
              <a:rPr lang="en-US" dirty="0" smtClean="0"/>
              <a:t>What is Spark ? </a:t>
            </a:r>
            <a:endParaRPr lang="en-US" dirty="0"/>
          </a:p>
        </p:txBody>
      </p:sp>
      <p:sp>
        <p:nvSpPr>
          <p:cNvPr id="3" name="Content Placeholder 2"/>
          <p:cNvSpPr>
            <a:spLocks noGrp="1"/>
          </p:cNvSpPr>
          <p:nvPr>
            <p:ph idx="1"/>
          </p:nvPr>
        </p:nvSpPr>
        <p:spPr>
          <a:xfrm>
            <a:off x="1371600" y="1724297"/>
            <a:ext cx="9601200" cy="4428309"/>
          </a:xfrm>
        </p:spPr>
        <p:txBody>
          <a:bodyPr>
            <a:normAutofit/>
          </a:bodyPr>
          <a:lstStyle/>
          <a:p>
            <a:r>
              <a:rPr lang="en-US" sz="2400" dirty="0"/>
              <a:t>Apache Spark is a lightning-fast cluster computing technology, designed for fast computation</a:t>
            </a:r>
            <a:r>
              <a:rPr lang="en-US" sz="2400" dirty="0" smtClean="0"/>
              <a:t>.</a:t>
            </a:r>
          </a:p>
          <a:p>
            <a:r>
              <a:rPr lang="en-US" sz="2400" b="1" dirty="0"/>
              <a:t>Spark is not a modified version of </a:t>
            </a:r>
            <a:r>
              <a:rPr lang="en-US" sz="2400" b="1" dirty="0" smtClean="0"/>
              <a:t>Hadoop</a:t>
            </a:r>
          </a:p>
          <a:p>
            <a:r>
              <a:rPr lang="en-US" sz="2400" dirty="0"/>
              <a:t>It is based on Hadoop MapReduce and it extends the MapReduce model to efficiently use it for more types of computations, which includes </a:t>
            </a:r>
            <a:r>
              <a:rPr lang="en-US" sz="2400" dirty="0" smtClean="0"/>
              <a:t>interactive queries </a:t>
            </a:r>
            <a:r>
              <a:rPr lang="en-US" sz="2400" dirty="0"/>
              <a:t>and stream processing</a:t>
            </a:r>
            <a:r>
              <a:rPr lang="en-US" sz="2400" dirty="0" smtClean="0"/>
              <a:t>.</a:t>
            </a:r>
          </a:p>
          <a:p>
            <a:r>
              <a:rPr lang="en-US" sz="2400" dirty="0"/>
              <a:t>The main feature of Spark is its </a:t>
            </a:r>
            <a:r>
              <a:rPr lang="en-US" sz="2400" b="1" dirty="0"/>
              <a:t>in-memory cluster computing</a:t>
            </a:r>
            <a:r>
              <a:rPr lang="en-US" sz="2400" dirty="0"/>
              <a:t> that increases the </a:t>
            </a:r>
            <a:r>
              <a:rPr lang="en-US" sz="2400" dirty="0" smtClean="0"/>
              <a:t>processing </a:t>
            </a:r>
            <a:r>
              <a:rPr lang="en-US" sz="2400" dirty="0"/>
              <a:t>speed of an application</a:t>
            </a:r>
            <a:r>
              <a:rPr lang="en-US" sz="2400" dirty="0" smtClean="0"/>
              <a:t>.</a:t>
            </a:r>
          </a:p>
          <a:p>
            <a:r>
              <a:rPr lang="en-US" sz="2400" dirty="0" smtClean="0"/>
              <a:t>Covers wide range of workloads – Streaming – No need of other separate tools. </a:t>
            </a:r>
            <a:endParaRPr lang="en-US" sz="2400" dirty="0"/>
          </a:p>
        </p:txBody>
      </p:sp>
    </p:spTree>
    <p:extLst>
      <p:ext uri="{BB962C8B-B14F-4D97-AF65-F5344CB8AC3E}">
        <p14:creationId xmlns:p14="http://schemas.microsoft.com/office/powerpoint/2010/main" val="1804106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8051"/>
          </a:xfrm>
        </p:spPr>
        <p:txBody>
          <a:bodyPr/>
          <a:lstStyle/>
          <a:p>
            <a:r>
              <a:rPr lang="en-US" dirty="0" smtClean="0"/>
              <a:t>DAG – Directed Acyclic Graph </a:t>
            </a:r>
            <a:endParaRPr lang="en-US" dirty="0"/>
          </a:p>
        </p:txBody>
      </p:sp>
      <p:sp>
        <p:nvSpPr>
          <p:cNvPr id="3" name="Content Placeholder 2"/>
          <p:cNvSpPr>
            <a:spLocks noGrp="1"/>
          </p:cNvSpPr>
          <p:nvPr>
            <p:ph idx="1"/>
          </p:nvPr>
        </p:nvSpPr>
        <p:spPr>
          <a:xfrm>
            <a:off x="1371600" y="1580606"/>
            <a:ext cx="9601200" cy="4286794"/>
          </a:xfrm>
        </p:spPr>
        <p:txBody>
          <a:bodyPr/>
          <a:lstStyle/>
          <a:p>
            <a:pPr fontAlgn="base"/>
            <a:r>
              <a:rPr lang="en-US" i="1" dirty="0"/>
              <a:t>Direct - Transformation is an action which transitions data partition state from A to B.</a:t>
            </a:r>
            <a:endParaRPr lang="en-US" dirty="0"/>
          </a:p>
          <a:p>
            <a:pPr fontAlgn="base"/>
            <a:r>
              <a:rPr lang="en-US" i="1" dirty="0"/>
              <a:t>Acyclic -Transformation cannot return to the older partition</a:t>
            </a:r>
            <a:endParaRPr lang="en-US" dirty="0"/>
          </a:p>
          <a:p>
            <a:r>
              <a:rPr lang="en-US" dirty="0"/>
              <a:t>DAG is a sequence of computations performed on data where each node is an RDD </a:t>
            </a:r>
            <a:r>
              <a:rPr lang="en-US" dirty="0" smtClean="0"/>
              <a:t>partition. </a:t>
            </a:r>
          </a:p>
          <a:p>
            <a:r>
              <a:rPr lang="en-US" dirty="0"/>
              <a:t>The </a:t>
            </a:r>
            <a:r>
              <a:rPr lang="en-US" b="1" dirty="0"/>
              <a:t>DAG scheduler </a:t>
            </a:r>
            <a:r>
              <a:rPr lang="en-US" dirty="0"/>
              <a:t>divides operators into stages of tasks. A stage is comprised of tasks based on partitions of the input data. The DAG scheduler pipelines operators together</a:t>
            </a:r>
            <a:r>
              <a:rPr lang="en-US" dirty="0" smtClean="0"/>
              <a:t>.</a:t>
            </a:r>
          </a:p>
          <a:p>
            <a:r>
              <a:rPr lang="en-US" dirty="0"/>
              <a:t>The Stages are passed on to the Task </a:t>
            </a:r>
            <a:r>
              <a:rPr lang="en-US" dirty="0" smtClean="0"/>
              <a:t>Scheduler. The </a:t>
            </a:r>
            <a:r>
              <a:rPr lang="en-US" dirty="0"/>
              <a:t>task scheduler launches tasks</a:t>
            </a:r>
            <a:endParaRPr lang="en-US" dirty="0" smtClean="0"/>
          </a:p>
          <a:p>
            <a:r>
              <a:rPr lang="en-US" dirty="0"/>
              <a:t>The Worker executes the tasks on the Slave.</a:t>
            </a:r>
          </a:p>
        </p:txBody>
      </p:sp>
    </p:spTree>
    <p:extLst>
      <p:ext uri="{BB962C8B-B14F-4D97-AF65-F5344CB8AC3E}">
        <p14:creationId xmlns:p14="http://schemas.microsoft.com/office/powerpoint/2010/main" val="2733247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0931"/>
          </a:xfrm>
        </p:spPr>
        <p:txBody>
          <a:bodyPr/>
          <a:lstStyle/>
          <a:p>
            <a:r>
              <a:rPr lang="en-US" dirty="0" smtClean="0"/>
              <a:t>How a program executes ?</a:t>
            </a:r>
            <a:endParaRPr lang="en-US" dirty="0"/>
          </a:p>
        </p:txBody>
      </p:sp>
      <p:pic>
        <p:nvPicPr>
          <p:cNvPr id="16386" name="Picture 2" descr="al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7408" y="1856113"/>
            <a:ext cx="7509583" cy="414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60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27" y="278476"/>
            <a:ext cx="9601200" cy="1485900"/>
          </a:xfrm>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803308" y="207818"/>
            <a:ext cx="10904038" cy="6239019"/>
          </a:xfrm>
          <a:prstGeom prst="rect">
            <a:avLst/>
          </a:prstGeom>
        </p:spPr>
      </p:pic>
    </p:spTree>
    <p:extLst>
      <p:ext uri="{BB962C8B-B14F-4D97-AF65-F5344CB8AC3E}">
        <p14:creationId xmlns:p14="http://schemas.microsoft.com/office/powerpoint/2010/main" val="93182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960120"/>
          </a:xfrm>
        </p:spPr>
        <p:txBody>
          <a:bodyPr>
            <a:normAutofit/>
          </a:bodyPr>
          <a:lstStyle/>
          <a:p>
            <a:r>
              <a:rPr lang="en-US" dirty="0" smtClean="0"/>
              <a:t>What is a Transformation? </a:t>
            </a:r>
            <a:endParaRPr lang="en-US" dirty="0"/>
          </a:p>
        </p:txBody>
      </p:sp>
      <p:sp>
        <p:nvSpPr>
          <p:cNvPr id="3" name="Content Placeholder 2"/>
          <p:cNvSpPr>
            <a:spLocks noGrp="1"/>
          </p:cNvSpPr>
          <p:nvPr>
            <p:ph idx="1"/>
          </p:nvPr>
        </p:nvSpPr>
        <p:spPr>
          <a:xfrm>
            <a:off x="1371600" y="1985554"/>
            <a:ext cx="9601200" cy="3881846"/>
          </a:xfrm>
        </p:spPr>
        <p:txBody>
          <a:bodyPr/>
          <a:lstStyle/>
          <a:p>
            <a:r>
              <a:rPr lang="en-US" dirty="0"/>
              <a:t>RDD transformations returns pointer to new RDD and allows you to create dependencies between RDDs</a:t>
            </a:r>
            <a:r>
              <a:rPr lang="en-US" dirty="0" smtClean="0"/>
              <a:t>.</a:t>
            </a:r>
          </a:p>
          <a:p>
            <a:r>
              <a:rPr lang="en-US" dirty="0"/>
              <a:t>Each RDD in dependency chain (String of Dependencies) has a function for </a:t>
            </a:r>
            <a:r>
              <a:rPr lang="en-US" dirty="0" smtClean="0"/>
              <a:t>calculating </a:t>
            </a:r>
            <a:r>
              <a:rPr lang="en-US" dirty="0"/>
              <a:t>its data and has a pointer (dependency) to its parent RDD</a:t>
            </a:r>
            <a:r>
              <a:rPr lang="en-US" dirty="0" smtClean="0"/>
              <a:t>.</a:t>
            </a:r>
          </a:p>
          <a:p>
            <a:r>
              <a:rPr lang="en-US" dirty="0"/>
              <a:t>Transformations are just manipulations of the </a:t>
            </a:r>
            <a:r>
              <a:rPr lang="en-US" dirty="0" smtClean="0"/>
              <a:t>data</a:t>
            </a:r>
          </a:p>
          <a:p>
            <a:r>
              <a:rPr lang="en-US" dirty="0"/>
              <a:t>Each </a:t>
            </a:r>
            <a:r>
              <a:rPr lang="en-US" dirty="0" smtClean="0"/>
              <a:t>time </a:t>
            </a:r>
            <a:r>
              <a:rPr lang="en-US" dirty="0"/>
              <a:t>new </a:t>
            </a:r>
            <a:r>
              <a:rPr lang="en-US" dirty="0" smtClean="0"/>
              <a:t>RDD is created </a:t>
            </a:r>
            <a:r>
              <a:rPr lang="en-US" dirty="0"/>
              <a:t>when we apply any </a:t>
            </a:r>
            <a:r>
              <a:rPr lang="en-US" dirty="0" smtClean="0"/>
              <a:t>transformation.</a:t>
            </a:r>
          </a:p>
          <a:p>
            <a:r>
              <a:rPr lang="en-US" dirty="0"/>
              <a:t>Applying transformation built an </a:t>
            </a:r>
            <a:r>
              <a:rPr lang="en-US" b="1" dirty="0"/>
              <a:t>RDD </a:t>
            </a:r>
            <a:r>
              <a:rPr lang="en-US" b="1" dirty="0" smtClean="0"/>
              <a:t>lineage, </a:t>
            </a:r>
            <a:r>
              <a:rPr lang="en-US" dirty="0"/>
              <a:t>It is a logical execution plan i.e., it is Directed Acyclic Graph (</a:t>
            </a:r>
            <a:r>
              <a:rPr lang="en-US" b="1" dirty="0"/>
              <a:t>DAG</a:t>
            </a:r>
            <a:r>
              <a:rPr lang="en-US" dirty="0"/>
              <a:t>) of the entire parent RDDs of RDD.</a:t>
            </a:r>
          </a:p>
        </p:txBody>
      </p:sp>
    </p:spTree>
    <p:extLst>
      <p:ext uri="{BB962C8B-B14F-4D97-AF65-F5344CB8AC3E}">
        <p14:creationId xmlns:p14="http://schemas.microsoft.com/office/powerpoint/2010/main" val="4280660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2554"/>
          </a:xfrm>
        </p:spPr>
        <p:txBody>
          <a:bodyPr/>
          <a:lstStyle/>
          <a:p>
            <a:r>
              <a:rPr lang="en-US" dirty="0" smtClean="0"/>
              <a:t>Two Types of Transformations</a:t>
            </a:r>
            <a:endParaRPr lang="en-US" dirty="0"/>
          </a:p>
        </p:txBody>
      </p:sp>
      <p:sp>
        <p:nvSpPr>
          <p:cNvPr id="3" name="Content Placeholder 2"/>
          <p:cNvSpPr>
            <a:spLocks noGrp="1"/>
          </p:cNvSpPr>
          <p:nvPr>
            <p:ph idx="1"/>
          </p:nvPr>
        </p:nvSpPr>
        <p:spPr>
          <a:xfrm>
            <a:off x="1371600" y="1579245"/>
            <a:ext cx="9601200" cy="4221480"/>
          </a:xfrm>
        </p:spPr>
        <p:txBody>
          <a:bodyPr/>
          <a:lstStyle/>
          <a:p>
            <a:r>
              <a:rPr lang="en-US" b="1" dirty="0"/>
              <a:t>Narrow transformation – </a:t>
            </a:r>
            <a:r>
              <a:rPr lang="en-US" dirty="0"/>
              <a:t>In </a:t>
            </a:r>
            <a:r>
              <a:rPr lang="en-US" i="1" dirty="0"/>
              <a:t>Narrow transformation</a:t>
            </a:r>
            <a:r>
              <a:rPr lang="en-US" dirty="0"/>
              <a:t>, all the elements that are required to compute the records in single partition live in the single partition of parent RDD. A limited subset of partition is used to calculate the result. </a:t>
            </a:r>
            <a:r>
              <a:rPr lang="en-US" i="1" dirty="0"/>
              <a:t>Narrow transformations</a:t>
            </a:r>
            <a:r>
              <a:rPr lang="en-US" dirty="0"/>
              <a:t> are the result of </a:t>
            </a:r>
            <a:r>
              <a:rPr lang="en-US" i="1" dirty="0"/>
              <a:t>map(), filter().</a:t>
            </a:r>
            <a:endParaRPr lang="en-US" dirty="0"/>
          </a:p>
          <a:p>
            <a:pPr marL="0" indent="0">
              <a:buNone/>
            </a:pPr>
            <a:endParaRPr lang="en-US" dirty="0"/>
          </a:p>
        </p:txBody>
      </p:sp>
      <p:pic>
        <p:nvPicPr>
          <p:cNvPr id="1026" name="Picture 2" descr="Apache Spark Narrow Transformation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522" y="3033440"/>
            <a:ext cx="6821009" cy="357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729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1743"/>
          </a:xfrm>
        </p:spPr>
        <p:txBody>
          <a:bodyPr/>
          <a:lstStyle/>
          <a:p>
            <a:r>
              <a:rPr lang="en-US" dirty="0" smtClean="0"/>
              <a:t>Two Types of Transformations </a:t>
            </a:r>
            <a:endParaRPr lang="en-US" dirty="0"/>
          </a:p>
        </p:txBody>
      </p:sp>
      <p:sp>
        <p:nvSpPr>
          <p:cNvPr id="3" name="Content Placeholder 2"/>
          <p:cNvSpPr>
            <a:spLocks noGrp="1"/>
          </p:cNvSpPr>
          <p:nvPr>
            <p:ph idx="1"/>
          </p:nvPr>
        </p:nvSpPr>
        <p:spPr>
          <a:xfrm>
            <a:off x="1371600" y="1567543"/>
            <a:ext cx="9601200" cy="4299857"/>
          </a:xfrm>
        </p:spPr>
        <p:txBody>
          <a:bodyPr/>
          <a:lstStyle/>
          <a:p>
            <a:r>
              <a:rPr lang="en-US" b="1" dirty="0"/>
              <a:t>Wide transformation – </a:t>
            </a:r>
            <a:r>
              <a:rPr lang="en-US" dirty="0"/>
              <a:t>In wide transformation, all the elements that are required to compute the records in the single partition may live in many partitions of parent RDD. The partition may live in many partitions of parent RDD. </a:t>
            </a:r>
            <a:r>
              <a:rPr lang="en-US" i="1" dirty="0"/>
              <a:t>Wide transformations</a:t>
            </a:r>
            <a:r>
              <a:rPr lang="en-US" dirty="0"/>
              <a:t> are the result of </a:t>
            </a:r>
            <a:r>
              <a:rPr lang="en-US" i="1" dirty="0" err="1"/>
              <a:t>groupbyKey</a:t>
            </a:r>
            <a:r>
              <a:rPr lang="en-US" i="1" dirty="0"/>
              <a:t>()</a:t>
            </a:r>
            <a:r>
              <a:rPr lang="en-US" dirty="0"/>
              <a:t> and </a:t>
            </a:r>
            <a:r>
              <a:rPr lang="en-US" i="1" dirty="0" err="1"/>
              <a:t>reducebyKey</a:t>
            </a:r>
            <a:r>
              <a:rPr lang="en-US" i="1" dirty="0"/>
              <a:t>()</a:t>
            </a:r>
            <a:r>
              <a:rPr lang="en-US" dirty="0"/>
              <a:t>.</a:t>
            </a:r>
          </a:p>
          <a:p>
            <a:endParaRPr lang="en-US" dirty="0"/>
          </a:p>
        </p:txBody>
      </p:sp>
      <p:pic>
        <p:nvPicPr>
          <p:cNvPr id="2050" name="Picture 2" descr="Spark Wide Transformation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598" y="3060926"/>
            <a:ext cx="6276975"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730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2001289" y="1428750"/>
            <a:ext cx="8341822" cy="5153225"/>
          </a:xfrm>
          <a:prstGeom prst="rect">
            <a:avLst/>
          </a:prstGeom>
        </p:spPr>
      </p:pic>
    </p:spTree>
    <p:extLst>
      <p:ext uri="{BB962C8B-B14F-4D97-AF65-F5344CB8AC3E}">
        <p14:creationId xmlns:p14="http://schemas.microsoft.com/office/powerpoint/2010/main" val="2546142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GROUPBY(Transformation)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1471497" y="1512917"/>
            <a:ext cx="9401405" cy="4920584"/>
          </a:xfrm>
          <a:prstGeom prst="rect">
            <a:avLst/>
          </a:prstGeom>
        </p:spPr>
      </p:pic>
    </p:spTree>
    <p:extLst>
      <p:ext uri="{BB962C8B-B14F-4D97-AF65-F5344CB8AC3E}">
        <p14:creationId xmlns:p14="http://schemas.microsoft.com/office/powerpoint/2010/main" val="392118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1459925" y="1812175"/>
            <a:ext cx="9424550" cy="4823683"/>
          </a:xfrm>
          <a:prstGeom prst="rect">
            <a:avLst/>
          </a:prstGeom>
        </p:spPr>
      </p:pic>
    </p:spTree>
    <p:extLst>
      <p:ext uri="{BB962C8B-B14F-4D97-AF65-F5344CB8AC3E}">
        <p14:creationId xmlns:p14="http://schemas.microsoft.com/office/powerpoint/2010/main" val="339502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0120"/>
          </a:xfrm>
        </p:spPr>
        <p:txBody>
          <a:bodyPr/>
          <a:lstStyle/>
          <a:p>
            <a:r>
              <a:rPr lang="en-US" dirty="0" smtClean="0"/>
              <a:t>Actions</a:t>
            </a:r>
            <a:endParaRPr lang="en-US" dirty="0"/>
          </a:p>
        </p:txBody>
      </p:sp>
      <p:sp>
        <p:nvSpPr>
          <p:cNvPr id="3" name="Content Placeholder 2"/>
          <p:cNvSpPr>
            <a:spLocks noGrp="1"/>
          </p:cNvSpPr>
          <p:nvPr>
            <p:ph idx="1"/>
          </p:nvPr>
        </p:nvSpPr>
        <p:spPr>
          <a:xfrm>
            <a:off x="1371600" y="1841863"/>
            <a:ext cx="9601200" cy="4025537"/>
          </a:xfrm>
        </p:spPr>
        <p:txBody>
          <a:bodyPr/>
          <a:lstStyle/>
          <a:p>
            <a:r>
              <a:rPr lang="en-US" dirty="0"/>
              <a:t>Actions are Spark RDD operations that give non-RDD values</a:t>
            </a:r>
            <a:r>
              <a:rPr lang="en-US" dirty="0" smtClean="0"/>
              <a:t>.</a:t>
            </a:r>
          </a:p>
          <a:p>
            <a:r>
              <a:rPr lang="en-US" dirty="0"/>
              <a:t>The values of action are stored to drivers or to the external storage system</a:t>
            </a:r>
            <a:r>
              <a:rPr lang="en-US" dirty="0" smtClean="0"/>
              <a:t>.</a:t>
            </a:r>
          </a:p>
          <a:p>
            <a:r>
              <a:rPr lang="en-US" dirty="0"/>
              <a:t>It brings laziness of RDD into motion.</a:t>
            </a:r>
          </a:p>
        </p:txBody>
      </p:sp>
    </p:spTree>
    <p:extLst>
      <p:ext uri="{BB962C8B-B14F-4D97-AF65-F5344CB8AC3E}">
        <p14:creationId xmlns:p14="http://schemas.microsoft.com/office/powerpoint/2010/main" val="4275866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842554"/>
          </a:xfrm>
        </p:spPr>
        <p:txBody>
          <a:bodyPr/>
          <a:lstStyle/>
          <a:p>
            <a:r>
              <a:rPr lang="en-US" dirty="0" smtClean="0"/>
              <a:t>Why Spark ? - Its all about speed !</a:t>
            </a:r>
            <a:endParaRPr lang="en-US" dirty="0"/>
          </a:p>
        </p:txBody>
      </p:sp>
      <p:sp>
        <p:nvSpPr>
          <p:cNvPr id="3" name="Content Placeholder 2"/>
          <p:cNvSpPr>
            <a:spLocks noGrp="1"/>
          </p:cNvSpPr>
          <p:nvPr>
            <p:ph idx="1"/>
          </p:nvPr>
        </p:nvSpPr>
        <p:spPr>
          <a:xfrm>
            <a:off x="1371600" y="1410789"/>
            <a:ext cx="9601200" cy="5212080"/>
          </a:xfrm>
        </p:spPr>
        <p:txBody>
          <a:bodyPr>
            <a:normAutofit lnSpcReduction="10000"/>
          </a:bodyPr>
          <a:lstStyle/>
          <a:p>
            <a:r>
              <a:rPr lang="en-US" sz="2400" dirty="0"/>
              <a:t>The reason is that Hadoop framework is based on a simple programming model (MapReduce</a:t>
            </a:r>
            <a:r>
              <a:rPr lang="en-US" sz="2400" dirty="0" smtClean="0"/>
              <a:t>)</a:t>
            </a:r>
          </a:p>
          <a:p>
            <a:r>
              <a:rPr lang="en-US" sz="2400" dirty="0"/>
              <a:t>Here, the main concern is to maintain speed in processing large datasets in terms of waiting time between queries and waiting time to run the program</a:t>
            </a:r>
            <a:r>
              <a:rPr lang="en-US" sz="2400" dirty="0" smtClean="0"/>
              <a:t>.</a:t>
            </a:r>
          </a:p>
          <a:p>
            <a:r>
              <a:rPr lang="en-US" sz="2400" b="1" dirty="0"/>
              <a:t>Speed</a:t>
            </a:r>
            <a:r>
              <a:rPr lang="en-US" sz="2400" dirty="0"/>
              <a:t> − Spark helps to run an application in Hadoop cluster, up to 100 times faster in memory, and 10 times faster when running on disk. This is possible by reducing number of read/write operations to disk. It stores the intermediate processing data in memory</a:t>
            </a:r>
            <a:r>
              <a:rPr lang="en-US" sz="2400" dirty="0" smtClean="0"/>
              <a:t>.</a:t>
            </a:r>
          </a:p>
          <a:p>
            <a:r>
              <a:rPr lang="en-US" sz="2400" b="1" dirty="0"/>
              <a:t>Supports multiple languages</a:t>
            </a:r>
            <a:r>
              <a:rPr lang="en-US" sz="2400" dirty="0"/>
              <a:t> − Spark provides built-in APIs in Java, Scala, or Python. Therefore, you can write applications in different languages. </a:t>
            </a:r>
            <a:endParaRPr lang="en-US" sz="2400" dirty="0" smtClean="0"/>
          </a:p>
          <a:p>
            <a:r>
              <a:rPr lang="en-US" sz="2400" b="1" dirty="0"/>
              <a:t>Advanced Analytics</a:t>
            </a:r>
            <a:r>
              <a:rPr lang="en-US" sz="2400" dirty="0"/>
              <a:t> </a:t>
            </a:r>
            <a:r>
              <a:rPr lang="en-US" sz="2400" dirty="0" smtClean="0"/>
              <a:t>− </a:t>
            </a:r>
            <a:r>
              <a:rPr lang="en-US" sz="2400" dirty="0"/>
              <a:t>It </a:t>
            </a:r>
            <a:r>
              <a:rPr lang="en-US" sz="2400" dirty="0" smtClean="0"/>
              <a:t>supports </a:t>
            </a:r>
            <a:r>
              <a:rPr lang="en-US" sz="2400" dirty="0"/>
              <a:t>SQL queries, Streaming data, Machine learning (ML), and Graph algorithms.</a:t>
            </a:r>
            <a:endParaRPr lang="en-US" sz="2400" dirty="0" smtClean="0"/>
          </a:p>
        </p:txBody>
      </p:sp>
    </p:spTree>
    <p:extLst>
      <p:ext uri="{BB962C8B-B14F-4D97-AF65-F5344CB8AC3E}">
        <p14:creationId xmlns:p14="http://schemas.microsoft.com/office/powerpoint/2010/main" val="417914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COLLECT(Action)</a:t>
            </a:r>
            <a:endParaRPr lang="en-US" dirty="0"/>
          </a:p>
        </p:txBody>
      </p:sp>
      <p:pic>
        <p:nvPicPr>
          <p:cNvPr id="4" name="Content Placeholder 3"/>
          <p:cNvPicPr>
            <a:picLocks noGrp="1" noChangeAspect="1"/>
          </p:cNvPicPr>
          <p:nvPr>
            <p:ph idx="1"/>
          </p:nvPr>
        </p:nvPicPr>
        <p:blipFill>
          <a:blip r:embed="rId2"/>
          <a:stretch>
            <a:fillRect/>
          </a:stretch>
        </p:blipFill>
        <p:spPr>
          <a:xfrm>
            <a:off x="1687484" y="1574866"/>
            <a:ext cx="8969432" cy="5183633"/>
          </a:xfrm>
          <a:prstGeom prst="rect">
            <a:avLst/>
          </a:prstGeom>
        </p:spPr>
      </p:pic>
    </p:spTree>
    <p:extLst>
      <p:ext uri="{BB962C8B-B14F-4D97-AF65-F5344CB8AC3E}">
        <p14:creationId xmlns:p14="http://schemas.microsoft.com/office/powerpoint/2010/main" val="2771140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SaveAsTextfile</a:t>
            </a:r>
            <a:r>
              <a:rPr lang="en-US" dirty="0" smtClean="0"/>
              <a:t>(Action)</a:t>
            </a:r>
            <a:endParaRPr lang="en-US" dirty="0"/>
          </a:p>
        </p:txBody>
      </p:sp>
      <p:pic>
        <p:nvPicPr>
          <p:cNvPr id="4" name="Content Placeholder 3"/>
          <p:cNvPicPr>
            <a:picLocks noGrp="1" noChangeAspect="1"/>
          </p:cNvPicPr>
          <p:nvPr>
            <p:ph idx="1"/>
          </p:nvPr>
        </p:nvPicPr>
        <p:blipFill>
          <a:blip r:embed="rId2"/>
          <a:stretch>
            <a:fillRect/>
          </a:stretch>
        </p:blipFill>
        <p:spPr>
          <a:xfrm>
            <a:off x="1508760" y="1428750"/>
            <a:ext cx="9326879" cy="5302470"/>
          </a:xfrm>
          <a:prstGeom prst="rect">
            <a:avLst/>
          </a:prstGeom>
        </p:spPr>
      </p:pic>
    </p:spTree>
    <p:extLst>
      <p:ext uri="{BB962C8B-B14F-4D97-AF65-F5344CB8AC3E}">
        <p14:creationId xmlns:p14="http://schemas.microsoft.com/office/powerpoint/2010/main" val="255881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3711" y="609600"/>
            <a:ext cx="8732837" cy="8382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t>Shared Variables</a:t>
            </a:r>
            <a:endParaRPr lang="en-US" dirty="0"/>
          </a:p>
        </p:txBody>
      </p:sp>
      <p:sp>
        <p:nvSpPr>
          <p:cNvPr id="5" name="Content Placeholder 2"/>
          <p:cNvSpPr txBox="1">
            <a:spLocks/>
          </p:cNvSpPr>
          <p:nvPr/>
        </p:nvSpPr>
        <p:spPr>
          <a:xfrm>
            <a:off x="1063711" y="0"/>
            <a:ext cx="8732837" cy="4572000"/>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smtClean="0"/>
              <a:t>Two types of Shared variables</a:t>
            </a:r>
          </a:p>
          <a:p>
            <a:pPr lvl="1"/>
            <a:r>
              <a:rPr lang="en-US" sz="2000" dirty="0" smtClean="0"/>
              <a:t>Accumulators   :   Aggregate information</a:t>
            </a:r>
          </a:p>
          <a:p>
            <a:pPr lvl="1"/>
            <a:r>
              <a:rPr lang="en-US" sz="2000" dirty="0" smtClean="0"/>
              <a:t>Broadcast variables  :  distribute  large values</a:t>
            </a:r>
            <a:endParaRPr lang="en-US" sz="2000" dirty="0"/>
          </a:p>
        </p:txBody>
      </p:sp>
    </p:spTree>
    <p:extLst>
      <p:ext uri="{BB962C8B-B14F-4D97-AF65-F5344CB8AC3E}">
        <p14:creationId xmlns:p14="http://schemas.microsoft.com/office/powerpoint/2010/main" val="413506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Accumulators</a:t>
            </a:r>
          </a:p>
        </p:txBody>
      </p:sp>
      <p:sp>
        <p:nvSpPr>
          <p:cNvPr id="3" name="Content Placeholder 2"/>
          <p:cNvSpPr>
            <a:spLocks noGrp="1"/>
          </p:cNvSpPr>
          <p:nvPr>
            <p:ph idx="1"/>
          </p:nvPr>
        </p:nvSpPr>
        <p:spPr/>
        <p:txBody>
          <a:bodyPr/>
          <a:lstStyle/>
          <a:p>
            <a:r>
              <a:rPr lang="en-US" dirty="0"/>
              <a:t>All functions (</a:t>
            </a:r>
            <a:r>
              <a:rPr lang="en-US" dirty="0" err="1"/>
              <a:t>map,filter</a:t>
            </a:r>
            <a:r>
              <a:rPr lang="en-US" dirty="0"/>
              <a:t>) use variables defined in driver program and gets a new copy of the variable in worker nodes</a:t>
            </a:r>
          </a:p>
          <a:p>
            <a:r>
              <a:rPr lang="en-US" dirty="0"/>
              <a:t>It not returns any value to the driver program</a:t>
            </a:r>
          </a:p>
          <a:p>
            <a:r>
              <a:rPr lang="en-US" dirty="0"/>
              <a:t>Variables created as accumulators  , will return value to diver program</a:t>
            </a:r>
          </a:p>
          <a:p>
            <a:r>
              <a:rPr lang="en-US" dirty="0"/>
              <a:t>It is similar to counter concept in MR.</a:t>
            </a:r>
          </a:p>
          <a:p>
            <a:r>
              <a:rPr lang="en-US" dirty="0"/>
              <a:t>Its write-only variable</a:t>
            </a:r>
          </a:p>
          <a:p>
            <a:endParaRPr lang="en-US" dirty="0"/>
          </a:p>
          <a:p>
            <a:endParaRPr lang="en-US" dirty="0"/>
          </a:p>
          <a:p>
            <a:endParaRPr lang="en-US" dirty="0"/>
          </a:p>
        </p:txBody>
      </p:sp>
    </p:spTree>
    <p:extLst>
      <p:ext uri="{BB962C8B-B14F-4D97-AF65-F5344CB8AC3E}">
        <p14:creationId xmlns:p14="http://schemas.microsoft.com/office/powerpoint/2010/main" val="406001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Accumulators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val</a:t>
            </a:r>
            <a:r>
              <a:rPr lang="en-US" dirty="0"/>
              <a:t> file = </a:t>
            </a:r>
            <a:r>
              <a:rPr lang="en-US" dirty="0" err="1"/>
              <a:t>sc.textFile</a:t>
            </a:r>
            <a:r>
              <a:rPr lang="en-US" dirty="0"/>
              <a:t>(“file.txt”)</a:t>
            </a:r>
          </a:p>
          <a:p>
            <a:pPr marL="0" indent="0">
              <a:buNone/>
            </a:pPr>
            <a:r>
              <a:rPr lang="en-US" dirty="0"/>
              <a:t>#creating an accumulator</a:t>
            </a:r>
          </a:p>
          <a:p>
            <a:pPr marL="0" indent="0">
              <a:buNone/>
            </a:pPr>
            <a:r>
              <a:rPr lang="en-US" dirty="0" err="1"/>
              <a:t>val</a:t>
            </a:r>
            <a:r>
              <a:rPr lang="en-US" dirty="0"/>
              <a:t> </a:t>
            </a:r>
            <a:r>
              <a:rPr lang="en-US" dirty="0" err="1"/>
              <a:t>blanklines</a:t>
            </a:r>
            <a:r>
              <a:rPr lang="en-US" dirty="0"/>
              <a:t> = </a:t>
            </a:r>
            <a:r>
              <a:rPr lang="en-US" dirty="0" err="1"/>
              <a:t>sc.accumulator</a:t>
            </a:r>
            <a:r>
              <a:rPr lang="en-US" dirty="0"/>
              <a:t>(0)</a:t>
            </a:r>
          </a:p>
          <a:p>
            <a:pPr marL="0" indent="0">
              <a:buNone/>
            </a:pPr>
            <a:r>
              <a:rPr lang="en-US" dirty="0" err="1"/>
              <a:t>val</a:t>
            </a:r>
            <a:r>
              <a:rPr lang="en-US" dirty="0"/>
              <a:t> count =</a:t>
            </a:r>
            <a:r>
              <a:rPr lang="en-US" dirty="0" err="1"/>
              <a:t>file.flatMap</a:t>
            </a:r>
            <a:r>
              <a:rPr lang="en-US" dirty="0"/>
              <a:t>(x =&gt; {</a:t>
            </a:r>
          </a:p>
          <a:p>
            <a:pPr marL="0" indent="0">
              <a:buNone/>
            </a:pPr>
            <a:r>
              <a:rPr lang="en-US" dirty="0"/>
              <a:t>           if(x=“”){  </a:t>
            </a:r>
            <a:r>
              <a:rPr lang="en-US" dirty="0" err="1"/>
              <a:t>blankLines</a:t>
            </a:r>
            <a:r>
              <a:rPr lang="en-US" dirty="0"/>
              <a:t>+=1}</a:t>
            </a:r>
          </a:p>
          <a:p>
            <a:pPr marL="0" indent="0">
              <a:buNone/>
            </a:pPr>
            <a:r>
              <a:rPr lang="en-US" dirty="0"/>
              <a:t>           </a:t>
            </a:r>
            <a:r>
              <a:rPr lang="en-US" dirty="0" err="1"/>
              <a:t>line.split</a:t>
            </a:r>
            <a:r>
              <a:rPr lang="en-US" dirty="0"/>
              <a:t>(“ ”)</a:t>
            </a:r>
          </a:p>
          <a:p>
            <a:pPr marL="0" indent="0">
              <a:buNone/>
            </a:pPr>
            <a:r>
              <a:rPr lang="en-US" dirty="0"/>
              <a:t>       }</a:t>
            </a:r>
          </a:p>
          <a:p>
            <a:pPr marL="0" indent="0">
              <a:buNone/>
            </a:pPr>
            <a:r>
              <a:rPr lang="en-US" dirty="0"/>
              <a:t>}</a:t>
            </a:r>
          </a:p>
          <a:p>
            <a:pPr marL="0" indent="0">
              <a:buNone/>
            </a:pPr>
            <a:r>
              <a:rPr lang="en-US" dirty="0" err="1"/>
              <a:t>count.collect.foreach</a:t>
            </a:r>
            <a:r>
              <a:rPr lang="en-US" dirty="0"/>
              <a:t>(</a:t>
            </a:r>
            <a:r>
              <a:rPr lang="en-US" dirty="0" err="1"/>
              <a:t>println</a:t>
            </a:r>
            <a:r>
              <a:rPr lang="en-US" dirty="0"/>
              <a:t>)</a:t>
            </a:r>
          </a:p>
          <a:p>
            <a:pPr marL="0" indent="0">
              <a:buNone/>
            </a:pPr>
            <a:r>
              <a:rPr lang="en-US" dirty="0" err="1"/>
              <a:t>Println</a:t>
            </a:r>
            <a:r>
              <a:rPr lang="en-US" dirty="0"/>
              <a:t>(“Blank Lines : ”+</a:t>
            </a:r>
            <a:r>
              <a:rPr lang="en-US" dirty="0" err="1"/>
              <a:t>blankLines.value</a:t>
            </a:r>
            <a:r>
              <a:rPr lang="en-US" dirty="0"/>
              <a:t>)</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67525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Accumulators</a:t>
            </a:r>
          </a:p>
        </p:txBody>
      </p:sp>
      <p:sp>
        <p:nvSpPr>
          <p:cNvPr id="3" name="Content Placeholder 2"/>
          <p:cNvSpPr>
            <a:spLocks noGrp="1"/>
          </p:cNvSpPr>
          <p:nvPr>
            <p:ph idx="1"/>
          </p:nvPr>
        </p:nvSpPr>
        <p:spPr/>
        <p:txBody>
          <a:bodyPr/>
          <a:lstStyle/>
          <a:p>
            <a:r>
              <a:rPr lang="en-US" dirty="0"/>
              <a:t>Create accumulator is </a:t>
            </a:r>
            <a:r>
              <a:rPr lang="en-US" dirty="0" err="1"/>
              <a:t>SparkContext.accumulator</a:t>
            </a:r>
            <a:r>
              <a:rPr lang="en-US" dirty="0"/>
              <a:t>(initial values)</a:t>
            </a:r>
          </a:p>
          <a:p>
            <a:r>
              <a:rPr lang="en-US" dirty="0"/>
              <a:t>Worker code can update the value (+=)</a:t>
            </a:r>
          </a:p>
          <a:p>
            <a:r>
              <a:rPr lang="en-US" dirty="0"/>
              <a:t>Driver program can get the value , once action function is executed.</a:t>
            </a:r>
          </a:p>
          <a:p>
            <a:r>
              <a:rPr lang="en-US" dirty="0"/>
              <a:t>Even though RDD’s are recreated multiple time due to fault tolerance or speculative execution., it not impacts accumulator value.</a:t>
            </a:r>
          </a:p>
          <a:p>
            <a:r>
              <a:rPr lang="en-US" dirty="0"/>
              <a:t>You can write your own accumulators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15694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Variables</a:t>
            </a:r>
          </a:p>
        </p:txBody>
      </p:sp>
      <p:sp>
        <p:nvSpPr>
          <p:cNvPr id="3" name="Content Placeholder 2"/>
          <p:cNvSpPr>
            <a:spLocks noGrp="1"/>
          </p:cNvSpPr>
          <p:nvPr>
            <p:ph idx="1"/>
          </p:nvPr>
        </p:nvSpPr>
        <p:spPr/>
        <p:txBody>
          <a:bodyPr/>
          <a:lstStyle/>
          <a:p>
            <a:r>
              <a:rPr lang="en-US" dirty="0"/>
              <a:t>Allows the program to efficiently share the large , read-only value to all the worker nodes for use in one or more spark operations.</a:t>
            </a:r>
          </a:p>
          <a:p>
            <a:r>
              <a:rPr lang="en-US" dirty="0"/>
              <a:t>For example, country code lookup we can pass as a broadcast variable.</a:t>
            </a:r>
          </a:p>
          <a:p>
            <a:r>
              <a:rPr lang="en-US" dirty="0"/>
              <a:t>Look up file will be copied to the all worker nodes.</a:t>
            </a:r>
          </a:p>
          <a:p>
            <a:r>
              <a:rPr lang="en-US" dirty="0"/>
              <a:t>Similar to distributed cache concept in MR</a:t>
            </a:r>
          </a:p>
          <a:p>
            <a:r>
              <a:rPr lang="en-US" dirty="0"/>
              <a:t>It’s a read –only variable.</a:t>
            </a:r>
          </a:p>
          <a:p>
            <a:endParaRPr lang="en-US" dirty="0"/>
          </a:p>
          <a:p>
            <a:pPr marL="0" indent="0">
              <a:buNone/>
            </a:pPr>
            <a:r>
              <a:rPr lang="en-US" dirty="0" err="1"/>
              <a:t>val</a:t>
            </a:r>
            <a:r>
              <a:rPr lang="en-US" dirty="0"/>
              <a:t> </a:t>
            </a:r>
            <a:r>
              <a:rPr lang="en-US" dirty="0" err="1"/>
              <a:t>bvalue</a:t>
            </a:r>
            <a:r>
              <a:rPr lang="en-US" dirty="0"/>
              <a:t>= </a:t>
            </a:r>
            <a:r>
              <a:rPr lang="en-US" dirty="0" err="1"/>
              <a:t>sc.broadcast</a:t>
            </a:r>
            <a:r>
              <a:rPr lang="en-US" dirty="0"/>
              <a:t>(&lt;values&gt;:any collection)</a:t>
            </a:r>
          </a:p>
          <a:p>
            <a:endParaRPr lang="en-US" dirty="0"/>
          </a:p>
          <a:p>
            <a:endParaRPr lang="en-US" dirty="0"/>
          </a:p>
          <a:p>
            <a:endParaRPr lang="en-US" dirty="0"/>
          </a:p>
        </p:txBody>
      </p:sp>
    </p:spTree>
    <p:extLst>
      <p:ext uri="{BB962C8B-B14F-4D97-AF65-F5344CB8AC3E}">
        <p14:creationId xmlns:p14="http://schemas.microsoft.com/office/powerpoint/2010/main" val="929599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Variables</a:t>
            </a:r>
          </a:p>
        </p:txBody>
      </p:sp>
      <p:sp>
        <p:nvSpPr>
          <p:cNvPr id="3" name="Content Placeholder 2"/>
          <p:cNvSpPr>
            <a:spLocks noGrp="1"/>
          </p:cNvSpPr>
          <p:nvPr>
            <p:ph idx="1"/>
          </p:nvPr>
        </p:nvSpPr>
        <p:spPr/>
        <p:txBody>
          <a:bodyPr>
            <a:normAutofit fontScale="92500" lnSpcReduction="10000"/>
          </a:bodyPr>
          <a:lstStyle/>
          <a:p>
            <a:r>
              <a:rPr lang="en-US" dirty="0"/>
              <a:t>Create broadcast variable as </a:t>
            </a:r>
            <a:r>
              <a:rPr lang="en-US" dirty="0" err="1"/>
              <a:t>SparkContext.broadcast</a:t>
            </a:r>
            <a:r>
              <a:rPr lang="en-US" dirty="0"/>
              <a:t>( values)</a:t>
            </a:r>
          </a:p>
          <a:p>
            <a:r>
              <a:rPr lang="en-US" dirty="0"/>
              <a:t>Worker code can get using  the value property</a:t>
            </a:r>
          </a:p>
          <a:p>
            <a:r>
              <a:rPr lang="en-US" dirty="0"/>
              <a:t>Variables shared to worker nodes only once and should be treated as read only</a:t>
            </a:r>
          </a:p>
          <a:p>
            <a:endParaRPr lang="en-US" dirty="0"/>
          </a:p>
          <a:p>
            <a:pPr marL="0" indent="0">
              <a:buNone/>
            </a:pPr>
            <a:r>
              <a:rPr lang="en-US" dirty="0"/>
              <a:t>	</a:t>
            </a:r>
            <a:r>
              <a:rPr lang="en-US" dirty="0" err="1"/>
              <a:t>val</a:t>
            </a:r>
            <a:r>
              <a:rPr lang="en-US" dirty="0"/>
              <a:t> </a:t>
            </a:r>
            <a:r>
              <a:rPr lang="en-US" dirty="0" err="1"/>
              <a:t>broadcastVar</a:t>
            </a:r>
            <a:r>
              <a:rPr lang="en-US" dirty="0"/>
              <a:t> = </a:t>
            </a:r>
            <a:r>
              <a:rPr lang="en-US" dirty="0" err="1"/>
              <a:t>sc.broadcast</a:t>
            </a:r>
            <a:r>
              <a:rPr lang="en-US" dirty="0"/>
              <a:t>(Array(1, 2, 3))</a:t>
            </a:r>
          </a:p>
          <a:p>
            <a:pPr marL="0" indent="0">
              <a:buNone/>
            </a:pPr>
            <a:endParaRPr lang="en-US" dirty="0"/>
          </a:p>
          <a:p>
            <a:r>
              <a:rPr lang="en-US" dirty="0" err="1"/>
              <a:t>Conf.setInt</a:t>
            </a:r>
            <a:r>
              <a:rPr lang="en-US" dirty="0"/>
              <a:t>(“col_pos”,2)</a:t>
            </a:r>
          </a:p>
          <a:p>
            <a:endParaRPr lang="en-US" dirty="0"/>
          </a:p>
          <a:p>
            <a:r>
              <a:rPr lang="en-US" dirty="0"/>
              <a:t>Setup</a:t>
            </a:r>
          </a:p>
          <a:p>
            <a:endParaRPr lang="en-US" dirty="0"/>
          </a:p>
          <a:p>
            <a:endParaRPr lang="en-US" dirty="0"/>
          </a:p>
          <a:p>
            <a:endParaRPr lang="en-US" dirty="0"/>
          </a:p>
        </p:txBody>
      </p:sp>
    </p:spTree>
    <p:extLst>
      <p:ext uri="{BB962C8B-B14F-4D97-AF65-F5344CB8AC3E}">
        <p14:creationId xmlns:p14="http://schemas.microsoft.com/office/powerpoint/2010/main" val="2665572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4545839" y="2532986"/>
            <a:ext cx="3252721" cy="2458452"/>
          </a:xfrm>
          <a:prstGeom prst="rect">
            <a:avLst/>
          </a:prstGeom>
          <a:noFill/>
          <a:ln w="9525">
            <a:noFill/>
            <a:miter lim="800000"/>
            <a:headEnd/>
            <a:tailEnd/>
          </a:ln>
          <a:effectLst/>
        </p:spPr>
      </p:pic>
    </p:spTree>
    <p:extLst>
      <p:ext uri="{BB962C8B-B14F-4D97-AF65-F5344CB8AC3E}">
        <p14:creationId xmlns:p14="http://schemas.microsoft.com/office/powerpoint/2010/main" val="423159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0931"/>
          </a:xfrm>
        </p:spPr>
        <p:txBody>
          <a:bodyPr/>
          <a:lstStyle/>
          <a:p>
            <a:r>
              <a:rPr lang="en-US" dirty="0" smtClean="0"/>
              <a:t>Implementation ? – Not a problem </a:t>
            </a:r>
            <a:endParaRPr lang="en-US" dirty="0"/>
          </a:p>
        </p:txBody>
      </p:sp>
      <p:pic>
        <p:nvPicPr>
          <p:cNvPr id="1026" name="Picture 2" descr="Spark Built on Hadoop"/>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6" r="33404"/>
          <a:stretch/>
        </p:blipFill>
        <p:spPr bwMode="auto">
          <a:xfrm>
            <a:off x="3513908" y="1920240"/>
            <a:ext cx="4859383" cy="360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89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68234"/>
          </a:xfrm>
        </p:spPr>
        <p:txBody>
          <a:bodyPr>
            <a:normAutofit fontScale="90000"/>
          </a:bodyPr>
          <a:lstStyle/>
          <a:p>
            <a:r>
              <a:rPr lang="en-US" dirty="0" smtClean="0"/>
              <a:t>Seeing is believing right ? Here is how they work</a:t>
            </a:r>
            <a:endParaRPr lang="en-US" dirty="0"/>
          </a:p>
        </p:txBody>
      </p:sp>
      <p:pic>
        <p:nvPicPr>
          <p:cNvPr id="3074" name="Picture 2" descr="https://image.slidesharecdn.com/sparkmeetup-140923162633-phpapp02/95/spark-meetup-tchug-9-638.jpg?cb=141148968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137" y="1881127"/>
            <a:ext cx="7053943" cy="477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61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7057"/>
          </a:xfrm>
        </p:spPr>
        <p:txBody>
          <a:bodyPr/>
          <a:lstStyle/>
          <a:p>
            <a:r>
              <a:rPr lang="en-US" dirty="0" smtClean="0"/>
              <a:t>Spark Components </a:t>
            </a:r>
            <a:endParaRPr lang="en-US" dirty="0"/>
          </a:p>
        </p:txBody>
      </p:sp>
      <p:pic>
        <p:nvPicPr>
          <p:cNvPr id="4098" name="Picture 2" descr="Components of Spa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4930" y="2403566"/>
            <a:ext cx="5715798" cy="258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400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6429"/>
          </a:xfrm>
        </p:spPr>
        <p:txBody>
          <a:bodyPr/>
          <a:lstStyle/>
          <a:p>
            <a:r>
              <a:rPr lang="en-US" dirty="0" smtClean="0"/>
              <a:t>Spark Components </a:t>
            </a:r>
            <a:endParaRPr lang="en-US" dirty="0"/>
          </a:p>
        </p:txBody>
      </p:sp>
      <p:sp>
        <p:nvSpPr>
          <p:cNvPr id="3" name="Content Placeholder 2"/>
          <p:cNvSpPr>
            <a:spLocks noGrp="1"/>
          </p:cNvSpPr>
          <p:nvPr>
            <p:ph idx="1"/>
          </p:nvPr>
        </p:nvSpPr>
        <p:spPr>
          <a:xfrm>
            <a:off x="1371600" y="1502229"/>
            <a:ext cx="9601200" cy="4767942"/>
          </a:xfrm>
        </p:spPr>
        <p:txBody>
          <a:bodyPr>
            <a:normAutofit/>
          </a:bodyPr>
          <a:lstStyle/>
          <a:p>
            <a:r>
              <a:rPr lang="en-US" b="1" dirty="0" smtClean="0"/>
              <a:t>Spark </a:t>
            </a:r>
            <a:r>
              <a:rPr lang="en-US" b="1" dirty="0"/>
              <a:t>Core </a:t>
            </a:r>
            <a:r>
              <a:rPr lang="en-US" dirty="0"/>
              <a:t>is the underlying general execution engine for spark platform that all other functionality is built upon. It provides In-Memory computing and referencing datasets in external storage systems</a:t>
            </a:r>
            <a:r>
              <a:rPr lang="en-US" dirty="0" smtClean="0"/>
              <a:t>.</a:t>
            </a:r>
          </a:p>
          <a:p>
            <a:r>
              <a:rPr lang="en-US" b="1" dirty="0"/>
              <a:t>Spark SQL </a:t>
            </a:r>
            <a:r>
              <a:rPr lang="en-US" dirty="0"/>
              <a:t>is a component on top of Spark Core that introduces a new data abstraction called SchemaRDD, which provides support for structured and semi-structured data</a:t>
            </a:r>
            <a:r>
              <a:rPr lang="en-US" dirty="0" smtClean="0"/>
              <a:t>.</a:t>
            </a:r>
          </a:p>
          <a:p>
            <a:r>
              <a:rPr lang="en-US" b="1" dirty="0"/>
              <a:t>Spark Streaming </a:t>
            </a:r>
            <a:r>
              <a:rPr lang="en-US" dirty="0"/>
              <a:t>leverages Spark Core's fast scheduling capability to perform streaming analytics. It ingests data in mini-batches and performs RDD (Resilient Distributed Datasets) transformations on those mini-batches of </a:t>
            </a:r>
            <a:r>
              <a:rPr lang="en-US" dirty="0" smtClean="0"/>
              <a:t>data</a:t>
            </a:r>
          </a:p>
          <a:p>
            <a:r>
              <a:rPr lang="en-US" b="1" dirty="0"/>
              <a:t>MLlib </a:t>
            </a:r>
            <a:r>
              <a:rPr lang="en-US" dirty="0"/>
              <a:t>is a distributed machine learning framework above Spark because of the distributed memory-based Spark architecture</a:t>
            </a:r>
            <a:r>
              <a:rPr lang="en-US" dirty="0" smtClean="0"/>
              <a:t>.</a:t>
            </a:r>
          </a:p>
          <a:p>
            <a:r>
              <a:rPr lang="en-US" b="1" dirty="0"/>
              <a:t>GraphX</a:t>
            </a:r>
            <a:r>
              <a:rPr lang="en-US" dirty="0"/>
              <a:t> is a distributed graph-processing framework on top of Spark. It provides an API for expressing graph computation</a:t>
            </a:r>
          </a:p>
          <a:p>
            <a:endParaRPr lang="en-US" dirty="0"/>
          </a:p>
        </p:txBody>
      </p:sp>
    </p:spTree>
    <p:extLst>
      <p:ext uri="{BB962C8B-B14F-4D97-AF65-F5344CB8AC3E}">
        <p14:creationId xmlns:p14="http://schemas.microsoft.com/office/powerpoint/2010/main" val="3452000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9309"/>
          </a:xfrm>
        </p:spPr>
        <p:txBody>
          <a:bodyPr/>
          <a:lstStyle/>
          <a:p>
            <a:r>
              <a:rPr lang="en-US" dirty="0" smtClean="0"/>
              <a:t>Spark and its Architecture</a:t>
            </a:r>
            <a:endParaRPr lang="en-US" dirty="0"/>
          </a:p>
        </p:txBody>
      </p:sp>
      <p:pic>
        <p:nvPicPr>
          <p:cNvPr id="5126" name="Picture 6" descr="driver sparkcontext clustermanager workers executor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658" y="2377440"/>
            <a:ext cx="4895766" cy="337021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parkapp sparkcontext master slav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309" y="2037807"/>
            <a:ext cx="5120640" cy="473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114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777240"/>
          </a:xfrm>
        </p:spPr>
        <p:txBody>
          <a:bodyPr/>
          <a:lstStyle/>
          <a:p>
            <a:r>
              <a:rPr lang="en-US" dirty="0" smtClean="0"/>
              <a:t>Spark Architecture – Driver </a:t>
            </a:r>
            <a:endParaRPr lang="en-US" dirty="0"/>
          </a:p>
        </p:txBody>
      </p:sp>
      <p:sp>
        <p:nvSpPr>
          <p:cNvPr id="3" name="Content Placeholder 2"/>
          <p:cNvSpPr>
            <a:spLocks noGrp="1"/>
          </p:cNvSpPr>
          <p:nvPr>
            <p:ph idx="1"/>
          </p:nvPr>
        </p:nvSpPr>
        <p:spPr>
          <a:xfrm>
            <a:off x="1371600" y="1802674"/>
            <a:ext cx="9601200" cy="4064726"/>
          </a:xfrm>
        </p:spPr>
        <p:txBody>
          <a:bodyPr/>
          <a:lstStyle/>
          <a:p>
            <a:r>
              <a:rPr lang="en-US" dirty="0"/>
              <a:t>Spark uses a </a:t>
            </a:r>
            <a:r>
              <a:rPr lang="en-US" b="1" dirty="0"/>
              <a:t>master/worker architecture</a:t>
            </a:r>
            <a:r>
              <a:rPr lang="en-US" dirty="0"/>
              <a:t>. There is a driver that talks to a single coordinator called master that manages workers </a:t>
            </a:r>
            <a:r>
              <a:rPr lang="en-US" dirty="0" smtClean="0"/>
              <a:t>in </a:t>
            </a:r>
            <a:r>
              <a:rPr lang="en-US" dirty="0"/>
              <a:t>which executors run</a:t>
            </a:r>
            <a:r>
              <a:rPr lang="en-US" dirty="0" smtClean="0"/>
              <a:t>.</a:t>
            </a:r>
          </a:p>
          <a:p>
            <a:r>
              <a:rPr lang="en-US" dirty="0"/>
              <a:t>A </a:t>
            </a:r>
            <a:r>
              <a:rPr lang="en-US" b="1" dirty="0"/>
              <a:t>Spark driver</a:t>
            </a:r>
            <a:r>
              <a:rPr lang="en-US" dirty="0"/>
              <a:t> (</a:t>
            </a:r>
            <a:r>
              <a:rPr lang="en-US" i="1" dirty="0"/>
              <a:t>aka</a:t>
            </a:r>
            <a:r>
              <a:rPr lang="en-US" dirty="0"/>
              <a:t> </a:t>
            </a:r>
            <a:r>
              <a:rPr lang="en-US" b="1" dirty="0"/>
              <a:t>an application’s driver process</a:t>
            </a:r>
            <a:r>
              <a:rPr lang="en-US" dirty="0"/>
              <a:t>) is a JVM process that hosts SparkContext for a Spark application. It is the master node in a Spark application</a:t>
            </a:r>
            <a:r>
              <a:rPr lang="en-US" dirty="0" smtClean="0"/>
              <a:t>.</a:t>
            </a:r>
          </a:p>
          <a:p>
            <a:r>
              <a:rPr lang="en-US" dirty="0"/>
              <a:t>It splits a Spark application into tasks and schedules them to run on executors</a:t>
            </a:r>
            <a:r>
              <a:rPr lang="en-US" dirty="0" smtClean="0"/>
              <a:t>.</a:t>
            </a:r>
          </a:p>
          <a:p>
            <a:r>
              <a:rPr lang="en-US" dirty="0"/>
              <a:t>A driver is where the task scheduler lives and spawns tasks across workers</a:t>
            </a:r>
            <a:r>
              <a:rPr lang="en-US" dirty="0" smtClean="0"/>
              <a:t>.</a:t>
            </a:r>
          </a:p>
          <a:p>
            <a:r>
              <a:rPr lang="en-US" dirty="0"/>
              <a:t>A driver coordinates workers and overall execution of tasks</a:t>
            </a:r>
            <a:endParaRPr lang="en-US" dirty="0" smtClean="0"/>
          </a:p>
          <a:p>
            <a:endParaRPr lang="en-US" dirty="0"/>
          </a:p>
        </p:txBody>
      </p:sp>
    </p:spTree>
    <p:extLst>
      <p:ext uri="{BB962C8B-B14F-4D97-AF65-F5344CB8AC3E}">
        <p14:creationId xmlns:p14="http://schemas.microsoft.com/office/powerpoint/2010/main" val="2803780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Facet</Template>
  <TotalTime>280</TotalTime>
  <Words>1686</Words>
  <Application>Microsoft Office PowerPoint</Application>
  <PresentationFormat>Widescreen</PresentationFormat>
  <Paragraphs>140</Paragraphs>
  <Slides>38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38</vt:i4>
      </vt:variant>
    </vt:vector>
  </HeadingPairs>
  <TitlesOfParts>
    <vt:vector size="40" baseType="lpstr">
      <vt:lpstr>Franklin Gothic Book</vt:lpstr>
      <vt:lpstr>Crop</vt:lpstr>
      <vt:lpstr>SPARK </vt:lpstr>
      <vt:lpstr>What is Spark ? </vt:lpstr>
      <vt:lpstr>Why Spark ? - Its all about speed !</vt:lpstr>
      <vt:lpstr>Implementation ? – Not a problem </vt:lpstr>
      <vt:lpstr>Seeing is believing right ? Here is how they work</vt:lpstr>
      <vt:lpstr>Spark Components </vt:lpstr>
      <vt:lpstr>Spark Components </vt:lpstr>
      <vt:lpstr>Spark and its Architecture</vt:lpstr>
      <vt:lpstr>Spark Architecture – Driver </vt:lpstr>
      <vt:lpstr>Spark Architecture – Driver </vt:lpstr>
      <vt:lpstr>Spark Architecture - Executor</vt:lpstr>
      <vt:lpstr>Spark Architecture - Executors</vt:lpstr>
      <vt:lpstr>Spark Architecture – Task Runner </vt:lpstr>
      <vt:lpstr>Spark Architecture – Worker </vt:lpstr>
      <vt:lpstr>RDD’s</vt:lpstr>
      <vt:lpstr>RDD</vt:lpstr>
      <vt:lpstr>RDD’s – features </vt:lpstr>
      <vt:lpstr>RDD’s – features </vt:lpstr>
      <vt:lpstr>Interactive operations </vt:lpstr>
      <vt:lpstr>DAG – Directed Acyclic Graph </vt:lpstr>
      <vt:lpstr>How a program executes ?</vt:lpstr>
      <vt:lpstr>PowerPoint Presentation</vt:lpstr>
      <vt:lpstr>What is a Transformation? </vt:lpstr>
      <vt:lpstr>Two Types of Transformations</vt:lpstr>
      <vt:lpstr>Two Types of Transformations </vt:lpstr>
      <vt:lpstr>FILTER (Transformation)</vt:lpstr>
      <vt:lpstr>GROUPBY(Transformation)</vt:lpstr>
      <vt:lpstr>UNION(Transformation)</vt:lpstr>
      <vt:lpstr>Actions</vt:lpstr>
      <vt:lpstr>COLLECT(Action)</vt:lpstr>
      <vt:lpstr>SaveAsTextfile(Action)</vt:lpstr>
      <vt:lpstr>PowerPoint Presentation</vt:lpstr>
      <vt:lpstr>Accumulators</vt:lpstr>
      <vt:lpstr>Accumulators</vt:lpstr>
      <vt:lpstr>Accumulators</vt:lpstr>
      <vt:lpstr>Broadcast Variables</vt:lpstr>
      <vt:lpstr>Broadcast Variables</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Dinesh Chowdary Gundapaneni</dc:creator>
  <cp:lastModifiedBy>Arivan Varadarajan</cp:lastModifiedBy>
  <cp:revision>28</cp:revision>
  <dcterms:created xsi:type="dcterms:W3CDTF">2017-11-08T06:36:26Z</dcterms:created>
  <dcterms:modified xsi:type="dcterms:W3CDTF">2020-02-04T10:14:02Z</dcterms:modified>
</cp:coreProperties>
</file>