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55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971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30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91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725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4B97FB-5A99-4D58-8EA1-ADAE63E8EB8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6692A1-5743-4A7B-BA5F-DFC3A0F950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4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4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Picture 2" descr="streaming-engine-comparison">
            <a:extLst>
              <a:ext uri="{FF2B5EF4-FFF2-40B4-BE49-F238E27FC236}">
                <a16:creationId xmlns:a16="http://schemas.microsoft.com/office/drawing/2014/main" id="{AE1231CC-89F9-4E42-8FE4-C0A3EA49C4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18" y="1645531"/>
            <a:ext cx="9669904" cy="457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4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515" y="1981201"/>
            <a:ext cx="10178322" cy="3593591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Recovering from Failures with </a:t>
            </a:r>
            <a:r>
              <a:rPr lang="en-US" b="1" i="1" dirty="0" err="1"/>
              <a:t>Checkpointing</a:t>
            </a: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In case of a failure or intentional shutdown, we can recover the previous progress and state of a previous query, and continue where it left off.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This is done using </a:t>
            </a:r>
            <a:r>
              <a:rPr lang="en-US" i="1" dirty="0" err="1"/>
              <a:t>checkpointing</a:t>
            </a:r>
            <a:r>
              <a:rPr lang="en-US" i="1" dirty="0"/>
              <a:t> and write ahead logs.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 We can configure a query with a checkpoint location, and the query will save all the progress information.</a:t>
            </a:r>
          </a:p>
          <a:p>
            <a:endParaRPr lang="en-US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This checkpoint location has to be a path in an HDFS compatible file system, and can be set as an option in the </a:t>
            </a:r>
            <a:r>
              <a:rPr lang="en-US" i="1" dirty="0" err="1"/>
              <a:t>DataStreamWriter</a:t>
            </a:r>
            <a:r>
              <a:rPr lang="en-US" i="1" dirty="0"/>
              <a:t> when starting a query.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b="1" i="1" dirty="0" err="1" smtClean="0"/>
              <a:t>aggDF.writeStream.outputMode</a:t>
            </a:r>
            <a:r>
              <a:rPr lang="en-US" b="1" i="1" dirty="0"/>
              <a:t>("complete</a:t>
            </a:r>
            <a:r>
              <a:rPr lang="en-US" b="1" i="1" dirty="0" smtClean="0"/>
              <a:t>").</a:t>
            </a:r>
            <a:r>
              <a:rPr lang="en-US" b="1" i="1" dirty="0"/>
              <a:t>option("</a:t>
            </a:r>
            <a:r>
              <a:rPr lang="en-US" b="1" i="1" dirty="0" err="1"/>
              <a:t>checkpointLocation</a:t>
            </a:r>
            <a:r>
              <a:rPr lang="en-US" b="1" i="1" dirty="0"/>
              <a:t>", "path/to/HDFS/</a:t>
            </a:r>
            <a:r>
              <a:rPr lang="en-US" b="1" i="1" dirty="0" err="1"/>
              <a:t>dir</a:t>
            </a:r>
            <a:r>
              <a:rPr lang="en-US" b="1" i="1" dirty="0"/>
              <a:t>")</a:t>
            </a:r>
          </a:p>
          <a:p>
            <a:pPr marL="0" indent="0">
              <a:buNone/>
            </a:pPr>
            <a:r>
              <a:rPr lang="en-US" b="1" i="1" dirty="0"/>
              <a:t>.format("memory")</a:t>
            </a:r>
          </a:p>
          <a:p>
            <a:pPr marL="0" indent="0">
              <a:buNone/>
            </a:pPr>
            <a:r>
              <a:rPr lang="en-US" b="1" i="1" dirty="0"/>
              <a:t> .start()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ym typeface="Arial" charset="0"/>
              </a:rPr>
              <a:t>What is Spark Streaming?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Framework for large scale stream processing </a:t>
            </a:r>
          </a:p>
          <a:p>
            <a:pPr lvl="1"/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Scales to 100s of nodes</a:t>
            </a:r>
          </a:p>
          <a:p>
            <a:pPr lvl="1"/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Can achieve second scale latencies</a:t>
            </a:r>
          </a:p>
          <a:p>
            <a:pPr lvl="1"/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Integrates with Spark’s batch and interactive processing</a:t>
            </a:r>
          </a:p>
          <a:p>
            <a:pPr lvl="1"/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Provides a simple batch-like API for implementing complex algorithm</a:t>
            </a:r>
          </a:p>
          <a:p>
            <a:pPr lvl="1"/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Can absorb live data streams from Kafka, Flume, </a:t>
            </a:r>
            <a:r>
              <a:rPr lang="en-US" alt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ZeroMQ</a:t>
            </a:r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2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Many important applications must process large streams of live data and provide results in near-real-time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>
                <a:sym typeface="Arial" charset="0"/>
              </a:rPr>
              <a:t>Social network trends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>
                <a:sym typeface="Arial" charset="0"/>
              </a:rPr>
              <a:t>Website statistics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Intrusion </a:t>
            </a:r>
            <a:r>
              <a:rPr lang="en-US" sz="4400" dirty="0">
                <a:sym typeface="Arial" charset="0"/>
              </a:rPr>
              <a:t>detection systems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>
                <a:sym typeface="Arial" charset="0"/>
              </a:rPr>
              <a:t>etc.</a:t>
            </a:r>
          </a:p>
          <a:p>
            <a:pPr>
              <a:buClr>
                <a:srgbClr val="AA062C"/>
              </a:buCl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Clr>
                <a:srgbClr val="AA062C"/>
              </a:buCl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Require large clusters to handle workloads</a:t>
            </a:r>
          </a:p>
          <a:p>
            <a:pPr>
              <a:buClr>
                <a:srgbClr val="AA062C"/>
              </a:buClr>
              <a:buFont typeface="Wingdings" charset="0"/>
              <a:buChar char="§"/>
              <a:defRPr/>
            </a:pPr>
            <a:endParaRPr lang="en-US" sz="1800" dirty="0">
              <a:sym typeface="Arial" charset="0"/>
            </a:endParaRPr>
          </a:p>
          <a:p>
            <a:pPr>
              <a:buClr>
                <a:srgbClr val="AA062C"/>
              </a:buCl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Require latencies of few seconds</a:t>
            </a:r>
          </a:p>
          <a:p>
            <a:pPr>
              <a:buClr>
                <a:srgbClr val="AA062C"/>
              </a:buCl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8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 charset="0"/>
              </a:rPr>
              <a:t>Stateful 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6510880" cy="402336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Traditional streaming systems have a event-driven </a:t>
            </a:r>
            <a:r>
              <a:rPr lang="en-US" sz="4800" b="1" dirty="0">
                <a:sym typeface="Arial" charset="0"/>
              </a:rPr>
              <a:t>record-at-a-time</a:t>
            </a:r>
            <a:r>
              <a:rPr lang="en-US" sz="4800" dirty="0">
                <a:sym typeface="Arial" charset="0"/>
              </a:rPr>
              <a:t> processing model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>
                <a:sym typeface="Arial" charset="0"/>
              </a:rPr>
              <a:t>Each node has mutable state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>
                <a:sym typeface="Arial" charset="0"/>
              </a:rPr>
              <a:t>For each record, update state &amp; send new records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State is lost if node dies!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Making stateful stream processing be fault-tolerant is challenging</a:t>
            </a:r>
          </a:p>
          <a:p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23" y="1696916"/>
            <a:ext cx="466160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 charset="0"/>
              </a:rPr>
              <a:t>Discretized Stream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82740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ym typeface="Arial" charset="0"/>
              </a:rPr>
              <a:t>Run a streaming computation as a </a:t>
            </a:r>
            <a:r>
              <a:rPr lang="en-US" sz="2400" b="1" dirty="0">
                <a:sym typeface="Arial" charset="0"/>
              </a:rPr>
              <a:t>series of very small, deterministic batch jobs</a:t>
            </a:r>
          </a:p>
          <a:p>
            <a:pPr>
              <a:spcBef>
                <a:spcPts val="3600"/>
              </a:spcBef>
              <a:defRPr/>
            </a:pPr>
            <a:r>
              <a:rPr lang="en-US" sz="2400" dirty="0">
                <a:latin typeface="Calibri"/>
                <a:cs typeface="Calibri"/>
              </a:rPr>
              <a:t>Chop up the live stream into batches of X seconds </a:t>
            </a:r>
          </a:p>
          <a:p>
            <a:pPr>
              <a:spcBef>
                <a:spcPts val="3600"/>
              </a:spcBef>
              <a:defRPr/>
            </a:pPr>
            <a:r>
              <a:rPr lang="en-US" sz="2400" dirty="0">
                <a:latin typeface="Calibri"/>
                <a:cs typeface="Calibri"/>
              </a:rPr>
              <a:t>Spark treats each batch of data as RDDs and processes them using RDD operations</a:t>
            </a:r>
          </a:p>
          <a:p>
            <a:pPr>
              <a:spcBef>
                <a:spcPts val="3600"/>
              </a:spcBef>
              <a:defRPr/>
            </a:pPr>
            <a:r>
              <a:rPr lang="en-US" sz="2400" dirty="0">
                <a:latin typeface="Calibri"/>
                <a:cs typeface="Calibri"/>
              </a:rPr>
              <a:t>Finally, the processed results of the RDD operations are returned in batches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459" y="2084832"/>
            <a:ext cx="4273620" cy="32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0670"/>
          </a:xfrm>
        </p:spPr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Structured Streaming is a scalable and fault-tolerant stream processing engine built on the Spark SQL engine. </a:t>
            </a:r>
          </a:p>
          <a:p>
            <a:pPr algn="just"/>
            <a:r>
              <a:rPr lang="en-US" dirty="0"/>
              <a:t>We can express our streaming computation the same way we would express a batch computation on static data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The Spark SQL engine will take care of running it incrementally and continuously and updating the final result as streaming data continues to arrive. </a:t>
            </a:r>
          </a:p>
          <a:p>
            <a:pPr algn="just"/>
            <a:r>
              <a:rPr lang="en-US" dirty="0"/>
              <a:t> Finally, the system ensures end-to-end exactly-once fault-tolerance guarantees through </a:t>
            </a:r>
            <a:r>
              <a:rPr lang="en-US" dirty="0" smtClean="0"/>
              <a:t>check-pointing </a:t>
            </a:r>
            <a:r>
              <a:rPr lang="en-US" dirty="0"/>
              <a:t>and Write Ahead Logs. </a:t>
            </a:r>
          </a:p>
          <a:p>
            <a:pPr algn="just"/>
            <a:r>
              <a:rPr lang="en-US" dirty="0"/>
              <a:t>In short, Structured Streaming provides fast, scalable, fault-tolerant, end-to-end exactly-once stream processing without the user having to reason about streaming.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4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154541" cy="40233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A query on the input will generate the “Result Table”.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Every trigger interval (say, every 1 second), new rows get appended to the Input Table, which eventually updates the Result 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 Whenever the result table gets updated, we would want to write the changed result rows to an external sink.</a:t>
            </a:r>
            <a:endParaRPr lang="en-IN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DCFC1-C187-4306-87A0-5513A4C54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78" y="1579685"/>
            <a:ext cx="812957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744676" cy="3593591"/>
          </a:xfrm>
        </p:spPr>
        <p:txBody>
          <a:bodyPr/>
          <a:lstStyle/>
          <a:p>
            <a:pPr marL="285750" indent="-285750"/>
            <a:r>
              <a:rPr lang="en-US" i="1" dirty="0"/>
              <a:t>Spark will continuously check for new data from the socket connection. </a:t>
            </a:r>
          </a:p>
          <a:p>
            <a:endParaRPr lang="en-US" i="1" dirty="0"/>
          </a:p>
          <a:p>
            <a:pPr marL="285750" indent="-285750"/>
            <a:r>
              <a:rPr lang="en-US" i="1" dirty="0"/>
              <a:t>If there is new data, Spark will run an “incremental” query that combines the previous running counts with the new data to compute updated counts, as shown below.</a:t>
            </a:r>
            <a:endParaRPr lang="en-IN" i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0432-ABC9-4A1E-B063-8AF3E518D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68" y="1811639"/>
            <a:ext cx="7413971" cy="45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Streaming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068" y="1748751"/>
            <a:ext cx="3962743" cy="2621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1726569"/>
            <a:ext cx="4310246" cy="3109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439" y="4683398"/>
            <a:ext cx="3231160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992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</TotalTime>
  <Words>523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Wingdings</vt:lpstr>
      <vt:lpstr>Badge</vt:lpstr>
      <vt:lpstr>Spark STREAMING</vt:lpstr>
      <vt:lpstr>What is Spark Streaming?</vt:lpstr>
      <vt:lpstr>Motivation</vt:lpstr>
      <vt:lpstr>Stateful Stream Processing</vt:lpstr>
      <vt:lpstr>Discretized Stream Processing </vt:lpstr>
      <vt:lpstr>Structured Streaming</vt:lpstr>
      <vt:lpstr>Structured Streaming</vt:lpstr>
      <vt:lpstr>Structured Streaming</vt:lpstr>
      <vt:lpstr>Structured Streaming</vt:lpstr>
      <vt:lpstr>Comparison</vt:lpstr>
      <vt:lpstr>Structured Streaming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</dc:title>
  <dc:creator>Joje, Joby (Cognizant)</dc:creator>
  <cp:lastModifiedBy>Arivan Varadarajan</cp:lastModifiedBy>
  <cp:revision>3</cp:revision>
  <dcterms:created xsi:type="dcterms:W3CDTF">2019-12-10T09:18:25Z</dcterms:created>
  <dcterms:modified xsi:type="dcterms:W3CDTF">2020-02-04T10:11:02Z</dcterms:modified>
</cp:coreProperties>
</file>