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 id="2147483815" r:id="rId2"/>
  </p:sldMasterIdLst>
  <p:notesMasterIdLst>
    <p:notesMasterId r:id="rId19"/>
  </p:notesMasterIdLst>
  <p:handoutMasterIdLst>
    <p:handoutMasterId r:id="rId20"/>
  </p:handoutMasterIdLst>
  <p:sldIdLst>
    <p:sldId id="734" r:id="rId3"/>
    <p:sldId id="755" r:id="rId4"/>
    <p:sldId id="756" r:id="rId5"/>
    <p:sldId id="757" r:id="rId6"/>
    <p:sldId id="758" r:id="rId7"/>
    <p:sldId id="759" r:id="rId8"/>
    <p:sldId id="760" r:id="rId9"/>
    <p:sldId id="761" r:id="rId10"/>
    <p:sldId id="762" r:id="rId11"/>
    <p:sldId id="763" r:id="rId12"/>
    <p:sldId id="771" r:id="rId13"/>
    <p:sldId id="764" r:id="rId14"/>
    <p:sldId id="765" r:id="rId15"/>
    <p:sldId id="766" r:id="rId16"/>
    <p:sldId id="772" r:id="rId17"/>
    <p:sldId id="752"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2" userDrawn="1">
          <p15:clr>
            <a:srgbClr val="A4A3A4"/>
          </p15:clr>
        </p15:guide>
        <p15:guide id="2" pos="2880">
          <p15:clr>
            <a:srgbClr val="A4A3A4"/>
          </p15:clr>
        </p15:guide>
        <p15:guide id="3" pos="240" userDrawn="1">
          <p15:clr>
            <a:srgbClr val="A4A3A4"/>
          </p15:clr>
        </p15:guide>
        <p15:guide id="4" pos="1056" userDrawn="1">
          <p15:clr>
            <a:srgbClr val="A4A3A4"/>
          </p15:clr>
        </p15:guide>
        <p15:guide id="5" pos="2856" userDrawn="1">
          <p15:clr>
            <a:srgbClr val="A4A3A4"/>
          </p15:clr>
        </p15:guide>
        <p15:guide id="6" pos="5520" userDrawn="1">
          <p15:clr>
            <a:srgbClr val="A4A3A4"/>
          </p15:clr>
        </p15:guide>
        <p15:guide id="7" orient="horz" pos="900" userDrawn="1">
          <p15:clr>
            <a:srgbClr val="A4A3A4"/>
          </p15:clr>
        </p15:guide>
        <p15:guide id="8" orient="horz" pos="2148" userDrawn="1">
          <p15:clr>
            <a:srgbClr val="A4A3A4"/>
          </p15:clr>
        </p15:guide>
        <p15:guide id="9" orient="horz" pos="1164" userDrawn="1">
          <p15:clr>
            <a:srgbClr val="A4A3A4"/>
          </p15:clr>
        </p15:guide>
        <p15:guide id="10" pos="4176" userDrawn="1">
          <p15:clr>
            <a:srgbClr val="A4A3A4"/>
          </p15:clr>
        </p15:guide>
        <p15:guide id="11" orient="horz" pos="3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A3"/>
    <a:srgbClr val="0033A0"/>
    <a:srgbClr val="00B140"/>
    <a:srgbClr val="6BB445"/>
    <a:srgbClr val="840B55"/>
    <a:srgbClr val="3C1053"/>
    <a:srgbClr val="103C53"/>
    <a:srgbClr val="E18F1C"/>
    <a:srgbClr val="194E10"/>
    <a:srgbClr val="3CDC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53" autoAdjust="0"/>
    <p:restoredTop sz="94613"/>
  </p:normalViewPr>
  <p:slideViewPr>
    <p:cSldViewPr snapToGrid="0">
      <p:cViewPr>
        <p:scale>
          <a:sx n="100" d="100"/>
          <a:sy n="100" d="100"/>
        </p:scale>
        <p:origin x="624" y="72"/>
      </p:cViewPr>
      <p:guideLst>
        <p:guide orient="horz" pos="1572"/>
        <p:guide pos="2880"/>
        <p:guide pos="240"/>
        <p:guide pos="1056"/>
        <p:guide pos="2856"/>
        <p:guide pos="5520"/>
        <p:guide orient="horz" pos="900"/>
        <p:guide orient="horz" pos="2148"/>
        <p:guide orient="horz" pos="1164"/>
        <p:guide pos="4176"/>
        <p:guide orient="horz" pos="324"/>
      </p:guideLst>
    </p:cSldViewPr>
  </p:slideViewPr>
  <p:notesTextViewPr>
    <p:cViewPr>
      <p:scale>
        <a:sx n="3" d="2"/>
        <a:sy n="3" d="2"/>
      </p:scale>
      <p:origin x="0" y="0"/>
    </p:cViewPr>
  </p:notesTextViewPr>
  <p:sorterViewPr>
    <p:cViewPr>
      <p:scale>
        <a:sx n="100" d="100"/>
        <a:sy n="100" d="100"/>
      </p:scale>
      <p:origin x="0" y="-608"/>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2/8/2020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2/8/2020</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2/8/2020</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2/8/2020</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2/8/2020</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dirty="0"/>
              <a:t>© 2018 Cognizant</a:t>
            </a:r>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2/8/2020</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2/8/2020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2/8/2020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2/8/2020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2/8/2020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2/8/2020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2/8/2020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F6F2A938-361F-4F67-8BCD-4248013A871E}" type="datetime1">
              <a:rPr lang="en-US" smtClean="0"/>
              <a:t>2/8/2020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2/8/2020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2/8/2020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2/8/2020</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a:t>© 2018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2/8/2020</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dirty="0"/>
              <a:t>© 2018 Cognizant</a:t>
            </a:r>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2/8/2020</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dirty="0"/>
              <a:t>© 2018 Cognizant</a:t>
            </a:r>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2/8/2020</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dirty="0"/>
              <a:t>© 2018 Cognizant</a:t>
            </a:r>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2/8/2020</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2/8/2020</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2/8/2020</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dirty="0"/>
              <a:t>© 2018 Cognizant</a:t>
            </a:r>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2/8/2020</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Header &amp; 2-Column (Numbered text on left)_To u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193222" y="222305"/>
            <a:ext cx="8385048" cy="795528"/>
          </a:xfrm>
        </p:spPr>
        <p:txBody>
          <a:bodyPr>
            <a:normAutofit/>
          </a:bodyPr>
          <a:lstStyle>
            <a:lvl1pPr>
              <a:defRPr sz="1800"/>
            </a:lvl1pPr>
          </a:lstStyle>
          <a:p>
            <a:r>
              <a:rPr lang="en-US" dirty="0"/>
              <a:t>Click to edit Master title style</a:t>
            </a:r>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a:xfrm>
            <a:off x="440228" y="4845802"/>
            <a:ext cx="1964901" cy="155448"/>
          </a:xfrm>
          <a:solidFill>
            <a:schemeClr val="bg1"/>
          </a:solidFill>
        </p:spPr>
        <p:txBody>
          <a:bodyPr/>
          <a:lstStyle>
            <a:lvl1pPr>
              <a:defRPr>
                <a:solidFill>
                  <a:schemeClr val="bg1">
                    <a:lumMod val="65000"/>
                  </a:schemeClr>
                </a:solidFill>
              </a:defRPr>
            </a:lvl1pPr>
          </a:lstStyle>
          <a:p>
            <a:pPr defTabSz="457189"/>
            <a:r>
              <a:rPr lang="en-US" smtClean="0">
                <a:solidFill>
                  <a:srgbClr val="FFFFFF">
                    <a:lumMod val="65000"/>
                  </a:srgbClr>
                </a:solidFill>
              </a:rPr>
              <a:t>© 2020  Cognizant Technology Solutions</a:t>
            </a:r>
            <a:endParaRPr lang="en-US" dirty="0">
              <a:solidFill>
                <a:srgbClr val="FFFFFF">
                  <a:lumMod val="65000"/>
                </a:srgbClr>
              </a:solidFill>
            </a:endParaRP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a:xfrm>
            <a:off x="184196" y="4845802"/>
            <a:ext cx="228600" cy="155448"/>
          </a:xfrm>
          <a:solidFill>
            <a:schemeClr val="bg1"/>
          </a:solidFill>
        </p:spPr>
        <p:txBody>
          <a:bodyPr/>
          <a:lstStyle>
            <a:lvl1pPr>
              <a:defRPr>
                <a:solidFill>
                  <a:schemeClr val="tx2"/>
                </a:solidFill>
              </a:defRPr>
            </a:lvl1pPr>
          </a:lstStyle>
          <a:p>
            <a:pPr defTabSz="457189"/>
            <a:fld id="{2EFEF571-C9B4-4D92-A7F7-315B894862A8}" type="slidenum">
              <a:rPr lang="en-US" smtClean="0"/>
              <a:pPr defTabSz="457189"/>
              <a:t>‹#›</a:t>
            </a:fld>
            <a:endParaRPr lang="en-US" dirty="0"/>
          </a:p>
        </p:txBody>
      </p:sp>
      <p:cxnSp>
        <p:nvCxnSpPr>
          <p:cNvPr id="5" name="Straight Connector 4"/>
          <p:cNvCxnSpPr/>
          <p:nvPr userDrawn="1"/>
        </p:nvCxnSpPr>
        <p:spPr>
          <a:xfrm>
            <a:off x="2508826" y="4923526"/>
            <a:ext cx="51120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7788196" y="4755851"/>
            <a:ext cx="985838" cy="257175"/>
          </a:xfrm>
          <a:prstGeom prst="rect">
            <a:avLst/>
          </a:prstGeom>
        </p:spPr>
      </p:pic>
    </p:spTree>
    <p:extLst>
      <p:ext uri="{BB962C8B-B14F-4D97-AF65-F5344CB8AC3E}">
        <p14:creationId xmlns:p14="http://schemas.microsoft.com/office/powerpoint/2010/main" val="26379998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28"/>
            <a:ext cx="9144000" cy="5149664"/>
          </a:xfrm>
          <a:prstGeom prst="rect">
            <a:avLst/>
          </a:prstGeom>
        </p:spPr>
      </p:pic>
      <p:sp>
        <p:nvSpPr>
          <p:cNvPr id="4" name="Rectangle 3"/>
          <p:cNvSpPr/>
          <p:nvPr userDrawn="1"/>
        </p:nvSpPr>
        <p:spPr>
          <a:xfrm>
            <a:off x="0" y="1279433"/>
            <a:ext cx="9144000" cy="1838672"/>
          </a:xfrm>
          <a:prstGeom prst="rect">
            <a:avLst/>
          </a:prstGeom>
          <a:solidFill>
            <a:schemeClr val="tx2">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a:t>Presentation Title Goes Here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2020  Cognizant Technology Solutions</a:t>
            </a:r>
            <a:endParaRPr lang="en-US" dirty="0"/>
          </a:p>
        </p:txBody>
      </p:sp>
      <p:cxnSp>
        <p:nvCxnSpPr>
          <p:cNvPr id="7" name="Straight Connector 6"/>
          <p:cNvCxnSpPr/>
          <p:nvPr userDrawn="1"/>
        </p:nvCxnSpPr>
        <p:spPr>
          <a:xfrm>
            <a:off x="0" y="1279433"/>
            <a:ext cx="60851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0" y="3305737"/>
            <a:ext cx="6029325" cy="725298"/>
          </a:xfrm>
          <a:custGeom>
            <a:avLst/>
            <a:gdLst>
              <a:gd name="connsiteX0" fmla="*/ 0 w 8115300"/>
              <a:gd name="connsiteY0" fmla="*/ 0 h 967064"/>
              <a:gd name="connsiteX1" fmla="*/ 8115300 w 8115300"/>
              <a:gd name="connsiteY1" fmla="*/ 0 h 967064"/>
              <a:gd name="connsiteX2" fmla="*/ 8115300 w 8115300"/>
              <a:gd name="connsiteY2" fmla="*/ 967064 h 967064"/>
              <a:gd name="connsiteX3" fmla="*/ 0 w 8115300"/>
              <a:gd name="connsiteY3" fmla="*/ 967064 h 967064"/>
              <a:gd name="connsiteX4" fmla="*/ 0 w 8115300"/>
              <a:gd name="connsiteY4" fmla="*/ 0 h 967064"/>
              <a:gd name="connsiteX0" fmla="*/ 0 w 8115300"/>
              <a:gd name="connsiteY0" fmla="*/ 0 h 967064"/>
              <a:gd name="connsiteX1" fmla="*/ 8115300 w 8115300"/>
              <a:gd name="connsiteY1" fmla="*/ 0 h 967064"/>
              <a:gd name="connsiteX2" fmla="*/ 7372350 w 8115300"/>
              <a:gd name="connsiteY2" fmla="*/ 967064 h 967064"/>
              <a:gd name="connsiteX3" fmla="*/ 0 w 8115300"/>
              <a:gd name="connsiteY3" fmla="*/ 967064 h 967064"/>
              <a:gd name="connsiteX4" fmla="*/ 0 w 8115300"/>
              <a:gd name="connsiteY4" fmla="*/ 0 h 967064"/>
              <a:gd name="connsiteX0" fmla="*/ 0 w 8039100"/>
              <a:gd name="connsiteY0" fmla="*/ 0 h 967064"/>
              <a:gd name="connsiteX1" fmla="*/ 8039100 w 8039100"/>
              <a:gd name="connsiteY1" fmla="*/ 6350 h 967064"/>
              <a:gd name="connsiteX2" fmla="*/ 7372350 w 8039100"/>
              <a:gd name="connsiteY2" fmla="*/ 967064 h 967064"/>
              <a:gd name="connsiteX3" fmla="*/ 0 w 8039100"/>
              <a:gd name="connsiteY3" fmla="*/ 967064 h 967064"/>
              <a:gd name="connsiteX4" fmla="*/ 0 w 8039100"/>
              <a:gd name="connsiteY4" fmla="*/ 0 h 967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9100" h="967064">
                <a:moveTo>
                  <a:pt x="0" y="0"/>
                </a:moveTo>
                <a:lnTo>
                  <a:pt x="8039100" y="6350"/>
                </a:lnTo>
                <a:lnTo>
                  <a:pt x="7372350" y="967064"/>
                </a:lnTo>
                <a:lnTo>
                  <a:pt x="0" y="967064"/>
                </a:lnTo>
                <a:lnTo>
                  <a:pt x="0" y="0"/>
                </a:lnTo>
                <a:close/>
              </a:path>
            </a:pathLst>
          </a:custGeom>
          <a:solidFill>
            <a:schemeClr val="tx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363783"/>
            <a:ext cx="5029200" cy="538609"/>
          </a:xfrm>
        </p:spPr>
        <p:txBody>
          <a:bodyPr>
            <a:spAutoFit/>
          </a:bodyPr>
          <a:lstStyle>
            <a:lvl1pPr marL="0" marR="0" indent="0" algn="l" defTabSz="914378"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594" indent="-228594" algn="l">
              <a:spcBef>
                <a:spcPts val="600"/>
              </a:spcBef>
              <a:buClrTx/>
              <a:buSzPct val="125000"/>
              <a:buFont typeface="Arial" panose="020B0604020202020204" pitchFamily="34" charset="0"/>
              <a:buChar char="•"/>
              <a:defRPr sz="1200">
                <a:solidFill>
                  <a:schemeClr val="bg1"/>
                </a:solidFill>
              </a:defRPr>
            </a:lvl3pPr>
            <a:lvl4pPr marL="228594" indent="-228594" algn="l">
              <a:spcBef>
                <a:spcPts val="600"/>
              </a:spcBef>
              <a:buClrTx/>
              <a:buSzPct val="125000"/>
              <a:buFont typeface="Arial" panose="020B0604020202020204" pitchFamily="34" charset="0"/>
              <a:buChar char="•"/>
              <a:defRPr sz="1200">
                <a:solidFill>
                  <a:schemeClr val="bg1"/>
                </a:solidFill>
              </a:defRPr>
            </a:lvl4pPr>
            <a:lvl5pPr marL="228594" indent="-228594" algn="l">
              <a:spcBef>
                <a:spcPts val="600"/>
              </a:spcBef>
              <a:buClrTx/>
              <a:buSzPct val="125000"/>
              <a:buFont typeface="Arial" panose="020B0604020202020204" pitchFamily="34" charset="0"/>
              <a:buChar char="•"/>
              <a:defRPr sz="1200">
                <a:solidFill>
                  <a:schemeClr val="bg1"/>
                </a:solidFill>
              </a:defRPr>
            </a:lvl5pPr>
            <a:lvl6pPr marL="228594" indent="-228594" algn="l">
              <a:spcBef>
                <a:spcPts val="600"/>
              </a:spcBef>
              <a:buClrTx/>
              <a:buSzPct val="125000"/>
              <a:buFont typeface="Arial" panose="020B0604020202020204" pitchFamily="34" charset="0"/>
              <a:buChar char="•"/>
              <a:defRPr sz="1200">
                <a:solidFill>
                  <a:schemeClr val="bg1"/>
                </a:solidFill>
              </a:defRPr>
            </a:lvl6pPr>
            <a:lvl7pPr marL="228594" indent="-228594" algn="l">
              <a:spcBef>
                <a:spcPts val="600"/>
              </a:spcBef>
              <a:buClrTx/>
              <a:buSzPct val="125000"/>
              <a:buFont typeface="Arial" panose="020B0604020202020204" pitchFamily="34" charset="0"/>
              <a:buChar char="•"/>
              <a:defRPr sz="1200">
                <a:solidFill>
                  <a:schemeClr val="bg1"/>
                </a:solidFill>
              </a:defRPr>
            </a:lvl7pPr>
            <a:lvl8pPr marL="228594" indent="-228594" algn="l">
              <a:spcBef>
                <a:spcPts val="600"/>
              </a:spcBef>
              <a:buClrTx/>
              <a:buSzPct val="125000"/>
              <a:buFont typeface="Arial" panose="020B0604020202020204" pitchFamily="34" charset="0"/>
              <a:buChar char="•"/>
              <a:defRPr sz="1200">
                <a:solidFill>
                  <a:schemeClr val="bg1"/>
                </a:solidFill>
              </a:defRPr>
            </a:lvl8pPr>
            <a:lvl9pPr marL="228594" indent="-228594" algn="l">
              <a:spcBef>
                <a:spcPts val="600"/>
              </a:spcBef>
              <a:buClrTx/>
              <a:buSzPct val="125000"/>
              <a:buFont typeface="Arial" panose="020B0604020202020204" pitchFamily="34" charset="0"/>
              <a:buChar char="•"/>
              <a:defRPr sz="1200">
                <a:solidFill>
                  <a:schemeClr val="bg1"/>
                </a:solidFill>
              </a:defRPr>
            </a:lvl9pPr>
          </a:lstStyle>
          <a:p>
            <a:pPr lvl="0"/>
            <a:r>
              <a:rPr lang="en-US"/>
              <a:t>Speaker’s Full Name</a:t>
            </a:r>
          </a:p>
          <a:p>
            <a:pPr lvl="1"/>
            <a:r>
              <a:rPr lang="en-US"/>
              <a:t>Speaker’s title</a:t>
            </a:r>
          </a:p>
        </p:txBody>
      </p:sp>
      <p:cxnSp>
        <p:nvCxnSpPr>
          <p:cNvPr id="15" name="Straight Connector 14"/>
          <p:cNvCxnSpPr/>
          <p:nvPr userDrawn="1"/>
        </p:nvCxnSpPr>
        <p:spPr>
          <a:xfrm>
            <a:off x="3271837" y="3118105"/>
            <a:ext cx="60851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1504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67" y="5976"/>
            <a:ext cx="9122444"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bg1"/>
                </a:solidFill>
              </a:defRPr>
            </a:lvl1pPr>
          </a:lstStyle>
          <a:p>
            <a:r>
              <a:rPr lang="en-US"/>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bg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a:t>Name</a:t>
            </a:r>
            <a:br>
              <a:rPr lang="en-US"/>
            </a:br>
            <a:r>
              <a:rPr lang="en-US"/>
              <a:t>Email (optional)</a:t>
            </a:r>
          </a:p>
        </p:txBody>
      </p:sp>
      <p:sp>
        <p:nvSpPr>
          <p:cNvPr id="6" name="TextBox 5"/>
          <p:cNvSpPr txBox="1"/>
          <p:nvPr userDrawn="1"/>
        </p:nvSpPr>
        <p:spPr>
          <a:xfrm>
            <a:off x="3588153" y="-972272"/>
            <a:ext cx="184731" cy="369332"/>
          </a:xfrm>
          <a:prstGeom prst="rect">
            <a:avLst/>
          </a:prstGeom>
          <a:noFill/>
        </p:spPr>
        <p:txBody>
          <a:bodyPr wrap="none" rtlCol="0">
            <a:spAutoFit/>
          </a:bodyPr>
          <a:lstStyle/>
          <a:p>
            <a:endParaRPr lang="en-US" sz="1800">
              <a:solidFill>
                <a:schemeClr val="tx2"/>
              </a:solidFill>
            </a:endParaRPr>
          </a:p>
        </p:txBody>
      </p:sp>
    </p:spTree>
    <p:extLst>
      <p:ext uri="{BB962C8B-B14F-4D97-AF65-F5344CB8AC3E}">
        <p14:creationId xmlns:p14="http://schemas.microsoft.com/office/powerpoint/2010/main" val="120903339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2/8/2020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cxnSp>
        <p:nvCxnSpPr>
          <p:cNvPr id="5" name="Straight Connector 4"/>
          <p:cNvCxnSpPr/>
          <p:nvPr userDrawn="1"/>
        </p:nvCxnSpPr>
        <p:spPr>
          <a:xfrm>
            <a:off x="137468" y="666074"/>
            <a:ext cx="8184599" cy="6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26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2/8/2020</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dirty="0"/>
              <a:t>© 2018 Cognizant</a:t>
            </a:r>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2/8/2020</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a:t>© 2018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2/8/2020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cxnSp>
        <p:nvCxnSpPr>
          <p:cNvPr id="5" name="Straight Connector 4"/>
          <p:cNvCxnSpPr/>
          <p:nvPr userDrawn="1"/>
        </p:nvCxnSpPr>
        <p:spPr>
          <a:xfrm>
            <a:off x="137468" y="666074"/>
            <a:ext cx="8184599" cy="6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2/8/2020</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2/8/2020</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2/8/2020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2.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2C7141F-1075-416F-B85B-2A67B4DBA6BF}" type="datetime1">
              <a:rPr lang="en-US" smtClean="0"/>
              <a:t>2/8/2020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2018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endParaRPr lang="en-US"/>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2"/>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 Technology Solutions</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tx2"/>
                </a:solidFill>
              </a:defRPr>
            </a:lvl1pPr>
          </a:lstStyle>
          <a:p>
            <a:fld id="{2EFEF571-C9B4-4D92-A7F7-315B894862A8}" type="slidenum">
              <a:rPr lang="en-US" smtClean="0"/>
              <a:pPr/>
              <a:t>‹#›</a:t>
            </a:fld>
            <a:endParaRPr lang="en-US"/>
          </a:p>
        </p:txBody>
      </p:sp>
    </p:spTree>
    <p:extLst>
      <p:ext uri="{BB962C8B-B14F-4D97-AF65-F5344CB8AC3E}">
        <p14:creationId xmlns:p14="http://schemas.microsoft.com/office/powerpoint/2010/main" val="410590009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20" r:id="rId4"/>
  </p:sldLayoutIdLst>
  <p:hf hdr="0" dt="0"/>
  <p:txStyles>
    <p:titleStyle>
      <a:lvl1pPr algn="l" defTabSz="914378" rtl="0" eaLnBrk="1" latinLnBrk="0" hangingPunct="1">
        <a:lnSpc>
          <a:spcPct val="90000"/>
        </a:lnSpc>
        <a:spcBef>
          <a:spcPct val="0"/>
        </a:spcBef>
        <a:buNone/>
        <a:defRPr sz="2400" kern="1200">
          <a:solidFill>
            <a:schemeClr val="tx2"/>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919428" y="1954219"/>
            <a:ext cx="7143024" cy="498598"/>
          </a:xfrm>
        </p:spPr>
        <p:txBody>
          <a:bodyPr/>
          <a:lstStyle/>
          <a:p>
            <a:r>
              <a:rPr lang="en-US" sz="3600" dirty="0">
                <a:latin typeface="Calibri" panose="020F0502020204030204" pitchFamily="34" charset="0"/>
                <a:cs typeface="Calibri" panose="020F0502020204030204" pitchFamily="34" charset="0"/>
              </a:rPr>
              <a:t>Amazon </a:t>
            </a:r>
            <a:r>
              <a:rPr lang="en-US" sz="3600" dirty="0" smtClean="0">
                <a:latin typeface="Calibri" panose="020F0502020204030204" pitchFamily="34" charset="0"/>
                <a:cs typeface="Calibri" panose="020F0502020204030204" pitchFamily="34" charset="0"/>
              </a:rPr>
              <a:t>EMR</a:t>
            </a:r>
            <a:endParaRPr lang="en-US" sz="1800" dirty="0">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11"/>
          </p:nvPr>
        </p:nvSpPr>
        <p:spPr/>
        <p:txBody>
          <a:bodyPr/>
          <a:lstStyle/>
          <a:p>
            <a:pPr defTabSz="685800"/>
            <a:r>
              <a:rPr lang="en-US" dirty="0">
                <a:solidFill>
                  <a:srgbClr val="FFFFFF"/>
                </a:solidFill>
                <a:latin typeface="Arial" panose="020B0604020202020204"/>
              </a:rPr>
              <a:t>© 2020  Cognizant Technology Solutions</a:t>
            </a:r>
          </a:p>
        </p:txBody>
      </p:sp>
    </p:spTree>
    <p:extLst>
      <p:ext uri="{BB962C8B-B14F-4D97-AF65-F5344CB8AC3E}">
        <p14:creationId xmlns:p14="http://schemas.microsoft.com/office/powerpoint/2010/main" val="1030204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10</a:t>
            </a:fld>
            <a:endParaRPr lang="en-US" dirty="0"/>
          </a:p>
        </p:txBody>
      </p:sp>
      <p:sp>
        <p:nvSpPr>
          <p:cNvPr id="6" name="AutoShape 2" descr="Avatar"/>
          <p:cNvSpPr>
            <a:spLocks noGrp="1" noChangeAspect="1" noChangeArrowheads="1"/>
          </p:cNvSpPr>
          <p:nvPr>
            <p:ph idx="1"/>
          </p:nvPr>
        </p:nvSpPr>
        <p:spPr bwMode="auto">
          <a:xfrm>
            <a:off x="384048" y="781050"/>
            <a:ext cx="8148037" cy="3819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b="1" dirty="0">
                <a:latin typeface="Calibri" panose="020F0502020204030204" pitchFamily="34" charset="0"/>
                <a:cs typeface="Calibri" panose="020F0502020204030204" pitchFamily="34" charset="0"/>
              </a:rPr>
              <a:t>EMR </a:t>
            </a:r>
            <a:r>
              <a:rPr lang="en-US" b="1" dirty="0" smtClean="0">
                <a:latin typeface="Calibri" panose="020F0502020204030204" pitchFamily="34" charset="0"/>
                <a:cs typeface="Calibri" panose="020F0502020204030204" pitchFamily="34" charset="0"/>
              </a:rPr>
              <a:t>Notebooks</a:t>
            </a:r>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pPr marL="514344" lvl="1"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A serverless Jupyter notebook.</a:t>
            </a:r>
            <a:endParaRPr lang="en-US" sz="1600" dirty="0">
              <a:latin typeface="Calibri" panose="020F0502020204030204" pitchFamily="34" charset="0"/>
              <a:cs typeface="Calibri" panose="020F0502020204030204" pitchFamily="34" charset="0"/>
            </a:endParaRPr>
          </a:p>
          <a:p>
            <a:pPr marL="514344" lvl="1"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An EMR cluster is required to execute the code and queries within an EMR notebook, but the notebook is not locked to the cluster.</a:t>
            </a:r>
            <a:endParaRPr lang="en-US" sz="1600" dirty="0">
              <a:latin typeface="Calibri" panose="020F0502020204030204" pitchFamily="34" charset="0"/>
              <a:cs typeface="Calibri" panose="020F0502020204030204" pitchFamily="34" charset="0"/>
            </a:endParaRPr>
          </a:p>
          <a:p>
            <a:pPr marL="514344" lvl="1"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Runs Apache Spark.</a:t>
            </a:r>
            <a:endParaRPr lang="en-US" sz="1600"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4459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11</a:t>
            </a:fld>
            <a:endParaRPr lang="en-US" dirty="0"/>
          </a:p>
        </p:txBody>
      </p:sp>
      <p:sp>
        <p:nvSpPr>
          <p:cNvPr id="9" name="Content Placeholder 2"/>
          <p:cNvSpPr>
            <a:spLocks noGrp="1"/>
          </p:cNvSpPr>
          <p:nvPr>
            <p:ph idx="1"/>
          </p:nvPr>
        </p:nvSpPr>
        <p:spPr>
          <a:xfrm>
            <a:off x="384048" y="704850"/>
            <a:ext cx="8148037" cy="3981450"/>
          </a:xfrm>
        </p:spPr>
        <p:txBody>
          <a:bodyPr>
            <a:noAutofit/>
          </a:bodyPr>
          <a:lstStyle/>
          <a:p>
            <a:pPr>
              <a:spcAft>
                <a:spcPts val="1200"/>
              </a:spcAft>
            </a:pPr>
            <a:r>
              <a:rPr lang="en-US" b="1" dirty="0">
                <a:latin typeface="Calibri" panose="020F0502020204030204" pitchFamily="34" charset="0"/>
                <a:cs typeface="Calibri" panose="020F0502020204030204" pitchFamily="34" charset="0"/>
              </a:rPr>
              <a:t>Managing Clusters </a:t>
            </a:r>
            <a:endParaRPr lang="en-US" b="1" dirty="0" smtClean="0">
              <a:latin typeface="Calibri" panose="020F0502020204030204" pitchFamily="34" charset="0"/>
              <a:cs typeface="Calibri" panose="020F0502020204030204" pitchFamily="34" charset="0"/>
            </a:endParaRPr>
          </a:p>
          <a:p>
            <a:pPr marL="400044" lvl="1" indent="-171450" algn="just">
              <a:buFont typeface="Wingdings" panose="05000000000000000000" pitchFamily="2" charset="2"/>
              <a:buChar char="§"/>
            </a:pPr>
            <a:r>
              <a:rPr lang="en-US" sz="1300" dirty="0" smtClean="0">
                <a:latin typeface="Calibri" panose="020F0502020204030204" pitchFamily="34" charset="0"/>
                <a:cs typeface="Calibri" panose="020F0502020204030204" pitchFamily="34" charset="0"/>
              </a:rPr>
              <a:t>A </a:t>
            </a:r>
            <a:r>
              <a:rPr lang="en-US" sz="1300" b="1" dirty="0">
                <a:latin typeface="Calibri" panose="020F0502020204030204" pitchFamily="34" charset="0"/>
                <a:cs typeface="Calibri" panose="020F0502020204030204" pitchFamily="34" charset="0"/>
              </a:rPr>
              <a:t>cluster step</a:t>
            </a:r>
            <a:r>
              <a:rPr lang="en-US" sz="1300" dirty="0">
                <a:latin typeface="Calibri" panose="020F0502020204030204" pitchFamily="34" charset="0"/>
                <a:cs typeface="Calibri" panose="020F0502020204030204" pitchFamily="34" charset="0"/>
              </a:rPr>
              <a:t> is a user-defined </a:t>
            </a:r>
            <a:r>
              <a:rPr lang="en-US" sz="1300" dirty="0" smtClean="0">
                <a:latin typeface="Calibri" panose="020F0502020204030204" pitchFamily="34" charset="0"/>
                <a:cs typeface="Calibri" panose="020F0502020204030204" pitchFamily="34" charset="0"/>
              </a:rPr>
              <a:t>unit of </a:t>
            </a:r>
            <a:r>
              <a:rPr lang="en-US" sz="1300" dirty="0">
                <a:latin typeface="Calibri" panose="020F0502020204030204" pitchFamily="34" charset="0"/>
                <a:cs typeface="Calibri" panose="020F0502020204030204" pitchFamily="34" charset="0"/>
              </a:rPr>
              <a:t>processing, mapping roughly to one algorithm that manipulates the data.</a:t>
            </a:r>
            <a:endParaRPr lang="en-US" sz="1300" dirty="0">
              <a:latin typeface="Calibri" panose="020F0502020204030204" pitchFamily="34" charset="0"/>
              <a:cs typeface="Calibri" panose="020F0502020204030204" pitchFamily="34" charset="0"/>
            </a:endParaRPr>
          </a:p>
          <a:p>
            <a:pPr marL="400044" lvl="1" indent="-171450" algn="just">
              <a:buFont typeface="Wingdings" panose="05000000000000000000" pitchFamily="2" charset="2"/>
              <a:buChar char="§"/>
            </a:pPr>
            <a:r>
              <a:rPr lang="en-US" sz="1300" dirty="0">
                <a:latin typeface="Calibri" panose="020F0502020204030204" pitchFamily="34" charset="0"/>
                <a:cs typeface="Calibri" panose="020F0502020204030204" pitchFamily="34" charset="0"/>
              </a:rPr>
              <a:t>When creating a cluster, typically you should select the Region when your data is located.</a:t>
            </a:r>
            <a:endParaRPr lang="en-US" sz="1300" dirty="0">
              <a:latin typeface="Calibri" panose="020F0502020204030204" pitchFamily="34" charset="0"/>
              <a:cs typeface="Calibri" panose="020F0502020204030204" pitchFamily="34" charset="0"/>
            </a:endParaRPr>
          </a:p>
          <a:p>
            <a:pPr marL="400044" lvl="1" indent="-171450" algn="just">
              <a:buFont typeface="Wingdings" panose="05000000000000000000" pitchFamily="2" charset="2"/>
              <a:buChar char="§"/>
            </a:pPr>
            <a:r>
              <a:rPr lang="en-US" sz="1300" dirty="0">
                <a:latin typeface="Calibri" panose="020F0502020204030204" pitchFamily="34" charset="0"/>
                <a:cs typeface="Calibri" panose="020F0502020204030204" pitchFamily="34" charset="0"/>
              </a:rPr>
              <a:t>You can connect to the master node only while the cluster is running. When the cluster terminates, the EC2 instance acting as the master node is terminated and is no longer available.</a:t>
            </a:r>
            <a:endParaRPr lang="en-US" sz="1300" dirty="0">
              <a:latin typeface="Calibri" panose="020F0502020204030204" pitchFamily="34" charset="0"/>
              <a:cs typeface="Calibri" panose="020F0502020204030204" pitchFamily="34" charset="0"/>
            </a:endParaRPr>
          </a:p>
          <a:p>
            <a:pPr marL="400044" lvl="1" indent="-171450" algn="just">
              <a:buFont typeface="Wingdings" panose="05000000000000000000" pitchFamily="2" charset="2"/>
              <a:buChar char="§"/>
            </a:pPr>
            <a:r>
              <a:rPr lang="en-US" sz="1300" dirty="0">
                <a:latin typeface="Calibri" panose="020F0502020204030204" pitchFamily="34" charset="0"/>
                <a:cs typeface="Calibri" panose="020F0502020204030204" pitchFamily="34" charset="0"/>
              </a:rPr>
              <a:t>By default, the </a:t>
            </a:r>
            <a:r>
              <a:rPr lang="en-US" sz="1300" i="1" dirty="0">
                <a:latin typeface="Calibri" panose="020F0502020204030204" pitchFamily="34" charset="0"/>
                <a:cs typeface="Calibri" panose="020F0502020204030204" pitchFamily="34" charset="0"/>
              </a:rPr>
              <a:t>ElasticMapReduce-master </a:t>
            </a:r>
            <a:r>
              <a:rPr lang="en-US" sz="1300" dirty="0">
                <a:latin typeface="Calibri" panose="020F0502020204030204" pitchFamily="34" charset="0"/>
                <a:cs typeface="Calibri" panose="020F0502020204030204" pitchFamily="34" charset="0"/>
              </a:rPr>
              <a:t>security group does not permit inbound SSH access.</a:t>
            </a:r>
            <a:endParaRPr lang="en-US" sz="1300" dirty="0">
              <a:latin typeface="Calibri" panose="020F0502020204030204" pitchFamily="34" charset="0"/>
              <a:cs typeface="Calibri" panose="020F0502020204030204" pitchFamily="34" charset="0"/>
            </a:endParaRPr>
          </a:p>
          <a:p>
            <a:pPr marL="400044" lvl="1" indent="-171450" algn="just">
              <a:buFont typeface="Wingdings" panose="05000000000000000000" pitchFamily="2" charset="2"/>
              <a:buChar char="§"/>
            </a:pPr>
            <a:r>
              <a:rPr lang="en-US" sz="1300" dirty="0">
                <a:latin typeface="Calibri" panose="020F0502020204030204" pitchFamily="34" charset="0"/>
                <a:cs typeface="Calibri" panose="020F0502020204030204" pitchFamily="34" charset="0"/>
              </a:rPr>
              <a:t>You can set termination protection on a cluster.</a:t>
            </a:r>
            <a:endParaRPr lang="en-US" sz="1300" dirty="0">
              <a:latin typeface="Calibri" panose="020F0502020204030204" pitchFamily="34" charset="0"/>
              <a:cs typeface="Calibri" panose="020F0502020204030204" pitchFamily="34" charset="0"/>
            </a:endParaRPr>
          </a:p>
          <a:p>
            <a:pPr marL="400044" lvl="1" indent="-171450" algn="just">
              <a:buFont typeface="Wingdings" panose="05000000000000000000" pitchFamily="2" charset="2"/>
              <a:buChar char="§"/>
            </a:pPr>
            <a:r>
              <a:rPr lang="en-US" sz="1300" dirty="0">
                <a:latin typeface="Calibri" panose="020F0502020204030204" pitchFamily="34" charset="0"/>
                <a:cs typeface="Calibri" panose="020F0502020204030204" pitchFamily="34" charset="0"/>
              </a:rPr>
              <a:t>You can adjust the number of EC2 instances available to an EMR cluster automatically or manually in response to workloads that have varying demands.</a:t>
            </a:r>
            <a:endParaRPr lang="en-US" sz="1300" dirty="0">
              <a:latin typeface="Calibri" panose="020F0502020204030204" pitchFamily="34" charset="0"/>
              <a:cs typeface="Calibri" panose="020F0502020204030204" pitchFamily="34" charset="0"/>
            </a:endParaRPr>
          </a:p>
          <a:p>
            <a:pPr marL="400044" lvl="1" indent="-171450" algn="just">
              <a:buFont typeface="Wingdings" panose="05000000000000000000" pitchFamily="2" charset="2"/>
              <a:buChar char="§"/>
            </a:pPr>
            <a:r>
              <a:rPr lang="en-US" sz="1300" dirty="0">
                <a:latin typeface="Calibri" panose="020F0502020204030204" pitchFamily="34" charset="0"/>
                <a:cs typeface="Calibri" panose="020F0502020204030204" pitchFamily="34" charset="0"/>
              </a:rPr>
              <a:t>The EMR File System (EMRFS) is an implementation of HDFS that all EMR clusters use for reading and writing regular files from EMR directly to S3. It provides the convenience of storing persistent data in S3 for use with Hadoop while also providing features like consistent view and data encryption.</a:t>
            </a:r>
            <a:endParaRPr lang="en-US" sz="1300" dirty="0">
              <a:latin typeface="Calibri" panose="020F0502020204030204" pitchFamily="34" charset="0"/>
              <a:cs typeface="Calibri" panose="020F0502020204030204" pitchFamily="34" charset="0"/>
            </a:endParaRPr>
          </a:p>
          <a:p>
            <a:pPr marL="400044" lvl="1" indent="-171450" algn="just">
              <a:buFont typeface="Wingdings" panose="05000000000000000000" pitchFamily="2" charset="2"/>
              <a:buChar char="§"/>
            </a:pPr>
            <a:r>
              <a:rPr lang="en-US" sz="1300" dirty="0">
                <a:latin typeface="Calibri" panose="020F0502020204030204" pitchFamily="34" charset="0"/>
                <a:cs typeface="Calibri" panose="020F0502020204030204" pitchFamily="34" charset="0"/>
              </a:rPr>
              <a:t>You can add tags to your clusters.</a:t>
            </a:r>
            <a:endParaRPr lang="en-US" sz="1300" dirty="0">
              <a:latin typeface="Calibri" panose="020F0502020204030204" pitchFamily="34" charset="0"/>
              <a:cs typeface="Calibri" panose="020F0502020204030204" pitchFamily="34" charset="0"/>
            </a:endParaRPr>
          </a:p>
          <a:p>
            <a:pPr marL="400044" lvl="1" indent="-171450" algn="just">
              <a:buFont typeface="Wingdings" panose="05000000000000000000" pitchFamily="2" charset="2"/>
              <a:buChar char="§"/>
            </a:pPr>
            <a:r>
              <a:rPr lang="en-US" sz="1300" dirty="0">
                <a:latin typeface="Calibri" panose="020F0502020204030204" pitchFamily="34" charset="0"/>
                <a:cs typeface="Calibri" panose="020F0502020204030204" pitchFamily="34" charset="0"/>
              </a:rPr>
              <a:t>You can launch an EMR cluster with three master nodes to enable high availability for EMR applications. Amazon EMR automatically fails over to a standby master node if the primary master node fails or if critical processes.</a:t>
            </a:r>
            <a:endParaRPr lang="en-US" sz="13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2797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12</a:t>
            </a:fld>
            <a:endParaRPr lang="en-US" dirty="0"/>
          </a:p>
        </p:txBody>
      </p:sp>
      <p:sp>
        <p:nvSpPr>
          <p:cNvPr id="7" name="Content Placeholder 2"/>
          <p:cNvSpPr>
            <a:spLocks noGrp="1"/>
          </p:cNvSpPr>
          <p:nvPr>
            <p:ph idx="1"/>
          </p:nvPr>
        </p:nvSpPr>
        <p:spPr>
          <a:xfrm>
            <a:off x="460248" y="771526"/>
            <a:ext cx="8071837" cy="3419474"/>
          </a:xfrm>
        </p:spPr>
        <p:txBody>
          <a:bodyPr>
            <a:noAutofit/>
          </a:bodyPr>
          <a:lstStyle/>
          <a:p>
            <a:r>
              <a:rPr lang="en-US" b="1" dirty="0">
                <a:latin typeface="Calibri" panose="020F0502020204030204" pitchFamily="34" charset="0"/>
                <a:cs typeface="Calibri" panose="020F0502020204030204" pitchFamily="34" charset="0"/>
              </a:rPr>
              <a:t>High </a:t>
            </a:r>
            <a:r>
              <a:rPr lang="en-US" b="1" dirty="0" smtClean="0">
                <a:latin typeface="Calibri" panose="020F0502020204030204" pitchFamily="34" charset="0"/>
                <a:cs typeface="Calibri" panose="020F0502020204030204" pitchFamily="34" charset="0"/>
              </a:rPr>
              <a:t>Availability</a:t>
            </a:r>
          </a:p>
          <a:p>
            <a:endParaRPr lang="en-US"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600" dirty="0">
                <a:latin typeface="Calibri" panose="020F0502020204030204" pitchFamily="34" charset="0"/>
                <a:cs typeface="Calibri" panose="020F0502020204030204" pitchFamily="34" charset="0"/>
              </a:rPr>
              <a:t>You can launch an EMR cluster with three master nodes and support high availability for HBase clusters on EMR. Amazon EMR automatically fails over to a standby master node if the primary master node fails or if critical processes such as Resources Manager or Name Node crash.</a:t>
            </a:r>
            <a:endParaRPr lang="en-US" sz="16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600" dirty="0">
                <a:latin typeface="Calibri" panose="020F0502020204030204" pitchFamily="34" charset="0"/>
                <a:cs typeface="Calibri" panose="020F0502020204030204" pitchFamily="34" charset="0"/>
              </a:rPr>
              <a:t>In the event of a failover, Amazon EMR automatically replaces the failed master node with a new master node with the same configuration and boot-strap actions</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3630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13</a:t>
            </a:fld>
            <a:endParaRPr lang="en-US" dirty="0"/>
          </a:p>
        </p:txBody>
      </p:sp>
      <p:sp>
        <p:nvSpPr>
          <p:cNvPr id="9" name="Content Placeholder 2"/>
          <p:cNvSpPr>
            <a:spLocks noGrp="1"/>
          </p:cNvSpPr>
          <p:nvPr>
            <p:ph idx="1"/>
          </p:nvPr>
        </p:nvSpPr>
        <p:spPr>
          <a:xfrm>
            <a:off x="384048" y="771526"/>
            <a:ext cx="8148037" cy="3829050"/>
          </a:xfrm>
        </p:spPr>
        <p:txBody>
          <a:bodyPr>
            <a:noAutofit/>
          </a:bodyPr>
          <a:lstStyle/>
          <a:p>
            <a:r>
              <a:rPr lang="en-US" b="1" dirty="0">
                <a:latin typeface="Calibri" panose="020F0502020204030204" pitchFamily="34" charset="0"/>
                <a:cs typeface="Calibri" panose="020F0502020204030204" pitchFamily="34" charset="0"/>
              </a:rPr>
              <a:t>Monitoring</a:t>
            </a:r>
            <a:endParaRPr lang="en-US" dirty="0">
              <a:latin typeface="Calibri" panose="020F0502020204030204" pitchFamily="34" charset="0"/>
              <a:cs typeface="Calibri" panose="020F0502020204030204" pitchFamily="34" charset="0"/>
            </a:endParaRPr>
          </a:p>
          <a:p>
            <a:pPr algn="just"/>
            <a:endParaRPr lang="en-US" sz="1600" dirty="0" smtClean="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600" dirty="0">
                <a:latin typeface="Calibri" panose="020F0502020204030204" pitchFamily="34" charset="0"/>
                <a:cs typeface="Calibri" panose="020F0502020204030204" pitchFamily="34" charset="0"/>
              </a:rPr>
              <a:t>EMR integrates with CloudTrail to log information about requests made by or on behalf of your AWS account.</a:t>
            </a:r>
            <a:endParaRPr lang="en-US" sz="16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600" dirty="0">
                <a:latin typeface="Calibri" panose="020F0502020204030204" pitchFamily="34" charset="0"/>
                <a:cs typeface="Calibri" panose="020F0502020204030204" pitchFamily="34" charset="0"/>
              </a:rPr>
              <a:t>You can monitor and interact with your cluster by forming a secure connection between your remote computer and the master node by using SSH.</a:t>
            </a:r>
            <a:endParaRPr lang="en-US" sz="16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600" dirty="0">
                <a:latin typeface="Calibri" panose="020F0502020204030204" pitchFamily="34" charset="0"/>
                <a:cs typeface="Calibri" panose="020F0502020204030204" pitchFamily="34" charset="0"/>
              </a:rPr>
              <a:t>EMR provides the ability to archive log files in S3 so you can store logs and troubleshoot issues even after your cluster terminates.</a:t>
            </a:r>
            <a:endParaRPr lang="en-US" sz="16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600" dirty="0">
                <a:latin typeface="Calibri" panose="020F0502020204030204" pitchFamily="34" charset="0"/>
                <a:cs typeface="Calibri" panose="020F0502020204030204" pitchFamily="34" charset="0"/>
              </a:rPr>
              <a:t>EMR also provides an optional debugging tool.</a:t>
            </a:r>
            <a:endParaRPr lang="en-US" sz="16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600" dirty="0">
                <a:latin typeface="Calibri" panose="020F0502020204030204" pitchFamily="34" charset="0"/>
                <a:cs typeface="Calibri" panose="020F0502020204030204" pitchFamily="34" charset="0"/>
              </a:rPr>
              <a:t>EMR integrates with CloudWatch to track performance metrics for the cluster and jobs within the cluster</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0538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ea typeface="Verdana" panose="020B060403050404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14</a:t>
            </a:fld>
            <a:endParaRPr lang="en-US" dirty="0"/>
          </a:p>
        </p:txBody>
      </p:sp>
      <p:sp>
        <p:nvSpPr>
          <p:cNvPr id="6" name="Content Placeholder 2"/>
          <p:cNvSpPr>
            <a:spLocks noGrp="1"/>
          </p:cNvSpPr>
          <p:nvPr>
            <p:ph idx="1"/>
          </p:nvPr>
        </p:nvSpPr>
        <p:spPr>
          <a:xfrm>
            <a:off x="384048" y="771526"/>
            <a:ext cx="8148037" cy="3829050"/>
          </a:xfrm>
        </p:spPr>
        <p:txBody>
          <a:bodyPr>
            <a:noAutofit/>
          </a:bodyPr>
          <a:lstStyle/>
          <a:p>
            <a:r>
              <a:rPr lang="en-US" b="1" dirty="0" smtClean="0">
                <a:latin typeface="Calibri" panose="020F0502020204030204" pitchFamily="34" charset="0"/>
                <a:cs typeface="Calibri" panose="020F0502020204030204" pitchFamily="34" charset="0"/>
              </a:rPr>
              <a:t>Security</a:t>
            </a:r>
          </a:p>
          <a:p>
            <a:endParaRPr lang="en-US" sz="8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400" dirty="0" smtClean="0">
                <a:latin typeface="Calibri" panose="020F0502020204030204" pitchFamily="34" charset="0"/>
                <a:cs typeface="Calibri" panose="020F0502020204030204" pitchFamily="34" charset="0"/>
              </a:rPr>
              <a:t>EMR </a:t>
            </a:r>
            <a:r>
              <a:rPr lang="en-US" sz="1400" dirty="0">
                <a:latin typeface="Calibri" panose="020F0502020204030204" pitchFamily="34" charset="0"/>
                <a:cs typeface="Calibri" panose="020F0502020204030204" pitchFamily="34" charset="0"/>
              </a:rPr>
              <a:t>integrates with IAM to manage permissions. You define permissions using IAM policies, which you attach to IAM users or IAM groups. The permissions that you define in the policy determine the action that those users or members of the group can perform and the resources that they can access.</a:t>
            </a:r>
            <a:endParaRPr lang="en-US" sz="14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400" dirty="0">
                <a:latin typeface="Calibri" panose="020F0502020204030204" pitchFamily="34" charset="0"/>
                <a:cs typeface="Calibri" panose="020F0502020204030204" pitchFamily="34" charset="0"/>
              </a:rPr>
              <a:t>EMR uses IAM roles for the EMR services itself and the EC2 instance profile for the instances. These roles grant permissions for the services and instances to access other AWS services on your behalf. There is a default role for the EMR service and a default role for the EC2 instance profile.</a:t>
            </a:r>
            <a:endParaRPr lang="en-US" sz="14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400" dirty="0">
                <a:latin typeface="Calibri" panose="020F0502020204030204" pitchFamily="34" charset="0"/>
                <a:cs typeface="Calibri" panose="020F0502020204030204" pitchFamily="34" charset="0"/>
              </a:rPr>
              <a:t>EMR uses security groups to control inbound and outbound traffic to your EC2 instances. When you launch your cluster, EMR uses security group for your master instances and a security group to be shared by your core/task instance.</a:t>
            </a:r>
            <a:endParaRPr lang="en-US" sz="14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400" dirty="0">
                <a:latin typeface="Calibri" panose="020F0502020204030204" pitchFamily="34" charset="0"/>
                <a:cs typeface="Calibri" panose="020F0502020204030204" pitchFamily="34" charset="0"/>
              </a:rPr>
              <a:t>EMR supports optional S3 server-side encryption with EMRFS to help protect the data that you store in S3.</a:t>
            </a:r>
            <a:endParaRPr lang="en-US" sz="14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400" dirty="0">
                <a:latin typeface="Calibri" panose="020F0502020204030204" pitchFamily="34" charset="0"/>
                <a:cs typeface="Calibri" panose="020F0502020204030204" pitchFamily="34" charset="0"/>
              </a:rPr>
              <a:t>EMR supports launching cluster in VPC.</a:t>
            </a:r>
            <a:endParaRPr lang="en-US" sz="14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400" dirty="0">
                <a:latin typeface="Calibri" panose="020F0502020204030204" pitchFamily="34" charset="0"/>
                <a:cs typeface="Calibri" panose="020F0502020204030204" pitchFamily="34" charset="0"/>
              </a:rPr>
              <a:t>EMR release version 5.10.0 and later supports </a:t>
            </a:r>
            <a:r>
              <a:rPr lang="en-US" sz="1400" i="1" dirty="0">
                <a:latin typeface="Calibri" panose="020F0502020204030204" pitchFamily="34" charset="0"/>
                <a:cs typeface="Calibri" panose="020F0502020204030204" pitchFamily="34" charset="0"/>
              </a:rPr>
              <a:t>Kerberos</a:t>
            </a:r>
            <a:r>
              <a:rPr lang="en-US" sz="1400" dirty="0">
                <a:latin typeface="Calibri" panose="020F0502020204030204" pitchFamily="34" charset="0"/>
                <a:cs typeface="Calibri" panose="020F0502020204030204" pitchFamily="34" charset="0"/>
              </a:rPr>
              <a:t>, which is a network authentication protocol.</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3563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ea typeface="Verdana" panose="020B060403050404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15</a:t>
            </a:fld>
            <a:endParaRPr lang="en-US" dirty="0"/>
          </a:p>
        </p:txBody>
      </p:sp>
      <p:sp>
        <p:nvSpPr>
          <p:cNvPr id="6" name="Content Placeholder 2"/>
          <p:cNvSpPr>
            <a:spLocks noGrp="1"/>
          </p:cNvSpPr>
          <p:nvPr>
            <p:ph idx="1"/>
          </p:nvPr>
        </p:nvSpPr>
        <p:spPr>
          <a:xfrm>
            <a:off x="384048" y="771526"/>
            <a:ext cx="8148037" cy="3829050"/>
          </a:xfrm>
        </p:spPr>
        <p:txBody>
          <a:bodyPr>
            <a:noAutofit/>
          </a:bodyPr>
          <a:lstStyle/>
          <a:p>
            <a:r>
              <a:rPr lang="en-US" b="1" dirty="0" smtClean="0">
                <a:latin typeface="Calibri" panose="020F0502020204030204" pitchFamily="34" charset="0"/>
                <a:cs typeface="Calibri" panose="020F0502020204030204" pitchFamily="34" charset="0"/>
              </a:rPr>
              <a:t>Pricing</a:t>
            </a:r>
          </a:p>
          <a:p>
            <a:endParaRPr lang="en-US"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600" dirty="0">
                <a:latin typeface="Calibri" panose="020F0502020204030204" pitchFamily="34" charset="0"/>
                <a:cs typeface="Calibri" panose="020F0502020204030204" pitchFamily="34" charset="0"/>
              </a:rPr>
              <a:t>You pay a per-second rate for every second for each node you use, with a one-minute minimum.</a:t>
            </a:r>
            <a:endParaRPr lang="en-US" sz="16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600" dirty="0">
                <a:latin typeface="Calibri" panose="020F0502020204030204" pitchFamily="34" charset="0"/>
                <a:cs typeface="Calibri" panose="020F0502020204030204" pitchFamily="34" charset="0"/>
              </a:rPr>
              <a:t>The EMR price is in addition to the EC2 price (the price for the underlying servers) and EBS price (if attaching EBS volumes</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515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213" y="733510"/>
            <a:ext cx="4987637" cy="677108"/>
          </a:xfrm>
          <a:prstGeom prst="rect">
            <a:avLst/>
          </a:prstGeom>
        </p:spPr>
        <p:txBody>
          <a:bodyPr wrap="square" lIns="0" tIns="0" rIns="0" bIns="0" rtlCol="0">
            <a:spAutoFit/>
          </a:bodyPr>
          <a:lstStyle/>
          <a:p>
            <a:pPr algn="l"/>
            <a:r>
              <a:rPr lang="en-US" sz="4400" dirty="0">
                <a:solidFill>
                  <a:schemeClr val="bg1"/>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099594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2876" y="164851"/>
            <a:ext cx="8824142" cy="353291"/>
          </a:xfrm>
        </p:spPr>
        <p:txBody>
          <a:bodyPr>
            <a:normAutofit/>
          </a:bodyPr>
          <a:lstStyle/>
          <a:p>
            <a:r>
              <a:rPr lang="en-US" sz="2000" b="1" dirty="0" smtClean="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2</a:t>
            </a:fld>
            <a:endParaRPr lang="en-US" dirty="0"/>
          </a:p>
        </p:txBody>
      </p:sp>
      <p:sp>
        <p:nvSpPr>
          <p:cNvPr id="9" name="Subtitle 2"/>
          <p:cNvSpPr txBox="1">
            <a:spLocks/>
          </p:cNvSpPr>
          <p:nvPr/>
        </p:nvSpPr>
        <p:spPr>
          <a:xfrm>
            <a:off x="685800" y="1095374"/>
            <a:ext cx="7315200" cy="3132497"/>
          </a:xfrm>
          <a:prstGeom prst="rect">
            <a:avLst/>
          </a:prstGeom>
        </p:spPr>
        <p:txBody>
          <a:bodyPr vert="horz" lIns="0" tIns="0" rIns="0" bIns="0" rtlCol="0">
            <a:normAutofit fontScale="62500" lnSpcReduction="20000"/>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742939" lvl="2" indent="-285750">
              <a:buFont typeface="Wingdings" panose="05000000000000000000" pitchFamily="2" charset="2"/>
              <a:buChar char="§"/>
            </a:pPr>
            <a:r>
              <a:rPr lang="en-US" sz="2600" dirty="0" smtClean="0">
                <a:latin typeface="Calibri" panose="020F0502020204030204" pitchFamily="34" charset="0"/>
                <a:cs typeface="Calibri" panose="020F0502020204030204" pitchFamily="34" charset="0"/>
              </a:rPr>
              <a:t>What </a:t>
            </a:r>
            <a:r>
              <a:rPr lang="en-US" sz="2600" dirty="0">
                <a:latin typeface="Calibri" panose="020F0502020204030204" pitchFamily="34" charset="0"/>
                <a:cs typeface="Calibri" panose="020F0502020204030204" pitchFamily="34" charset="0"/>
              </a:rPr>
              <a:t>is EMR</a:t>
            </a:r>
          </a:p>
          <a:p>
            <a:pPr marL="742939" lvl="2" indent="-285750">
              <a:buFont typeface="Wingdings" panose="05000000000000000000" pitchFamily="2" charset="2"/>
              <a:buChar char="§"/>
            </a:pPr>
            <a:r>
              <a:rPr lang="en-US" sz="2600" dirty="0">
                <a:latin typeface="Calibri" panose="020F0502020204030204" pitchFamily="34" charset="0"/>
                <a:cs typeface="Calibri" panose="020F0502020204030204" pitchFamily="34" charset="0"/>
              </a:rPr>
              <a:t>Features</a:t>
            </a:r>
          </a:p>
          <a:p>
            <a:pPr marL="742939" lvl="2" indent="-285750">
              <a:buFont typeface="Wingdings" panose="05000000000000000000" pitchFamily="2" charset="2"/>
              <a:buChar char="§"/>
            </a:pPr>
            <a:r>
              <a:rPr lang="en-US" sz="2600" dirty="0">
                <a:latin typeface="Calibri" panose="020F0502020204030204" pitchFamily="34" charset="0"/>
                <a:cs typeface="Calibri" panose="020F0502020204030204" pitchFamily="34" charset="0"/>
              </a:rPr>
              <a:t>Components</a:t>
            </a:r>
          </a:p>
          <a:p>
            <a:pPr marL="742939" lvl="2" indent="-285750">
              <a:buFont typeface="Wingdings" panose="05000000000000000000" pitchFamily="2" charset="2"/>
              <a:buChar char="§"/>
            </a:pPr>
            <a:r>
              <a:rPr lang="en-US" sz="2600" dirty="0">
                <a:latin typeface="Calibri" panose="020F0502020204030204" pitchFamily="34" charset="0"/>
                <a:cs typeface="Calibri" panose="020F0502020204030204" pitchFamily="34" charset="0"/>
              </a:rPr>
              <a:t>EMR Architecture</a:t>
            </a:r>
          </a:p>
          <a:p>
            <a:pPr marL="742939" lvl="2" indent="-285750">
              <a:buFont typeface="Wingdings" panose="05000000000000000000" pitchFamily="2" charset="2"/>
              <a:buChar char="§"/>
            </a:pPr>
            <a:r>
              <a:rPr lang="en-US" sz="2600" dirty="0">
                <a:latin typeface="Calibri" panose="020F0502020204030204" pitchFamily="34" charset="0"/>
                <a:cs typeface="Calibri" panose="020F0502020204030204" pitchFamily="34" charset="0"/>
              </a:rPr>
              <a:t>Data Processing</a:t>
            </a:r>
          </a:p>
          <a:p>
            <a:pPr marL="742939" lvl="2" indent="-285750">
              <a:buFont typeface="Wingdings" panose="05000000000000000000" pitchFamily="2" charset="2"/>
              <a:buChar char="§"/>
            </a:pPr>
            <a:r>
              <a:rPr lang="en-US" sz="2600" dirty="0">
                <a:latin typeface="Calibri" panose="020F0502020204030204" pitchFamily="34" charset="0"/>
                <a:cs typeface="Calibri" panose="020F0502020204030204" pitchFamily="34" charset="0"/>
              </a:rPr>
              <a:t>Scaling</a:t>
            </a:r>
          </a:p>
          <a:p>
            <a:pPr marL="742939" lvl="2" indent="-285750">
              <a:buFont typeface="Wingdings" panose="05000000000000000000" pitchFamily="2" charset="2"/>
              <a:buChar char="§"/>
            </a:pPr>
            <a:r>
              <a:rPr lang="en-US" sz="2600" dirty="0">
                <a:latin typeface="Calibri" panose="020F0502020204030204" pitchFamily="34" charset="0"/>
                <a:cs typeface="Calibri" panose="020F0502020204030204" pitchFamily="34" charset="0"/>
              </a:rPr>
              <a:t>Deployment</a:t>
            </a:r>
          </a:p>
          <a:p>
            <a:pPr marL="742939" lvl="2" indent="-285750">
              <a:buFont typeface="Wingdings" panose="05000000000000000000" pitchFamily="2" charset="2"/>
              <a:buChar char="§"/>
            </a:pPr>
            <a:r>
              <a:rPr lang="en-US" sz="2600" dirty="0">
                <a:latin typeface="Calibri" panose="020F0502020204030204" pitchFamily="34" charset="0"/>
                <a:cs typeface="Calibri" panose="020F0502020204030204" pitchFamily="34" charset="0"/>
              </a:rPr>
              <a:t>EMR Notebook</a:t>
            </a:r>
          </a:p>
          <a:p>
            <a:pPr marL="742939" lvl="2" indent="-285750">
              <a:buFont typeface="Wingdings" panose="05000000000000000000" pitchFamily="2" charset="2"/>
              <a:buChar char="§"/>
            </a:pPr>
            <a:r>
              <a:rPr lang="en-US" sz="2600" dirty="0">
                <a:latin typeface="Calibri" panose="020F0502020204030204" pitchFamily="34" charset="0"/>
                <a:cs typeface="Calibri" panose="020F0502020204030204" pitchFamily="34" charset="0"/>
              </a:rPr>
              <a:t>Managing Clusters</a:t>
            </a:r>
          </a:p>
          <a:p>
            <a:pPr marL="742939" lvl="2" indent="-285750">
              <a:buFont typeface="Wingdings" panose="05000000000000000000" pitchFamily="2" charset="2"/>
              <a:buChar char="§"/>
            </a:pPr>
            <a:r>
              <a:rPr lang="en-US" sz="2600" dirty="0">
                <a:latin typeface="Calibri" panose="020F0502020204030204" pitchFamily="34" charset="0"/>
                <a:cs typeface="Calibri" panose="020F0502020204030204" pitchFamily="34" charset="0"/>
              </a:rPr>
              <a:t>High </a:t>
            </a:r>
            <a:r>
              <a:rPr lang="en-US" sz="2600" dirty="0" smtClean="0">
                <a:latin typeface="Calibri" panose="020F0502020204030204" pitchFamily="34" charset="0"/>
                <a:cs typeface="Calibri" panose="020F0502020204030204" pitchFamily="34" charset="0"/>
              </a:rPr>
              <a:t>Availability</a:t>
            </a:r>
            <a:endParaRPr lang="en-US" sz="2600" dirty="0">
              <a:latin typeface="Calibri" panose="020F0502020204030204" pitchFamily="34" charset="0"/>
              <a:cs typeface="Calibri" panose="020F0502020204030204" pitchFamily="34" charset="0"/>
            </a:endParaRPr>
          </a:p>
          <a:p>
            <a:pPr marL="742939" lvl="2" indent="-285750">
              <a:buFont typeface="Wingdings" panose="05000000000000000000" pitchFamily="2" charset="2"/>
              <a:buChar char="§"/>
            </a:pPr>
            <a:r>
              <a:rPr lang="en-US" sz="2600" dirty="0">
                <a:latin typeface="Calibri" panose="020F0502020204030204" pitchFamily="34" charset="0"/>
                <a:cs typeface="Calibri" panose="020F0502020204030204" pitchFamily="34" charset="0"/>
              </a:rPr>
              <a:t>Monitoring</a:t>
            </a:r>
          </a:p>
          <a:p>
            <a:pPr marL="742939" lvl="2" indent="-285750">
              <a:buFont typeface="Wingdings" panose="05000000000000000000" pitchFamily="2" charset="2"/>
              <a:buChar char="§"/>
            </a:pPr>
            <a:r>
              <a:rPr lang="en-US" sz="2600" dirty="0">
                <a:latin typeface="Calibri" panose="020F0502020204030204" pitchFamily="34" charset="0"/>
                <a:cs typeface="Calibri" panose="020F0502020204030204" pitchFamily="34" charset="0"/>
              </a:rPr>
              <a:t>Security</a:t>
            </a:r>
            <a:endParaRPr lang="en-US" sz="2600" b="1"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b="1"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7355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2875" y="164851"/>
            <a:ext cx="8389210" cy="353291"/>
          </a:xfrm>
        </p:spPr>
        <p:txBody>
          <a:bodyPr>
            <a:normAutofit/>
          </a:bodyPr>
          <a:lstStyle/>
          <a:p>
            <a:r>
              <a:rPr lang="en-US" sz="2000" b="1" dirty="0" smtClean="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3</a:t>
            </a:fld>
            <a:endParaRPr lang="en-US" dirty="0"/>
          </a:p>
        </p:txBody>
      </p:sp>
      <p:sp>
        <p:nvSpPr>
          <p:cNvPr id="8" name="AutoShape 2" descr="Avatar"/>
          <p:cNvSpPr>
            <a:spLocks noGrp="1" noChangeAspect="1" noChangeArrowheads="1"/>
          </p:cNvSpPr>
          <p:nvPr>
            <p:ph idx="1"/>
          </p:nvPr>
        </p:nvSpPr>
        <p:spPr bwMode="auto">
          <a:xfrm>
            <a:off x="384048" y="885825"/>
            <a:ext cx="8226552" cy="3495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b="1" dirty="0" smtClean="0">
                <a:latin typeface="Calibri" panose="020F0502020204030204" pitchFamily="34" charset="0"/>
                <a:cs typeface="Calibri" panose="020F0502020204030204" pitchFamily="34" charset="0"/>
              </a:rPr>
              <a:t>What </a:t>
            </a:r>
            <a:r>
              <a:rPr lang="en-US" b="1" dirty="0">
                <a:latin typeface="Calibri" panose="020F0502020204030204" pitchFamily="34" charset="0"/>
                <a:cs typeface="Calibri" panose="020F0502020204030204" pitchFamily="34" charset="0"/>
              </a:rPr>
              <a:t>is </a:t>
            </a:r>
            <a:r>
              <a:rPr lang="en-US" b="1" dirty="0" smtClean="0">
                <a:latin typeface="Calibri" panose="020F0502020204030204" pitchFamily="34" charset="0"/>
                <a:cs typeface="Calibri" panose="020F0502020204030204" pitchFamily="34" charset="0"/>
              </a:rPr>
              <a:t>Amazon EMR</a:t>
            </a:r>
            <a:endParaRPr lang="en-US" b="1"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400" dirty="0" smtClean="0">
                <a:latin typeface="Calibri" panose="020F0502020204030204" pitchFamily="34" charset="0"/>
                <a:cs typeface="Calibri" panose="020F0502020204030204" pitchFamily="34" charset="0"/>
              </a:rPr>
              <a:t>A </a:t>
            </a:r>
            <a:r>
              <a:rPr lang="en-US" sz="1400" dirty="0">
                <a:latin typeface="Calibri" panose="020F0502020204030204" pitchFamily="34" charset="0"/>
                <a:cs typeface="Calibri" panose="020F0502020204030204" pitchFamily="34" charset="0"/>
              </a:rPr>
              <a:t>managed cluster platform that simplifies running data frameworks, such as Apache Hadoop and Apache Spark, on AWS to process and analyze vast amounts of data.</a:t>
            </a:r>
            <a:endParaRPr lang="en-US" sz="14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400" dirty="0">
                <a:latin typeface="Calibri" panose="020F0502020204030204" pitchFamily="34" charset="0"/>
                <a:cs typeface="Calibri" panose="020F0502020204030204" pitchFamily="34" charset="0"/>
              </a:rPr>
              <a:t>You can process data for analytics purposes and business intelligence workloads using EMR together with Apache Hive and Apache Pig.</a:t>
            </a:r>
            <a:endParaRPr lang="en-US" sz="14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400" dirty="0">
                <a:latin typeface="Calibri" panose="020F0502020204030204" pitchFamily="34" charset="0"/>
                <a:cs typeface="Calibri" panose="020F0502020204030204" pitchFamily="34" charset="0"/>
              </a:rPr>
              <a:t>You can use EMR to transform and move large amounts of data into and out of other AWS data stores and databases.</a:t>
            </a:r>
            <a:endParaRPr lang="en-US" sz="1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91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61925" y="164851"/>
            <a:ext cx="8220075" cy="353291"/>
          </a:xfrm>
        </p:spPr>
        <p:txBody>
          <a:bodyPr>
            <a:normAutofit/>
          </a:bodyPr>
          <a:lstStyle/>
          <a:p>
            <a:r>
              <a:rPr lang="en-US" sz="2000" b="1" dirty="0" smtClean="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4</a:t>
            </a:fld>
            <a:endParaRPr lang="en-US" dirty="0"/>
          </a:p>
        </p:txBody>
      </p:sp>
      <p:sp>
        <p:nvSpPr>
          <p:cNvPr id="5" name="AutoShape 2" descr="Avatar"/>
          <p:cNvSpPr>
            <a:spLocks noGrp="1" noChangeAspect="1" noChangeArrowheads="1"/>
          </p:cNvSpPr>
          <p:nvPr>
            <p:ph idx="1"/>
          </p:nvPr>
        </p:nvSpPr>
        <p:spPr bwMode="auto">
          <a:xfrm>
            <a:off x="384048" y="695325"/>
            <a:ext cx="8159878" cy="398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32500" lnSpcReduction="20000"/>
          </a:bodyPr>
          <a:lstStyle/>
          <a:p>
            <a:r>
              <a:rPr lang="en-US" sz="5500" b="1" dirty="0" smtClean="0">
                <a:latin typeface="Calibri" panose="020F0502020204030204" pitchFamily="34" charset="0"/>
                <a:cs typeface="Calibri" panose="020F0502020204030204" pitchFamily="34" charset="0"/>
              </a:rPr>
              <a:t>Features</a:t>
            </a:r>
            <a:endParaRPr lang="en-US" sz="5500" b="1"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4300" dirty="0">
                <a:latin typeface="Calibri" panose="020F0502020204030204" pitchFamily="34" charset="0"/>
                <a:cs typeface="Calibri" panose="020F0502020204030204" pitchFamily="34" charset="0"/>
              </a:rPr>
              <a:t>EMR notebooks provide a managed environment, based on Jupyter Notebooks, to help users prepare and visualize data, collaborate with pears, build applications, and perform interactive analysis using EMR clusters.</a:t>
            </a:r>
            <a:endParaRPr lang="en-US" sz="43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4300" dirty="0">
                <a:latin typeface="Calibri" panose="020F0502020204030204" pitchFamily="34" charset="0"/>
                <a:cs typeface="Calibri" panose="020F0502020204030204" pitchFamily="34" charset="0"/>
              </a:rPr>
              <a:t>EMR enables you to quickly and easily provision as much capacity as you need, and automatically or manually add and remove capacity.</a:t>
            </a:r>
            <a:endParaRPr lang="en-US" sz="43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4300" dirty="0">
                <a:latin typeface="Calibri" panose="020F0502020204030204" pitchFamily="34" charset="0"/>
                <a:cs typeface="Calibri" panose="020F0502020204030204" pitchFamily="34" charset="0"/>
              </a:rPr>
              <a:t>You can leverage multiple data stores, including S3, the Hadoop Distributed File System (HDFS), and DynamoDB.</a:t>
            </a:r>
            <a:endParaRPr lang="en-US" sz="4300" dirty="0">
              <a:latin typeface="Calibri" panose="020F0502020204030204" pitchFamily="34" charset="0"/>
              <a:cs typeface="Calibri" panose="020F0502020204030204" pitchFamily="34" charset="0"/>
            </a:endParaRPr>
          </a:p>
          <a:p>
            <a:pPr lvl="1" algn="just"/>
            <a:endParaRPr lang="en-US" sz="4300" dirty="0">
              <a:latin typeface="Calibri" panose="020F0502020204030204" pitchFamily="34" charset="0"/>
              <a:cs typeface="Calibri" panose="020F0502020204030204" pitchFamily="34" charset="0"/>
            </a:endParaRPr>
          </a:p>
          <a:p>
            <a:pPr marL="0" lvl="1" indent="0" algn="just">
              <a:buNone/>
            </a:pPr>
            <a:r>
              <a:rPr lang="en-US" sz="4300" dirty="0">
                <a:latin typeface="Calibri" panose="020F0502020204030204" pitchFamily="34" charset="0"/>
                <a:cs typeface="Calibri" panose="020F0502020204030204" pitchFamily="34" charset="0"/>
              </a:rPr>
              <a:t> </a:t>
            </a:r>
          </a:p>
          <a:p>
            <a:pPr marL="0" lvl="1" indent="0" algn="just">
              <a:buNone/>
            </a:pPr>
            <a:r>
              <a:rPr lang="en-US" sz="4300" dirty="0">
                <a:latin typeface="Calibri" panose="020F0502020204030204" pitchFamily="34" charset="0"/>
                <a:cs typeface="Calibri" panose="020F0502020204030204" pitchFamily="34" charset="0"/>
              </a:rPr>
              <a:t> </a:t>
            </a:r>
          </a:p>
          <a:p>
            <a:pPr marL="0" lvl="1" indent="0" algn="just">
              <a:buNone/>
            </a:pPr>
            <a:r>
              <a:rPr lang="en-US" sz="4300" dirty="0">
                <a:latin typeface="Calibri" panose="020F0502020204030204" pitchFamily="34" charset="0"/>
                <a:cs typeface="Calibri" panose="020F0502020204030204" pitchFamily="34" charset="0"/>
              </a:rPr>
              <a:t>  </a:t>
            </a:r>
          </a:p>
          <a:p>
            <a:pPr marL="514344" lvl="1" indent="-285750" algn="just">
              <a:buFont typeface="Wingdings" panose="05000000000000000000" pitchFamily="2" charset="2"/>
              <a:buChar char="§"/>
            </a:pPr>
            <a:endParaRPr lang="en-US" sz="4300" dirty="0" smtClean="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4300" dirty="0" smtClean="0">
                <a:latin typeface="Calibri" panose="020F0502020204030204" pitchFamily="34" charset="0"/>
                <a:cs typeface="Calibri" panose="020F0502020204030204" pitchFamily="34" charset="0"/>
              </a:rPr>
              <a:t>EMR </a:t>
            </a:r>
            <a:r>
              <a:rPr lang="en-US" sz="4300" dirty="0">
                <a:latin typeface="Calibri" panose="020F0502020204030204" pitchFamily="34" charset="0"/>
                <a:cs typeface="Calibri" panose="020F0502020204030204" pitchFamily="34" charset="0"/>
              </a:rPr>
              <a:t>supports powerful and proven </a:t>
            </a:r>
            <a:r>
              <a:rPr lang="en-US" sz="4300" i="1" dirty="0">
                <a:latin typeface="Calibri" panose="020F0502020204030204" pitchFamily="34" charset="0"/>
                <a:cs typeface="Calibri" panose="020F0502020204030204" pitchFamily="34" charset="0"/>
              </a:rPr>
              <a:t>Hadoop </a:t>
            </a:r>
            <a:r>
              <a:rPr lang="en-US" sz="4300" dirty="0">
                <a:latin typeface="Calibri" panose="020F0502020204030204" pitchFamily="34" charset="0"/>
                <a:cs typeface="Calibri" panose="020F0502020204030204" pitchFamily="34" charset="0"/>
              </a:rPr>
              <a:t>tools such as </a:t>
            </a:r>
            <a:r>
              <a:rPr lang="en-US" sz="4300" i="1" dirty="0">
                <a:latin typeface="Calibri" panose="020F0502020204030204" pitchFamily="34" charset="0"/>
                <a:cs typeface="Calibri" panose="020F0502020204030204" pitchFamily="34" charset="0"/>
              </a:rPr>
              <a:t>H</a:t>
            </a:r>
            <a:r>
              <a:rPr lang="en-US" sz="4300" i="1" dirty="0" smtClean="0">
                <a:latin typeface="Calibri" panose="020F0502020204030204" pitchFamily="34" charset="0"/>
                <a:cs typeface="Calibri" panose="020F0502020204030204" pitchFamily="34" charset="0"/>
              </a:rPr>
              <a:t>ive</a:t>
            </a:r>
            <a:r>
              <a:rPr lang="en-US" sz="4300" i="1" dirty="0">
                <a:latin typeface="Calibri" panose="020F0502020204030204" pitchFamily="34" charset="0"/>
                <a:cs typeface="Calibri" panose="020F0502020204030204" pitchFamily="34" charset="0"/>
              </a:rPr>
              <a:t>, </a:t>
            </a:r>
            <a:r>
              <a:rPr lang="en-US" sz="4300" i="1" dirty="0" smtClean="0">
                <a:latin typeface="Calibri" panose="020F0502020204030204" pitchFamily="34" charset="0"/>
                <a:cs typeface="Calibri" panose="020F0502020204030204" pitchFamily="34" charset="0"/>
              </a:rPr>
              <a:t>Pig</a:t>
            </a:r>
            <a:r>
              <a:rPr lang="en-US" sz="4300" i="1" dirty="0">
                <a:latin typeface="Calibri" panose="020F0502020204030204" pitchFamily="34" charset="0"/>
                <a:cs typeface="Calibri" panose="020F0502020204030204" pitchFamily="34" charset="0"/>
              </a:rPr>
              <a:t>, HBase, </a:t>
            </a:r>
            <a:r>
              <a:rPr lang="en-US" sz="4300" dirty="0">
                <a:latin typeface="Calibri" panose="020F0502020204030204" pitchFamily="34" charset="0"/>
                <a:cs typeface="Calibri" panose="020F0502020204030204" pitchFamily="34" charset="0"/>
              </a:rPr>
              <a:t>and</a:t>
            </a:r>
            <a:r>
              <a:rPr lang="en-US" sz="4300" i="1" dirty="0">
                <a:latin typeface="Calibri" panose="020F0502020204030204" pitchFamily="34" charset="0"/>
                <a:cs typeface="Calibri" panose="020F0502020204030204" pitchFamily="34" charset="0"/>
              </a:rPr>
              <a:t> </a:t>
            </a:r>
            <a:r>
              <a:rPr lang="en-US" sz="4300" i="1" dirty="0" smtClean="0">
                <a:latin typeface="Calibri" panose="020F0502020204030204" pitchFamily="34" charset="0"/>
                <a:cs typeface="Calibri" panose="020F0502020204030204" pitchFamily="34" charset="0"/>
              </a:rPr>
              <a:t>Impala</a:t>
            </a:r>
            <a:r>
              <a:rPr lang="en-US" sz="4300" i="1" dirty="0">
                <a:latin typeface="Calibri" panose="020F0502020204030204" pitchFamily="34" charset="0"/>
                <a:cs typeface="Calibri" panose="020F0502020204030204" pitchFamily="34" charset="0"/>
              </a:rPr>
              <a:t>. </a:t>
            </a:r>
            <a:r>
              <a:rPr lang="en-US" sz="4300" dirty="0">
                <a:latin typeface="Calibri" panose="020F0502020204030204" pitchFamily="34" charset="0"/>
                <a:cs typeface="Calibri" panose="020F0502020204030204" pitchFamily="34" charset="0"/>
              </a:rPr>
              <a:t>Additionally, it can run distributed computing frameworks besides </a:t>
            </a:r>
            <a:r>
              <a:rPr lang="en-US" sz="4300" i="1" dirty="0">
                <a:latin typeface="Calibri" panose="020F0502020204030204" pitchFamily="34" charset="0"/>
                <a:cs typeface="Calibri" panose="020F0502020204030204" pitchFamily="34" charset="0"/>
              </a:rPr>
              <a:t>Hadoop MapReduce </a:t>
            </a:r>
            <a:r>
              <a:rPr lang="en-US" sz="4300" dirty="0">
                <a:latin typeface="Calibri" panose="020F0502020204030204" pitchFamily="34" charset="0"/>
                <a:cs typeface="Calibri" panose="020F0502020204030204" pitchFamily="34" charset="0"/>
              </a:rPr>
              <a:t>such as </a:t>
            </a:r>
            <a:r>
              <a:rPr lang="en-US" sz="4300" i="1" dirty="0">
                <a:latin typeface="Calibri" panose="020F0502020204030204" pitchFamily="34" charset="0"/>
                <a:cs typeface="Calibri" panose="020F0502020204030204" pitchFamily="34" charset="0"/>
              </a:rPr>
              <a:t>Spark </a:t>
            </a:r>
            <a:r>
              <a:rPr lang="en-US" sz="4300" dirty="0">
                <a:latin typeface="Calibri" panose="020F0502020204030204" pitchFamily="34" charset="0"/>
                <a:cs typeface="Calibri" panose="020F0502020204030204" pitchFamily="34" charset="0"/>
              </a:rPr>
              <a:t>or </a:t>
            </a:r>
            <a:r>
              <a:rPr lang="en-US" sz="4300" i="1" dirty="0">
                <a:latin typeface="Calibri" panose="020F0502020204030204" pitchFamily="34" charset="0"/>
                <a:cs typeface="Calibri" panose="020F0502020204030204" pitchFamily="34" charset="0"/>
              </a:rPr>
              <a:t>Presto </a:t>
            </a:r>
            <a:r>
              <a:rPr lang="en-US" sz="4300" dirty="0">
                <a:latin typeface="Calibri" panose="020F0502020204030204" pitchFamily="34" charset="0"/>
                <a:cs typeface="Calibri" panose="020F0502020204030204" pitchFamily="34" charset="0"/>
              </a:rPr>
              <a:t>using bootstrap actions. You can also use </a:t>
            </a:r>
            <a:r>
              <a:rPr lang="en-US" sz="4300" i="1" dirty="0">
                <a:latin typeface="Calibri" panose="020F0502020204030204" pitchFamily="34" charset="0"/>
                <a:cs typeface="Calibri" panose="020F0502020204030204" pitchFamily="34" charset="0"/>
              </a:rPr>
              <a:t>Hue</a:t>
            </a:r>
            <a:r>
              <a:rPr lang="en-US" sz="4300" dirty="0">
                <a:latin typeface="Calibri" panose="020F0502020204030204" pitchFamily="34" charset="0"/>
                <a:cs typeface="Calibri" panose="020F0502020204030204" pitchFamily="34" charset="0"/>
              </a:rPr>
              <a:t> and </a:t>
            </a:r>
            <a:r>
              <a:rPr lang="en-US" sz="4300" i="1" dirty="0">
                <a:latin typeface="Calibri" panose="020F0502020204030204" pitchFamily="34" charset="0"/>
                <a:cs typeface="Calibri" panose="020F0502020204030204" pitchFamily="34" charset="0"/>
              </a:rPr>
              <a:t>Zeppelin</a:t>
            </a:r>
            <a:r>
              <a:rPr lang="en-US" sz="4300" dirty="0">
                <a:latin typeface="Calibri" panose="020F0502020204030204" pitchFamily="34" charset="0"/>
                <a:cs typeface="Calibri" panose="020F0502020204030204" pitchFamily="34" charset="0"/>
              </a:rPr>
              <a:t> as GUIs for interacting with applications on your </a:t>
            </a:r>
            <a:r>
              <a:rPr lang="en-US" sz="4300" dirty="0" smtClean="0">
                <a:latin typeface="Calibri" panose="020F0502020204030204" pitchFamily="34" charset="0"/>
                <a:cs typeface="Calibri" panose="020F0502020204030204" pitchFamily="34" charset="0"/>
              </a:rPr>
              <a:t>cluster</a:t>
            </a:r>
            <a:r>
              <a:rPr lang="en-US" sz="4300" dirty="0">
                <a:latin typeface="Calibri" panose="020F0502020204030204" pitchFamily="34" charset="0"/>
                <a:cs typeface="Calibri" panose="020F0502020204030204" pitchFamily="34" charset="0"/>
              </a:rPr>
              <a:t>.</a:t>
            </a:r>
            <a:endParaRPr lang="en-US" sz="43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295524" y="2378992"/>
            <a:ext cx="4889091" cy="1446683"/>
          </a:xfrm>
          <a:prstGeom prst="rect">
            <a:avLst/>
          </a:prstGeom>
        </p:spPr>
      </p:pic>
    </p:spTree>
    <p:extLst>
      <p:ext uri="{BB962C8B-B14F-4D97-AF65-F5344CB8AC3E}">
        <p14:creationId xmlns:p14="http://schemas.microsoft.com/office/powerpoint/2010/main" val="119991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5</a:t>
            </a:fld>
            <a:endParaRPr lang="en-US" dirty="0"/>
          </a:p>
        </p:txBody>
      </p:sp>
      <p:sp>
        <p:nvSpPr>
          <p:cNvPr id="30" name="AutoShape 2" descr="Avatar"/>
          <p:cNvSpPr>
            <a:spLocks noGrp="1" noChangeAspect="1" noChangeArrowheads="1"/>
          </p:cNvSpPr>
          <p:nvPr>
            <p:ph idx="1"/>
          </p:nvPr>
        </p:nvSpPr>
        <p:spPr bwMode="auto">
          <a:xfrm>
            <a:off x="384048" y="771525"/>
            <a:ext cx="8350378" cy="38004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20000"/>
          </a:bodyPr>
          <a:lstStyle/>
          <a:p>
            <a:r>
              <a:rPr lang="en-US" sz="2100" b="1" dirty="0" smtClean="0">
                <a:latin typeface="Calibri" panose="020F0502020204030204" pitchFamily="34" charset="0"/>
                <a:cs typeface="Calibri" panose="020F0502020204030204" pitchFamily="34" charset="0"/>
              </a:rPr>
              <a:t>Components</a:t>
            </a:r>
          </a:p>
          <a:p>
            <a:endParaRPr lang="en-US" b="1"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b="1" dirty="0">
                <a:latin typeface="Calibri" panose="020F0502020204030204" pitchFamily="34" charset="0"/>
                <a:cs typeface="Calibri" panose="020F0502020204030204" pitchFamily="34" charset="0"/>
              </a:rPr>
              <a:t>Clusters </a:t>
            </a:r>
            <a:r>
              <a:rPr lang="en-US" dirty="0">
                <a:latin typeface="Calibri" panose="020F0502020204030204" pitchFamily="34" charset="0"/>
                <a:cs typeface="Calibri" panose="020F0502020204030204" pitchFamily="34" charset="0"/>
              </a:rPr>
              <a:t>– A collection of EC2 instances. You can create two types of clusters:</a:t>
            </a:r>
            <a:endParaRPr lang="en-US" dirty="0">
              <a:latin typeface="Calibri" panose="020F0502020204030204" pitchFamily="34" charset="0"/>
              <a:cs typeface="Calibri" panose="020F0502020204030204" pitchFamily="34" charset="0"/>
            </a:endParaRPr>
          </a:p>
          <a:p>
            <a:pPr marL="971533" lvl="3"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 </a:t>
            </a:r>
            <a:r>
              <a:rPr lang="en-US" b="1" dirty="0">
                <a:latin typeface="Calibri" panose="020F0502020204030204" pitchFamily="34" charset="0"/>
                <a:cs typeface="Calibri" panose="020F0502020204030204" pitchFamily="34" charset="0"/>
              </a:rPr>
              <a:t>transient cluster </a:t>
            </a:r>
            <a:r>
              <a:rPr lang="en-US" dirty="0">
                <a:latin typeface="Calibri" panose="020F0502020204030204" pitchFamily="34" charset="0"/>
                <a:cs typeface="Calibri" panose="020F0502020204030204" pitchFamily="34" charset="0"/>
              </a:rPr>
              <a:t>that auto-terminates after steps complete.</a:t>
            </a:r>
            <a:endParaRPr lang="en-US" dirty="0">
              <a:latin typeface="Calibri" panose="020F0502020204030204" pitchFamily="34" charset="0"/>
              <a:cs typeface="Calibri" panose="020F0502020204030204" pitchFamily="34" charset="0"/>
            </a:endParaRPr>
          </a:p>
          <a:p>
            <a:pPr marL="971533" lvl="3"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a:t>
            </a:r>
            <a:r>
              <a:rPr lang="en-US" dirty="0" smtClean="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long-running cluster</a:t>
            </a:r>
            <a:r>
              <a:rPr lang="en-US" dirty="0">
                <a:latin typeface="Calibri" panose="020F0502020204030204" pitchFamily="34" charset="0"/>
                <a:cs typeface="Calibri" panose="020F0502020204030204" pitchFamily="34" charset="0"/>
              </a:rPr>
              <a:t> that continues to run until you terminate it deliberately.</a:t>
            </a:r>
            <a:endParaRPr lang="en-US"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b="1" dirty="0">
                <a:latin typeface="Calibri" panose="020F0502020204030204" pitchFamily="34" charset="0"/>
                <a:cs typeface="Calibri" panose="020F0502020204030204" pitchFamily="34" charset="0"/>
              </a:rPr>
              <a:t>Nodes </a:t>
            </a:r>
            <a:r>
              <a:rPr lang="en-US" dirty="0">
                <a:latin typeface="Calibri" panose="020F0502020204030204" pitchFamily="34" charset="0"/>
                <a:cs typeface="Calibri" panose="020F0502020204030204" pitchFamily="34" charset="0"/>
              </a:rPr>
              <a:t>– Each EC2 instance in a cluster is called a node.</a:t>
            </a:r>
            <a:endParaRPr lang="en-US"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b="1" dirty="0">
                <a:latin typeface="Calibri" panose="020F0502020204030204" pitchFamily="34" charset="0"/>
                <a:cs typeface="Calibri" panose="020F0502020204030204" pitchFamily="34" charset="0"/>
              </a:rPr>
              <a:t>Node Type</a:t>
            </a:r>
            <a:r>
              <a:rPr lang="en-US" dirty="0">
                <a:latin typeface="Calibri" panose="020F0502020204030204" pitchFamily="34" charset="0"/>
                <a:cs typeface="Calibri" panose="020F0502020204030204" pitchFamily="34" charset="0"/>
              </a:rPr>
              <a:t> – Each node has a role within the cluster, referred to as the node type. The node types are:</a:t>
            </a:r>
            <a:endParaRPr lang="en-US" dirty="0">
              <a:latin typeface="Calibri" panose="020F0502020204030204" pitchFamily="34" charset="0"/>
              <a:cs typeface="Calibri" panose="020F0502020204030204" pitchFamily="34" charset="0"/>
            </a:endParaRPr>
          </a:p>
          <a:p>
            <a:pPr marL="971533" lvl="3" indent="-285750" algn="just">
              <a:buFont typeface="Arial" panose="020B0604020202020204" pitchFamily="34" charset="0"/>
              <a:buChar char="•"/>
            </a:pPr>
            <a:r>
              <a:rPr lang="en-US" b="1" dirty="0">
                <a:latin typeface="Calibri" panose="020F0502020204030204" pitchFamily="34" charset="0"/>
                <a:cs typeface="Calibri" panose="020F0502020204030204" pitchFamily="34" charset="0"/>
              </a:rPr>
              <a:t>Master Node:</a:t>
            </a:r>
            <a:r>
              <a:rPr lang="en-US" dirty="0">
                <a:latin typeface="Calibri" panose="020F0502020204030204" pitchFamily="34" charset="0"/>
                <a:cs typeface="Calibri" panose="020F0502020204030204" pitchFamily="34" charset="0"/>
              </a:rPr>
              <a:t> A node that manages the clusters by running software components to coordinate the distribution of data and tasks among other nodes for processing. The master node tracks the status of tasks and monitors the health of the cluster. Every cluster has a master node, and it’s possible to create a single-node cluster with only the master node. Does not support automatic failover.</a:t>
            </a:r>
            <a:endParaRPr lang="en-US" dirty="0">
              <a:latin typeface="Calibri" panose="020F0502020204030204" pitchFamily="34" charset="0"/>
              <a:cs typeface="Calibri" panose="020F0502020204030204" pitchFamily="34" charset="0"/>
            </a:endParaRPr>
          </a:p>
          <a:p>
            <a:pPr marL="971533" lvl="3" indent="-285750" algn="just">
              <a:buFont typeface="Arial" panose="020B0604020202020204" pitchFamily="34" charset="0"/>
              <a:buChar char="•"/>
            </a:pPr>
            <a:r>
              <a:rPr lang="en-US" b="1" dirty="0">
                <a:latin typeface="Calibri" panose="020F0502020204030204" pitchFamily="34" charset="0"/>
                <a:cs typeface="Calibri" panose="020F0502020204030204" pitchFamily="34" charset="0"/>
              </a:rPr>
              <a:t>Core Node</a:t>
            </a:r>
            <a:r>
              <a:rPr lang="en-US" dirty="0">
                <a:latin typeface="Calibri" panose="020F0502020204030204" pitchFamily="34" charset="0"/>
                <a:cs typeface="Calibri" panose="020F0502020204030204" pitchFamily="34" charset="0"/>
              </a:rPr>
              <a:t>: A node with software components that run tasks and store data in the Hadoop Distributed File System (HDFS) on your cluster. Multi-node clusters have at least one core node. EMR is fault tolerant for slave failures and continues job execution if a slave node goes down.</a:t>
            </a:r>
            <a:endParaRPr lang="en-US" dirty="0">
              <a:latin typeface="Calibri" panose="020F0502020204030204" pitchFamily="34" charset="0"/>
              <a:cs typeface="Calibri" panose="020F0502020204030204" pitchFamily="34" charset="0"/>
            </a:endParaRPr>
          </a:p>
          <a:p>
            <a:pPr marL="971533" lvl="3" indent="-285750" algn="just">
              <a:buFont typeface="Arial" panose="020B0604020202020204" pitchFamily="34" charset="0"/>
              <a:buChar char="•"/>
            </a:pPr>
            <a:r>
              <a:rPr lang="en-US" b="1" dirty="0">
                <a:latin typeface="Calibri" panose="020F0502020204030204" pitchFamily="34" charset="0"/>
                <a:cs typeface="Calibri" panose="020F0502020204030204" pitchFamily="34" charset="0"/>
              </a:rPr>
              <a:t>Task Node</a:t>
            </a:r>
            <a:r>
              <a:rPr lang="en-US" dirty="0">
                <a:latin typeface="Calibri" panose="020F0502020204030204" pitchFamily="34" charset="0"/>
                <a:cs typeface="Calibri" panose="020F0502020204030204" pitchFamily="34" charset="0"/>
              </a:rPr>
              <a:t>: A node with software components that only runs tasks and does not store data in HDFS. Tasks node are </a:t>
            </a:r>
            <a:r>
              <a:rPr lang="en-US" dirty="0" smtClean="0">
                <a:latin typeface="Calibri" panose="020F0502020204030204" pitchFamily="34" charset="0"/>
                <a:cs typeface="Calibri" panose="020F0502020204030204" pitchFamily="34" charset="0"/>
              </a:rPr>
              <a:t>optional.</a:t>
            </a:r>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6528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6</a:t>
            </a:fld>
            <a:endParaRPr lang="en-US" dirty="0"/>
          </a:p>
        </p:txBody>
      </p:sp>
      <p:sp>
        <p:nvSpPr>
          <p:cNvPr id="6" name="AutoShape 2" descr="Avatar"/>
          <p:cNvSpPr>
            <a:spLocks noGrp="1" noChangeAspect="1" noChangeArrowheads="1"/>
          </p:cNvSpPr>
          <p:nvPr>
            <p:ph idx="1"/>
          </p:nvPr>
        </p:nvSpPr>
        <p:spPr bwMode="auto">
          <a:xfrm>
            <a:off x="384047" y="704851"/>
            <a:ext cx="8388477" cy="39719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47500" lnSpcReduction="20000"/>
          </a:bodyPr>
          <a:lstStyle/>
          <a:p>
            <a:r>
              <a:rPr lang="en-US" sz="3800" b="1" dirty="0">
                <a:latin typeface="Calibri" panose="020F0502020204030204" pitchFamily="34" charset="0"/>
                <a:cs typeface="Calibri" panose="020F0502020204030204" pitchFamily="34" charset="0"/>
              </a:rPr>
              <a:t>EMR Architecture</a:t>
            </a:r>
            <a:endParaRPr lang="en-US" sz="3800"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2500" b="1" dirty="0">
                <a:latin typeface="Calibri" panose="020F0502020204030204" pitchFamily="34" charset="0"/>
                <a:cs typeface="Calibri" panose="020F0502020204030204" pitchFamily="34" charset="0"/>
              </a:rPr>
              <a:t>Storage</a:t>
            </a:r>
            <a:r>
              <a:rPr lang="en-US" sz="2300" dirty="0">
                <a:latin typeface="Calibri" panose="020F0502020204030204" pitchFamily="34" charset="0"/>
                <a:cs typeface="Calibri" panose="020F0502020204030204" pitchFamily="34" charset="0"/>
              </a:rPr>
              <a:t> – this layer includes the different file systems that are used with your cluster.</a:t>
            </a:r>
            <a:endParaRPr lang="en-US" sz="2300" dirty="0">
              <a:latin typeface="Calibri" panose="020F0502020204030204" pitchFamily="34" charset="0"/>
              <a:cs typeface="Calibri" panose="020F0502020204030204" pitchFamily="34" charset="0"/>
            </a:endParaRPr>
          </a:p>
          <a:p>
            <a:pPr marL="742939" lvl="2" indent="-285750" algn="just">
              <a:buFont typeface="Arial" panose="020B0604020202020204" pitchFamily="34" charset="0"/>
              <a:buChar char="•"/>
            </a:pPr>
            <a:r>
              <a:rPr lang="en-US" sz="2300" b="1" i="1" dirty="0">
                <a:latin typeface="Calibri" panose="020F0502020204030204" pitchFamily="34" charset="0"/>
                <a:cs typeface="Calibri" panose="020F0502020204030204" pitchFamily="34" charset="0"/>
              </a:rPr>
              <a:t>Hadoop Distributed File System (HDFS) </a:t>
            </a:r>
            <a:r>
              <a:rPr lang="en-US" sz="2300" dirty="0">
                <a:latin typeface="Calibri" panose="020F0502020204030204" pitchFamily="34" charset="0"/>
                <a:cs typeface="Calibri" panose="020F0502020204030204" pitchFamily="34" charset="0"/>
              </a:rPr>
              <a:t>– a distributed, scalable file system for Hadoop.</a:t>
            </a:r>
            <a:endParaRPr lang="en-US" sz="2300" dirty="0">
              <a:latin typeface="Calibri" panose="020F0502020204030204" pitchFamily="34" charset="0"/>
              <a:cs typeface="Calibri" panose="020F0502020204030204" pitchFamily="34" charset="0"/>
            </a:endParaRPr>
          </a:p>
          <a:p>
            <a:pPr marL="971533" lvl="3" indent="-285750" algn="just"/>
            <a:r>
              <a:rPr lang="en-US" sz="2300" dirty="0">
                <a:latin typeface="Calibri" panose="020F0502020204030204" pitchFamily="34" charset="0"/>
                <a:cs typeface="Calibri" panose="020F0502020204030204" pitchFamily="34" charset="0"/>
              </a:rPr>
              <a:t>HDFS distributes the data it stores across instances in the cluster, storing multiple copies of data on different instances to ensure that no data is lost if an individual instance fails.</a:t>
            </a:r>
            <a:endParaRPr lang="en-US" sz="2300" dirty="0">
              <a:latin typeface="Calibri" panose="020F0502020204030204" pitchFamily="34" charset="0"/>
              <a:cs typeface="Calibri" panose="020F0502020204030204" pitchFamily="34" charset="0"/>
            </a:endParaRPr>
          </a:p>
          <a:p>
            <a:pPr marL="971533" lvl="3" indent="-285750" algn="just"/>
            <a:r>
              <a:rPr lang="en-US" sz="2300" dirty="0">
                <a:latin typeface="Calibri" panose="020F0502020204030204" pitchFamily="34" charset="0"/>
                <a:cs typeface="Calibri" panose="020F0502020204030204" pitchFamily="34" charset="0"/>
              </a:rPr>
              <a:t>HDFS is ephemeral storage.</a:t>
            </a:r>
            <a:endParaRPr lang="en-US" sz="2300" dirty="0">
              <a:latin typeface="Calibri" panose="020F0502020204030204" pitchFamily="34" charset="0"/>
              <a:cs typeface="Calibri" panose="020F0502020204030204" pitchFamily="34" charset="0"/>
            </a:endParaRPr>
          </a:p>
          <a:p>
            <a:pPr marL="971533" lvl="3" indent="-285750" algn="just"/>
            <a:r>
              <a:rPr lang="en-US" sz="2300" dirty="0">
                <a:latin typeface="Calibri" panose="020F0502020204030204" pitchFamily="34" charset="0"/>
                <a:cs typeface="Calibri" panose="020F0502020204030204" pitchFamily="34" charset="0"/>
              </a:rPr>
              <a:t>HDFS is useful for caching intermediate results during MapReduce processing or for workloads that have significant random I/O.</a:t>
            </a:r>
            <a:endParaRPr lang="en-US" sz="2300" dirty="0">
              <a:latin typeface="Calibri" panose="020F0502020204030204" pitchFamily="34" charset="0"/>
              <a:cs typeface="Calibri" panose="020F0502020204030204" pitchFamily="34" charset="0"/>
            </a:endParaRPr>
          </a:p>
          <a:p>
            <a:pPr marL="742939" lvl="2" indent="-285750" algn="just">
              <a:buFont typeface="Arial" panose="020B0604020202020204" pitchFamily="34" charset="0"/>
              <a:buChar char="•"/>
            </a:pPr>
            <a:r>
              <a:rPr lang="en-US" sz="2300" b="1" i="1" dirty="0">
                <a:latin typeface="Calibri" panose="020F0502020204030204" pitchFamily="34" charset="0"/>
                <a:cs typeface="Calibri" panose="020F0502020204030204" pitchFamily="34" charset="0"/>
              </a:rPr>
              <a:t>EMR File Systems (EMRFS) </a:t>
            </a:r>
            <a:r>
              <a:rPr lang="en-US" sz="2300" dirty="0">
                <a:latin typeface="Calibri" panose="020F0502020204030204" pitchFamily="34" charset="0"/>
                <a:cs typeface="Calibri" panose="020F0502020204030204" pitchFamily="34" charset="0"/>
              </a:rPr>
              <a:t>– With EMRFS, EMR extends Hadoop to directly be able to access data stored in S3 as if it were a file system.</a:t>
            </a:r>
            <a:endParaRPr lang="en-US" sz="2300" dirty="0">
              <a:latin typeface="Calibri" panose="020F0502020204030204" pitchFamily="34" charset="0"/>
              <a:cs typeface="Calibri" panose="020F0502020204030204" pitchFamily="34" charset="0"/>
            </a:endParaRPr>
          </a:p>
          <a:p>
            <a:pPr marL="742939" lvl="2" indent="-285750" algn="just">
              <a:buFont typeface="Arial" panose="020B0604020202020204" pitchFamily="34" charset="0"/>
              <a:buChar char="•"/>
            </a:pPr>
            <a:r>
              <a:rPr lang="en-US" sz="2300" b="1" i="1" dirty="0">
                <a:latin typeface="Calibri" panose="020F0502020204030204" pitchFamily="34" charset="0"/>
                <a:cs typeface="Calibri" panose="020F0502020204030204" pitchFamily="34" charset="0"/>
              </a:rPr>
              <a:t>Local File System </a:t>
            </a:r>
            <a:r>
              <a:rPr lang="en-US" sz="2300" dirty="0">
                <a:latin typeface="Calibri" panose="020F0502020204030204" pitchFamily="34" charset="0"/>
                <a:cs typeface="Calibri" panose="020F0502020204030204" pitchFamily="34" charset="0"/>
              </a:rPr>
              <a:t>– refers to a locally connected disk.</a:t>
            </a:r>
            <a:endParaRPr lang="en-US" sz="2300" dirty="0">
              <a:latin typeface="Calibri" panose="020F0502020204030204" pitchFamily="34" charset="0"/>
              <a:cs typeface="Calibri" panose="020F0502020204030204" pitchFamily="34" charset="0"/>
            </a:endParaRPr>
          </a:p>
          <a:p>
            <a:pPr marL="971533" lvl="3" indent="-285750" algn="just"/>
            <a:r>
              <a:rPr lang="en-US" sz="2300" dirty="0">
                <a:latin typeface="Calibri" panose="020F0502020204030204" pitchFamily="34" charset="0"/>
                <a:cs typeface="Calibri" panose="020F0502020204030204" pitchFamily="34" charset="0"/>
              </a:rPr>
              <a:t>Each EC2 node in your cluster comes with a pre-configured instance store, which persists only on the lifetime of the EC2 instance.</a:t>
            </a:r>
            <a:endParaRPr lang="en-US" sz="23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2500" b="1" dirty="0">
                <a:latin typeface="Calibri" panose="020F0502020204030204" pitchFamily="34" charset="0"/>
                <a:cs typeface="Calibri" panose="020F0502020204030204" pitchFamily="34" charset="0"/>
              </a:rPr>
              <a:t>Cluster Resource Management</a:t>
            </a:r>
            <a:r>
              <a:rPr lang="en-US" sz="2500" dirty="0">
                <a:latin typeface="Calibri" panose="020F0502020204030204" pitchFamily="34" charset="0"/>
                <a:cs typeface="Calibri" panose="020F0502020204030204" pitchFamily="34" charset="0"/>
              </a:rPr>
              <a:t> </a:t>
            </a:r>
            <a:r>
              <a:rPr lang="en-US" sz="2300" dirty="0">
                <a:latin typeface="Calibri" panose="020F0502020204030204" pitchFamily="34" charset="0"/>
                <a:cs typeface="Calibri" panose="020F0502020204030204" pitchFamily="34" charset="0"/>
              </a:rPr>
              <a:t>– this layer is responsible for managing cluster resources and scheduling the jobs for processing data.</a:t>
            </a:r>
            <a:endParaRPr lang="en-US" sz="2300" dirty="0">
              <a:latin typeface="Calibri" panose="020F0502020204030204" pitchFamily="34" charset="0"/>
              <a:cs typeface="Calibri" panose="020F0502020204030204" pitchFamily="34" charset="0"/>
            </a:endParaRPr>
          </a:p>
          <a:p>
            <a:pPr marL="742939" lvl="2" indent="-285750" algn="just">
              <a:buFont typeface="Arial" panose="020B0604020202020204" pitchFamily="34" charset="0"/>
              <a:buChar char="•"/>
            </a:pPr>
            <a:r>
              <a:rPr lang="en-US" sz="2300" dirty="0">
                <a:latin typeface="Calibri" panose="020F0502020204030204" pitchFamily="34" charset="0"/>
                <a:cs typeface="Calibri" panose="020F0502020204030204" pitchFamily="34" charset="0"/>
              </a:rPr>
              <a:t>By default, Amazon EMR uses YARN, which is a component introduced in Apache Hadoop 2.0 to centrally manage cluster resources for multiple data-processing frameworks.</a:t>
            </a:r>
            <a:endParaRPr lang="en-US" sz="2300" dirty="0">
              <a:latin typeface="Calibri" panose="020F0502020204030204" pitchFamily="34" charset="0"/>
              <a:cs typeface="Calibri" panose="020F0502020204030204" pitchFamily="34" charset="0"/>
            </a:endParaRPr>
          </a:p>
          <a:p>
            <a:pPr marL="742939" lvl="2" indent="-285750" algn="just">
              <a:buFont typeface="Arial" panose="020B0604020202020204" pitchFamily="34" charset="0"/>
              <a:buChar char="•"/>
            </a:pPr>
            <a:r>
              <a:rPr lang="en-US" sz="2300" dirty="0">
                <a:latin typeface="Calibri" panose="020F0502020204030204" pitchFamily="34" charset="0"/>
                <a:cs typeface="Calibri" panose="020F0502020204030204" pitchFamily="34" charset="0"/>
              </a:rPr>
              <a:t>EMR has an agent on each node that administers YARN components, keeps the cluster healthy, and communicates with EMR.</a:t>
            </a:r>
            <a:endParaRPr lang="en-US" sz="2300" dirty="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2500" b="1" dirty="0">
                <a:latin typeface="Calibri" panose="020F0502020204030204" pitchFamily="34" charset="0"/>
                <a:cs typeface="Calibri" panose="020F0502020204030204" pitchFamily="34" charset="0"/>
              </a:rPr>
              <a:t>Data Processing Frameworks </a:t>
            </a:r>
            <a:r>
              <a:rPr lang="en-US" sz="2300" dirty="0">
                <a:latin typeface="Calibri" panose="020F0502020204030204" pitchFamily="34" charset="0"/>
                <a:cs typeface="Calibri" panose="020F0502020204030204" pitchFamily="34" charset="0"/>
              </a:rPr>
              <a:t>– this layer is the engine used to process and analyze </a:t>
            </a:r>
            <a:r>
              <a:rPr lang="en-US" sz="2300" dirty="0" smtClean="0">
                <a:latin typeface="Calibri" panose="020F0502020204030204" pitchFamily="34" charset="0"/>
                <a:cs typeface="Calibri" panose="020F0502020204030204" pitchFamily="34" charset="0"/>
              </a:rPr>
              <a:t>data</a:t>
            </a:r>
            <a:endParaRPr lang="en-US" sz="2300" dirty="0">
              <a:latin typeface="Calibri" panose="020F0502020204030204" pitchFamily="34" charset="0"/>
              <a:cs typeface="Calibri" panose="020F0502020204030204" pitchFamily="34" charset="0"/>
            </a:endParaRPr>
          </a:p>
          <a:p>
            <a:pPr marL="742939" lvl="2" indent="-285750" algn="just">
              <a:buFont typeface="Arial" panose="020B0604020202020204" pitchFamily="34" charset="0"/>
              <a:buChar char="•"/>
            </a:pPr>
            <a:r>
              <a:rPr lang="en-US" sz="2300" b="1" i="1" dirty="0">
                <a:latin typeface="Calibri" panose="020F0502020204030204" pitchFamily="34" charset="0"/>
                <a:cs typeface="Calibri" panose="020F0502020204030204" pitchFamily="34" charset="0"/>
              </a:rPr>
              <a:t>Hadoop MapReduce </a:t>
            </a:r>
            <a:r>
              <a:rPr lang="en-US" sz="2300" dirty="0">
                <a:latin typeface="Calibri" panose="020F0502020204030204" pitchFamily="34" charset="0"/>
                <a:cs typeface="Calibri" panose="020F0502020204030204" pitchFamily="34" charset="0"/>
              </a:rPr>
              <a:t>– an open-source programming model for distributed computing.</a:t>
            </a:r>
            <a:endParaRPr lang="en-US" sz="2300" dirty="0">
              <a:latin typeface="Calibri" panose="020F0502020204030204" pitchFamily="34" charset="0"/>
              <a:cs typeface="Calibri" panose="020F0502020204030204" pitchFamily="34" charset="0"/>
            </a:endParaRPr>
          </a:p>
          <a:p>
            <a:pPr marL="742939" lvl="2" indent="-285750" algn="just">
              <a:buFont typeface="Arial" panose="020B0604020202020204" pitchFamily="34" charset="0"/>
              <a:buChar char="•"/>
            </a:pPr>
            <a:r>
              <a:rPr lang="en-US" sz="2300" b="1" i="1" dirty="0">
                <a:latin typeface="Calibri" panose="020F0502020204030204" pitchFamily="34" charset="0"/>
                <a:cs typeface="Calibri" panose="020F0502020204030204" pitchFamily="34" charset="0"/>
              </a:rPr>
              <a:t>Apache Spark </a:t>
            </a:r>
            <a:r>
              <a:rPr lang="en-US" sz="2300" dirty="0">
                <a:latin typeface="Calibri" panose="020F0502020204030204" pitchFamily="34" charset="0"/>
                <a:cs typeface="Calibri" panose="020F0502020204030204" pitchFamily="34" charset="0"/>
              </a:rPr>
              <a:t>– a cluster framework and programming model for processing big data workloads.</a:t>
            </a:r>
            <a:endParaRPr lang="en-US" sz="2300" dirty="0">
              <a:latin typeface="Calibri" panose="020F0502020204030204" pitchFamily="34" charset="0"/>
              <a:cs typeface="Calibri" panose="020F0502020204030204" pitchFamily="34" charset="0"/>
            </a:endParaRPr>
          </a:p>
          <a:p>
            <a:pPr lvl="1"/>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9796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7</a:t>
            </a:fld>
            <a:endParaRPr lang="en-US" dirty="0"/>
          </a:p>
        </p:txBody>
      </p:sp>
      <p:sp>
        <p:nvSpPr>
          <p:cNvPr id="6" name="AutoShape 2" descr="Avatar"/>
          <p:cNvSpPr>
            <a:spLocks noGrp="1" noChangeAspect="1" noChangeArrowheads="1"/>
          </p:cNvSpPr>
          <p:nvPr>
            <p:ph idx="1"/>
          </p:nvPr>
        </p:nvSpPr>
        <p:spPr bwMode="auto">
          <a:xfrm>
            <a:off x="384048" y="885825"/>
            <a:ext cx="8148037" cy="3667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b="1" dirty="0">
                <a:latin typeface="Calibri" panose="020F0502020204030204" pitchFamily="34" charset="0"/>
                <a:cs typeface="Calibri" panose="020F0502020204030204" pitchFamily="34" charset="0"/>
              </a:rPr>
              <a:t>Data </a:t>
            </a:r>
            <a:r>
              <a:rPr lang="en-US" b="1" dirty="0" smtClean="0">
                <a:latin typeface="Calibri" panose="020F0502020204030204" pitchFamily="34" charset="0"/>
                <a:cs typeface="Calibri" panose="020F0502020204030204" pitchFamily="34" charset="0"/>
              </a:rPr>
              <a:t>Processing</a:t>
            </a:r>
          </a:p>
          <a:p>
            <a:endParaRPr lang="en-US" dirty="0" smtClean="0">
              <a:latin typeface="Calibri" panose="020F0502020204030204" pitchFamily="34" charset="0"/>
              <a:cs typeface="Calibri" panose="020F0502020204030204" pitchFamily="34" charset="0"/>
            </a:endParaRPr>
          </a:p>
          <a:p>
            <a:pPr marL="285750" lvl="0"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Ways to process data in your EMR cluster:</a:t>
            </a:r>
            <a:endParaRPr lang="en-US" sz="1600" dirty="0">
              <a:latin typeface="Calibri" panose="020F0502020204030204" pitchFamily="34" charset="0"/>
              <a:cs typeface="Calibri" panose="020F0502020204030204" pitchFamily="34" charset="0"/>
            </a:endParaRPr>
          </a:p>
          <a:p>
            <a:pPr marL="514344" lvl="1" indent="-285750" algn="just"/>
            <a:r>
              <a:rPr lang="en-US" sz="1400" b="1" dirty="0">
                <a:latin typeface="Calibri" panose="020F0502020204030204" pitchFamily="34" charset="0"/>
                <a:cs typeface="Calibri" panose="020F0502020204030204" pitchFamily="34" charset="0"/>
              </a:rPr>
              <a:t>Submitting Jobs Directly to Applications </a:t>
            </a:r>
            <a:r>
              <a:rPr lang="en-US" sz="1400" dirty="0">
                <a:latin typeface="Calibri" panose="020F0502020204030204" pitchFamily="34" charset="0"/>
                <a:cs typeface="Calibri" panose="020F0502020204030204" pitchFamily="34" charset="0"/>
              </a:rPr>
              <a:t>– </a:t>
            </a:r>
            <a:endParaRPr lang="en-US" sz="1400" dirty="0" smtClean="0">
              <a:latin typeface="Calibri" panose="020F0502020204030204" pitchFamily="34" charset="0"/>
              <a:cs typeface="Calibri" panose="020F0502020204030204" pitchFamily="34" charset="0"/>
            </a:endParaRPr>
          </a:p>
          <a:p>
            <a:pPr lvl="3" indent="0" algn="just">
              <a:buNone/>
            </a:pPr>
            <a:r>
              <a:rPr lang="en-US" sz="1400" dirty="0" smtClean="0">
                <a:latin typeface="Calibri" panose="020F0502020204030204" pitchFamily="34" charset="0"/>
                <a:cs typeface="Calibri" panose="020F0502020204030204" pitchFamily="34" charset="0"/>
              </a:rPr>
              <a:t>Submit </a:t>
            </a:r>
            <a:r>
              <a:rPr lang="en-US" sz="1400" dirty="0">
                <a:latin typeface="Calibri" panose="020F0502020204030204" pitchFamily="34" charset="0"/>
                <a:cs typeface="Calibri" panose="020F0502020204030204" pitchFamily="34" charset="0"/>
              </a:rPr>
              <a:t>jobs and interact directly with the software that is installed in </a:t>
            </a:r>
            <a:r>
              <a:rPr lang="en-US" sz="1400" dirty="0" smtClean="0">
                <a:latin typeface="Calibri" panose="020F0502020204030204" pitchFamily="34" charset="0"/>
                <a:cs typeface="Calibri" panose="020F0502020204030204" pitchFamily="34" charset="0"/>
              </a:rPr>
              <a:t>your </a:t>
            </a:r>
            <a:r>
              <a:rPr lang="en-US" sz="1400" dirty="0">
                <a:latin typeface="Calibri" panose="020F0502020204030204" pitchFamily="34" charset="0"/>
                <a:cs typeface="Calibri" panose="020F0502020204030204" pitchFamily="34" charset="0"/>
              </a:rPr>
              <a:t>EMR clusters. To do this, you connect to the master node over a secure connection and access the interfaces and tools that are available for the software that runs directly on your cluster.</a:t>
            </a:r>
            <a:endParaRPr lang="en-US" sz="1400" dirty="0">
              <a:latin typeface="Calibri" panose="020F0502020204030204" pitchFamily="34" charset="0"/>
              <a:cs typeface="Calibri" panose="020F0502020204030204" pitchFamily="34" charset="0"/>
            </a:endParaRPr>
          </a:p>
          <a:p>
            <a:pPr marL="514344" lvl="1" indent="-285750" algn="just"/>
            <a:r>
              <a:rPr lang="en-US" sz="1400" b="1" dirty="0">
                <a:latin typeface="Calibri" panose="020F0502020204030204" pitchFamily="34" charset="0"/>
                <a:cs typeface="Calibri" panose="020F0502020204030204" pitchFamily="34" charset="0"/>
              </a:rPr>
              <a:t>Running Steps to Process Data</a:t>
            </a:r>
            <a:r>
              <a:rPr lang="en-US" sz="1400" dirty="0">
                <a:latin typeface="Calibri" panose="020F0502020204030204" pitchFamily="34" charset="0"/>
                <a:cs typeface="Calibri" panose="020F0502020204030204" pitchFamily="34" charset="0"/>
              </a:rPr>
              <a:t> – </a:t>
            </a:r>
            <a:endParaRPr lang="en-US" sz="1400" dirty="0" smtClean="0">
              <a:latin typeface="Calibri" panose="020F0502020204030204" pitchFamily="34" charset="0"/>
              <a:cs typeface="Calibri" panose="020F0502020204030204" pitchFamily="34" charset="0"/>
            </a:endParaRPr>
          </a:p>
          <a:p>
            <a:pPr lvl="3" indent="0" algn="just">
              <a:buNone/>
            </a:pPr>
            <a:r>
              <a:rPr lang="en-US" sz="1400" dirty="0" smtClean="0">
                <a:latin typeface="Calibri" panose="020F0502020204030204" pitchFamily="34" charset="0"/>
                <a:cs typeface="Calibri" panose="020F0502020204030204" pitchFamily="34" charset="0"/>
              </a:rPr>
              <a:t>Submit </a:t>
            </a:r>
            <a:r>
              <a:rPr lang="en-US" sz="1400" dirty="0">
                <a:latin typeface="Calibri" panose="020F0502020204030204" pitchFamily="34" charset="0"/>
                <a:cs typeface="Calibri" panose="020F0502020204030204" pitchFamily="34" charset="0"/>
              </a:rPr>
              <a:t>one or more ordered steps to an EMR cluster. Each step is a unit of work that contains instructions to manipulate data for processing by software installed on the cluster.</a:t>
            </a:r>
            <a:endParaRPr lang="en-US" sz="14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6661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8</a:t>
            </a:fld>
            <a:endParaRPr lang="en-US" dirty="0"/>
          </a:p>
        </p:txBody>
      </p:sp>
      <p:sp>
        <p:nvSpPr>
          <p:cNvPr id="6" name="AutoShape 2" descr="Avatar"/>
          <p:cNvSpPr>
            <a:spLocks noGrp="1" noChangeAspect="1" noChangeArrowheads="1"/>
          </p:cNvSpPr>
          <p:nvPr>
            <p:ph idx="1"/>
          </p:nvPr>
        </p:nvSpPr>
        <p:spPr bwMode="auto">
          <a:xfrm>
            <a:off x="384048" y="781050"/>
            <a:ext cx="8217027" cy="3819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b="1" dirty="0" smtClean="0">
                <a:latin typeface="Calibri" panose="020F0502020204030204" pitchFamily="34" charset="0"/>
                <a:cs typeface="Calibri" panose="020F0502020204030204" pitchFamily="34" charset="0"/>
              </a:rPr>
              <a:t>Scaling</a:t>
            </a:r>
          </a:p>
          <a:p>
            <a:endParaRPr lang="en-US" dirty="0" smtClean="0">
              <a:latin typeface="Calibri" panose="020F0502020204030204" pitchFamily="34" charset="0"/>
              <a:cs typeface="Calibri" panose="020F0502020204030204" pitchFamily="34" charset="0"/>
            </a:endParaRPr>
          </a:p>
          <a:p>
            <a:pPr marL="285750" lvl="0" indent="-285750">
              <a:buFont typeface="Wingdings" panose="05000000000000000000" pitchFamily="2" charset="2"/>
              <a:buChar char="§"/>
            </a:pPr>
            <a:r>
              <a:rPr lang="en-US" sz="1600" dirty="0" smtClean="0">
                <a:latin typeface="Calibri" panose="020F0502020204030204" pitchFamily="34" charset="0"/>
                <a:cs typeface="Calibri" panose="020F0502020204030204" pitchFamily="34" charset="0"/>
              </a:rPr>
              <a:t>Two </a:t>
            </a:r>
            <a:r>
              <a:rPr lang="en-US" sz="1600" dirty="0">
                <a:latin typeface="Calibri" panose="020F0502020204030204" pitchFamily="34" charset="0"/>
                <a:cs typeface="Calibri" panose="020F0502020204030204" pitchFamily="34" charset="0"/>
              </a:rPr>
              <a:t>main options for adding or removing capacity</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514344" lvl="1" indent="-285750" algn="just"/>
            <a:r>
              <a:rPr lang="en-US" sz="1400" b="1" dirty="0">
                <a:latin typeface="Calibri" panose="020F0502020204030204" pitchFamily="34" charset="0"/>
                <a:cs typeface="Calibri" panose="020F0502020204030204" pitchFamily="34" charset="0"/>
              </a:rPr>
              <a:t>Deploying multiple clusters</a:t>
            </a:r>
            <a:r>
              <a:rPr lang="en-US" sz="1400" dirty="0">
                <a:latin typeface="Calibri" panose="020F0502020204030204" pitchFamily="34" charset="0"/>
                <a:cs typeface="Calibri" panose="020F0502020204030204" pitchFamily="34" charset="0"/>
              </a:rPr>
              <a:t>: </a:t>
            </a:r>
            <a:endParaRPr lang="en-US" sz="1400" dirty="0" smtClean="0">
              <a:latin typeface="Calibri" panose="020F0502020204030204" pitchFamily="34" charset="0"/>
              <a:cs typeface="Calibri" panose="020F0502020204030204" pitchFamily="34" charset="0"/>
            </a:endParaRPr>
          </a:p>
          <a:p>
            <a:pPr lvl="3" indent="0" algn="just">
              <a:buNone/>
            </a:pPr>
            <a:r>
              <a:rPr lang="en-US" sz="1400" dirty="0" smtClean="0">
                <a:latin typeface="Calibri" panose="020F0502020204030204" pitchFamily="34" charset="0"/>
                <a:cs typeface="Calibri" panose="020F0502020204030204" pitchFamily="34" charset="0"/>
              </a:rPr>
              <a:t>If </a:t>
            </a:r>
            <a:r>
              <a:rPr lang="en-US" sz="1400" dirty="0">
                <a:latin typeface="Calibri" panose="020F0502020204030204" pitchFamily="34" charset="0"/>
                <a:cs typeface="Calibri" panose="020F0502020204030204" pitchFamily="34" charset="0"/>
              </a:rPr>
              <a:t>you need more capacity, you can easily launch a new cluster and terminate it when you no longer need it. There is no limit to how many clusters you can have.</a:t>
            </a:r>
            <a:endParaRPr lang="en-US" sz="1400" dirty="0" smtClean="0">
              <a:latin typeface="Calibri" panose="020F0502020204030204" pitchFamily="34" charset="0"/>
              <a:cs typeface="Calibri" panose="020F0502020204030204" pitchFamily="34" charset="0"/>
            </a:endParaRPr>
          </a:p>
          <a:p>
            <a:pPr marL="514344" lvl="1" indent="-285750" algn="just"/>
            <a:r>
              <a:rPr lang="en-US" sz="1400" b="1" dirty="0" smtClean="0">
                <a:latin typeface="Calibri" panose="020F0502020204030204" pitchFamily="34" charset="0"/>
                <a:cs typeface="Calibri" panose="020F0502020204030204" pitchFamily="34" charset="0"/>
              </a:rPr>
              <a:t>Resize </a:t>
            </a:r>
            <a:r>
              <a:rPr lang="en-US" sz="1400" b="1" dirty="0">
                <a:latin typeface="Calibri" panose="020F0502020204030204" pitchFamily="34" charset="0"/>
                <a:cs typeface="Calibri" panose="020F0502020204030204" pitchFamily="34" charset="0"/>
              </a:rPr>
              <a:t>a running cluster</a:t>
            </a:r>
            <a:r>
              <a:rPr lang="en-US" sz="1400" dirty="0">
                <a:latin typeface="Calibri" panose="020F0502020204030204" pitchFamily="34" charset="0"/>
                <a:cs typeface="Calibri" panose="020F0502020204030204" pitchFamily="34" charset="0"/>
              </a:rPr>
              <a:t>: </a:t>
            </a:r>
            <a:endParaRPr lang="en-US" sz="1400" dirty="0" smtClean="0">
              <a:latin typeface="Calibri" panose="020F0502020204030204" pitchFamily="34" charset="0"/>
              <a:cs typeface="Calibri" panose="020F0502020204030204" pitchFamily="34" charset="0"/>
            </a:endParaRPr>
          </a:p>
          <a:p>
            <a:pPr lvl="3" indent="0" algn="just">
              <a:buNone/>
            </a:pPr>
            <a:r>
              <a:rPr lang="en-US" sz="1400" dirty="0" smtClean="0">
                <a:latin typeface="Calibri" panose="020F0502020204030204" pitchFamily="34" charset="0"/>
                <a:cs typeface="Calibri" panose="020F0502020204030204" pitchFamily="34" charset="0"/>
              </a:rPr>
              <a:t>You </a:t>
            </a:r>
            <a:r>
              <a:rPr lang="en-US" sz="1400" dirty="0">
                <a:latin typeface="Calibri" panose="020F0502020204030204" pitchFamily="34" charset="0"/>
                <a:cs typeface="Calibri" panose="020F0502020204030204" pitchFamily="34" charset="0"/>
              </a:rPr>
              <a:t>may want to scale out a cluster to a temporarily add more processing power to the cluster, or scale in your cluster to save on costs when you have idle capacity. When adding instances to your cluster, EMR can now start utilizing provisioned capacity as soon it becomes available. When scaling in, EMR will proactively choose idle nodes to reduce impact on running jobs</a:t>
            </a:r>
            <a:r>
              <a:rPr lang="en-US" sz="1400" dirty="0" smtClean="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7599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EMR</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9</a:t>
            </a:fld>
            <a:endParaRPr lang="en-US" dirty="0"/>
          </a:p>
        </p:txBody>
      </p:sp>
      <p:sp>
        <p:nvSpPr>
          <p:cNvPr id="8" name="AutoShape 2" descr="Avatar"/>
          <p:cNvSpPr>
            <a:spLocks noGrp="1" noChangeAspect="1" noChangeArrowheads="1"/>
          </p:cNvSpPr>
          <p:nvPr>
            <p:ph idx="1"/>
          </p:nvPr>
        </p:nvSpPr>
        <p:spPr bwMode="auto">
          <a:xfrm>
            <a:off x="384048" y="781050"/>
            <a:ext cx="8148037" cy="3819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b="1" dirty="0" smtClean="0">
                <a:latin typeface="Calibri" panose="020F0502020204030204" pitchFamily="34" charset="0"/>
                <a:cs typeface="Calibri" panose="020F0502020204030204" pitchFamily="34" charset="0"/>
              </a:rPr>
              <a:t>Deployment</a:t>
            </a:r>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pPr marL="571494" lvl="1" indent="-342900" algn="just">
              <a:spcBef>
                <a:spcPts val="0"/>
              </a:spcBef>
              <a:buFont typeface="Wingdings" panose="05000000000000000000" pitchFamily="2" charset="2"/>
              <a:buChar char="§"/>
            </a:pPr>
            <a:r>
              <a:rPr lang="en-US" sz="1600" dirty="0">
                <a:latin typeface="Calibri" panose="020F0502020204030204" pitchFamily="34" charset="0"/>
                <a:ea typeface="Times New Roman" panose="02020603050405020304" pitchFamily="18" charset="0"/>
                <a:cs typeface="Calibri" panose="020F0502020204030204" pitchFamily="34" charset="0"/>
              </a:rPr>
              <a:t>Choose the instance size and type that best suits the processing needs for your cluster</a:t>
            </a:r>
            <a:endParaRPr lang="en-US" sz="1600" dirty="0">
              <a:latin typeface="Calibri" panose="020F0502020204030204" pitchFamily="34" charset="0"/>
              <a:cs typeface="Calibri" panose="020F0502020204030204" pitchFamily="34" charset="0"/>
            </a:endParaRPr>
          </a:p>
          <a:p>
            <a:pPr marL="1028683" lvl="3" indent="-342900" algn="just">
              <a:spcBef>
                <a:spcPts val="0"/>
              </a:spcBef>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Batch processing</a:t>
            </a:r>
            <a:endParaRPr lang="en-US" sz="1400" dirty="0">
              <a:latin typeface="Calibri" panose="020F0502020204030204" pitchFamily="34" charset="0"/>
              <a:cs typeface="Calibri" panose="020F0502020204030204" pitchFamily="34" charset="0"/>
            </a:endParaRPr>
          </a:p>
          <a:p>
            <a:pPr marL="1028683" lvl="3" indent="-342900" algn="just">
              <a:spcBef>
                <a:spcPts val="0"/>
              </a:spcBef>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Low-latency queries </a:t>
            </a:r>
            <a:endParaRPr lang="en-US" sz="1400" dirty="0">
              <a:latin typeface="Calibri" panose="020F0502020204030204" pitchFamily="34" charset="0"/>
              <a:cs typeface="Calibri" panose="020F0502020204030204" pitchFamily="34" charset="0"/>
            </a:endParaRPr>
          </a:p>
          <a:p>
            <a:pPr marL="1028683" lvl="3" indent="-342900" algn="just">
              <a:spcBef>
                <a:spcPts val="0"/>
              </a:spcBef>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Streaming data </a:t>
            </a:r>
            <a:endParaRPr lang="en-US" sz="1400" dirty="0">
              <a:latin typeface="Calibri" panose="020F0502020204030204" pitchFamily="34" charset="0"/>
              <a:cs typeface="Calibri" panose="020F0502020204030204" pitchFamily="34" charset="0"/>
            </a:endParaRPr>
          </a:p>
          <a:p>
            <a:pPr marL="1028683" lvl="3" indent="-342900" algn="just">
              <a:spcBef>
                <a:spcPts val="0"/>
              </a:spcBef>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Large data storage</a:t>
            </a:r>
            <a:endParaRPr lang="en-US" sz="1400" dirty="0">
              <a:latin typeface="Calibri" panose="020F0502020204030204" pitchFamily="34" charset="0"/>
              <a:cs typeface="Calibri" panose="020F0502020204030204" pitchFamily="34" charset="0"/>
            </a:endParaRPr>
          </a:p>
          <a:p>
            <a:pPr marL="571494" lvl="1" indent="-342900" algn="just">
              <a:spcAft>
                <a:spcPts val="800"/>
              </a:spcAft>
              <a:buFont typeface="Wingdings" panose="05000000000000000000" pitchFamily="2" charset="2"/>
              <a:buChar char="§"/>
            </a:pPr>
            <a:r>
              <a:rPr lang="en-US" sz="1600" dirty="0">
                <a:latin typeface="Calibri" panose="020F0502020204030204" pitchFamily="34" charset="0"/>
                <a:ea typeface="Times New Roman" panose="02020603050405020304" pitchFamily="18" charset="0"/>
                <a:cs typeface="Calibri" panose="020F0502020204030204" pitchFamily="34" charset="0"/>
              </a:rPr>
              <a:t>In addition to the standard software and applications that are available for installation on your cluster, you can use bootstrap actions to install custom software.</a:t>
            </a:r>
            <a:endParaRPr lang="en-US" sz="16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469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cog_PPT_16x9_180722-2</Template>
  <TotalTime>12354</TotalTime>
  <Words>1735</Words>
  <Application>Microsoft Office PowerPoint</Application>
  <PresentationFormat>On-screen Show (16:9)</PresentationFormat>
  <Paragraphs>147</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Courier New</vt:lpstr>
      <vt:lpstr>Times New Roman</vt:lpstr>
      <vt:lpstr>Verdana</vt:lpstr>
      <vt:lpstr>Wingdings</vt:lpstr>
      <vt:lpstr>Cognizant</vt:lpstr>
      <vt:lpstr>1_Cognizant</vt:lpstr>
      <vt:lpstr>Amazon EMR</vt:lpstr>
      <vt:lpstr>Amazon EMR</vt:lpstr>
      <vt:lpstr>Amazon EMR</vt:lpstr>
      <vt:lpstr>Amazon EMR</vt:lpstr>
      <vt:lpstr>Amazon EMR</vt:lpstr>
      <vt:lpstr>Amazon EMR</vt:lpstr>
      <vt:lpstr>Amazon EMR</vt:lpstr>
      <vt:lpstr>Amazon EMR</vt:lpstr>
      <vt:lpstr>Amazon EMR</vt:lpstr>
      <vt:lpstr>Amazon EMR</vt:lpstr>
      <vt:lpstr>Amazon EMR</vt:lpstr>
      <vt:lpstr>Amazon EMR</vt:lpstr>
      <vt:lpstr>Amazon EMR</vt:lpstr>
      <vt:lpstr>Amazon EMR</vt:lpstr>
      <vt:lpstr>Amazon EMR</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Ray, Partho (Cognizant)</dc:creator>
  <cp:lastModifiedBy>Varadarajan, Arivan (Cognizant)</cp:lastModifiedBy>
  <cp:revision>443</cp:revision>
  <cp:lastPrinted>2018-08-21T14:17:23Z</cp:lastPrinted>
  <dcterms:created xsi:type="dcterms:W3CDTF">2018-07-26T09:52:20Z</dcterms:created>
  <dcterms:modified xsi:type="dcterms:W3CDTF">2020-02-08T13:12:30Z</dcterms:modified>
</cp:coreProperties>
</file>