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0" r:id="rId1"/>
  </p:sldMasterIdLst>
  <p:notesMasterIdLst>
    <p:notesMasterId r:id="rId29"/>
  </p:notesMasterIdLst>
  <p:handoutMasterIdLst>
    <p:handoutMasterId r:id="rId30"/>
  </p:handoutMasterIdLst>
  <p:sldIdLst>
    <p:sldId id="999" r:id="rId2"/>
    <p:sldId id="1014" r:id="rId3"/>
    <p:sldId id="1017" r:id="rId4"/>
    <p:sldId id="1018" r:id="rId5"/>
    <p:sldId id="1019" r:id="rId6"/>
    <p:sldId id="1020" r:id="rId7"/>
    <p:sldId id="1021" r:id="rId8"/>
    <p:sldId id="1022" r:id="rId9"/>
    <p:sldId id="1023" r:id="rId10"/>
    <p:sldId id="1024" r:id="rId11"/>
    <p:sldId id="1025" r:id="rId12"/>
    <p:sldId id="1026" r:id="rId13"/>
    <p:sldId id="1027" r:id="rId14"/>
    <p:sldId id="1028" r:id="rId15"/>
    <p:sldId id="1029" r:id="rId16"/>
    <p:sldId id="1030" r:id="rId17"/>
    <p:sldId id="1031" r:id="rId18"/>
    <p:sldId id="1032" r:id="rId19"/>
    <p:sldId id="1033" r:id="rId20"/>
    <p:sldId id="1034" r:id="rId21"/>
    <p:sldId id="1035" r:id="rId22"/>
    <p:sldId id="1036" r:id="rId23"/>
    <p:sldId id="1037" r:id="rId24"/>
    <p:sldId id="1038" r:id="rId25"/>
    <p:sldId id="1039" r:id="rId26"/>
    <p:sldId id="1040" r:id="rId27"/>
    <p:sldId id="104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chana Pandey" initials="AP" lastIdx="8" clrIdx="0">
    <p:extLst>
      <p:ext uri="{19B8F6BF-5375-455C-9EA6-DF929625EA0E}">
        <p15:presenceInfo xmlns:p15="http://schemas.microsoft.com/office/powerpoint/2012/main" userId="Archana Pandey" providerId="None"/>
      </p:ext>
    </p:extLst>
  </p:cmAuthor>
  <p:cmAuthor id="2" name="Majumdar, Arindam (Cognizant)" initials="MA(" lastIdx="10" clrIdx="1">
    <p:extLst>
      <p:ext uri="{19B8F6BF-5375-455C-9EA6-DF929625EA0E}">
        <p15:presenceInfo xmlns:p15="http://schemas.microsoft.com/office/powerpoint/2012/main" userId="S-1-5-21-1178368992-402679808-390482200-1701888" providerId="AD"/>
      </p:ext>
    </p:extLst>
  </p:cmAuthor>
  <p:cmAuthor id="3" name="Jayasuriya, Arvin (Cognizant)" initials="JA(" lastIdx="1" clrIdx="2">
    <p:extLst>
      <p:ext uri="{19B8F6BF-5375-455C-9EA6-DF929625EA0E}">
        <p15:presenceInfo xmlns:p15="http://schemas.microsoft.com/office/powerpoint/2012/main" userId="S-1-5-21-1178368992-402679808-390482200-109743" providerId="AD"/>
      </p:ext>
    </p:extLst>
  </p:cmAuthor>
  <p:cmAuthor id="4" name="Saha, Animesh (Cognizant)" initials="SA(" lastIdx="1" clrIdx="3">
    <p:extLst>
      <p:ext uri="{19B8F6BF-5375-455C-9EA6-DF929625EA0E}">
        <p15:presenceInfo xmlns:p15="http://schemas.microsoft.com/office/powerpoint/2012/main" userId="S-1-5-21-1178368992-402679808-390482200-11108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006666"/>
    <a:srgbClr val="EDC8A9"/>
    <a:srgbClr val="0099CC"/>
    <a:srgbClr val="BAA7C9"/>
    <a:srgbClr val="50B3CF"/>
    <a:srgbClr val="6DB33F"/>
    <a:srgbClr val="E4AD80"/>
    <a:srgbClr val="F77994"/>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00" autoAdjust="0"/>
    <p:restoredTop sz="96395" autoAdjust="0"/>
  </p:normalViewPr>
  <p:slideViewPr>
    <p:cSldViewPr snapToGrid="0">
      <p:cViewPr varScale="1">
        <p:scale>
          <a:sx n="115" d="100"/>
          <a:sy n="115" d="100"/>
        </p:scale>
        <p:origin x="720" y="108"/>
      </p:cViewPr>
      <p:guideLst/>
    </p:cSldViewPr>
  </p:slideViewPr>
  <p:notesTextViewPr>
    <p:cViewPr>
      <p:scale>
        <a:sx n="75" d="100"/>
        <a:sy n="75" d="100"/>
      </p:scale>
      <p:origin x="0" y="0"/>
    </p:cViewPr>
  </p:notesTextViewPr>
  <p:notesViewPr>
    <p:cSldViewPr snapToGrid="0">
      <p:cViewPr varScale="1">
        <p:scale>
          <a:sx n="53" d="100"/>
          <a:sy n="53" d="100"/>
        </p:scale>
        <p:origin x="284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43B2B3-E10A-49DD-8D1C-D4496EE75E95}" type="datetime5">
              <a:rPr lang="en-US" smtClean="0"/>
              <a:t>19-Dec-19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smtClean="0"/>
              <a:t>AXP Public</a:t>
            </a:r>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F9AA21-D40D-4DF4-ACD1-6B74DE00BC43}" type="slidenum">
              <a:rPr lang="en-US" smtClean="0"/>
              <a:t>‹#›</a:t>
            </a:fld>
            <a:endParaRPr lang="en-US" dirty="0"/>
          </a:p>
        </p:txBody>
      </p:sp>
    </p:spTree>
    <p:extLst>
      <p:ext uri="{BB962C8B-B14F-4D97-AF65-F5344CB8AC3E}">
        <p14:creationId xmlns:p14="http://schemas.microsoft.com/office/powerpoint/2010/main" val="123228171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6F5C0-8A10-4CCB-BA81-0E004F960C85}" type="datetime5">
              <a:rPr lang="en-US" smtClean="0"/>
              <a:t>19-Dec-19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smtClean="0"/>
              <a:t>AXP Public</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5FF4D-E8C8-46BF-A105-DFB3BF5C85B0}" type="slidenum">
              <a:rPr lang="en-US" smtClean="0"/>
              <a:t>‹#›</a:t>
            </a:fld>
            <a:endParaRPr lang="en-US" dirty="0"/>
          </a:p>
        </p:txBody>
      </p:sp>
    </p:spTree>
    <p:extLst>
      <p:ext uri="{BB962C8B-B14F-4D97-AF65-F5344CB8AC3E}">
        <p14:creationId xmlns:p14="http://schemas.microsoft.com/office/powerpoint/2010/main" val="101936350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2841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4961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854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2020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832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9743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9691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6093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0860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0058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8032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9754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3829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4815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082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4103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5612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1308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788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5542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4073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2387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7927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1831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9637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527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59598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5935981"/>
            <a:ext cx="12192000" cy="922020"/>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609601" y="512064"/>
            <a:ext cx="3181207" cy="682752"/>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609600" y="2255520"/>
            <a:ext cx="6705600" cy="1403461"/>
          </a:xfrm>
        </p:spPr>
        <p:txBody>
          <a:bodyPr anchor="b">
            <a:spAutoFit/>
          </a:bodyPr>
          <a:lstStyle>
            <a:lvl1pPr algn="l">
              <a:defRPr sz="5067">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tx1"/>
                </a:solidFill>
              </a:defRPr>
            </a:lvl1pPr>
            <a:lvl2pPr marL="0" indent="0" algn="l">
              <a:buClrTx/>
              <a:buFont typeface="Arial" panose="020B0604020202020204" pitchFamily="34" charset="0"/>
              <a:buNone/>
              <a:tabLst/>
              <a:defRPr sz="1600">
                <a:solidFill>
                  <a:schemeClr val="tx1"/>
                </a:solidFill>
              </a:defRPr>
            </a:lvl2pPr>
            <a:lvl3pPr marL="304792" indent="-304792" algn="l">
              <a:spcBef>
                <a:spcPts val="800"/>
              </a:spcBef>
              <a:buClrTx/>
              <a:buSzPct val="125000"/>
              <a:buFont typeface="Arial" panose="020B0604020202020204" pitchFamily="34" charset="0"/>
              <a:buChar char="•"/>
              <a:defRPr sz="1600">
                <a:solidFill>
                  <a:schemeClr val="tx1"/>
                </a:solidFill>
              </a:defRPr>
            </a:lvl3pPr>
            <a:lvl4pPr marL="304792" indent="-304792" algn="l">
              <a:spcBef>
                <a:spcPts val="800"/>
              </a:spcBef>
              <a:buClrTx/>
              <a:buSzPct val="125000"/>
              <a:buFont typeface="Arial" panose="020B0604020202020204" pitchFamily="34" charset="0"/>
              <a:buChar char="•"/>
              <a:defRPr sz="1600">
                <a:solidFill>
                  <a:schemeClr val="tx1"/>
                </a:solidFill>
              </a:defRPr>
            </a:lvl4pPr>
            <a:lvl5pPr marL="304792" indent="-304792" algn="l">
              <a:spcBef>
                <a:spcPts val="800"/>
              </a:spcBef>
              <a:buClrTx/>
              <a:buSzPct val="125000"/>
              <a:buFont typeface="Arial" panose="020B0604020202020204" pitchFamily="34" charset="0"/>
              <a:buChar char="•"/>
              <a:defRPr sz="1600">
                <a:solidFill>
                  <a:schemeClr val="tx1"/>
                </a:solidFill>
              </a:defRPr>
            </a:lvl5pPr>
            <a:lvl6pPr marL="304792" indent="-304792" algn="l">
              <a:spcBef>
                <a:spcPts val="800"/>
              </a:spcBef>
              <a:buClrTx/>
              <a:buSzPct val="125000"/>
              <a:buFont typeface="Arial" panose="020B0604020202020204" pitchFamily="34" charset="0"/>
              <a:buChar char="•"/>
              <a:defRPr sz="1600">
                <a:solidFill>
                  <a:schemeClr val="tx1"/>
                </a:solidFill>
              </a:defRPr>
            </a:lvl6pPr>
            <a:lvl7pPr marL="304792" indent="-304792" algn="l">
              <a:spcBef>
                <a:spcPts val="800"/>
              </a:spcBef>
              <a:buClrTx/>
              <a:buSzPct val="125000"/>
              <a:buFont typeface="Arial" panose="020B0604020202020204" pitchFamily="34" charset="0"/>
              <a:buChar char="•"/>
              <a:defRPr sz="1600">
                <a:solidFill>
                  <a:schemeClr val="tx1"/>
                </a:solidFill>
              </a:defRPr>
            </a:lvl7pPr>
            <a:lvl8pPr marL="304792" indent="-304792" algn="l">
              <a:spcBef>
                <a:spcPts val="800"/>
              </a:spcBef>
              <a:buClrTx/>
              <a:buSzPct val="125000"/>
              <a:buFont typeface="Arial" panose="020B0604020202020204" pitchFamily="34" charset="0"/>
              <a:buChar char="•"/>
              <a:defRPr sz="1600">
                <a:solidFill>
                  <a:schemeClr val="tx1"/>
                </a:solidFill>
              </a:defRPr>
            </a:lvl8pPr>
            <a:lvl9pPr marL="304792" indent="-304792" algn="l">
              <a:spcBef>
                <a:spcPts val="800"/>
              </a:spcBef>
              <a:buClrTx/>
              <a:buSzPct val="125000"/>
              <a:buFont typeface="Arial" panose="020B0604020202020204" pitchFamily="34" charset="0"/>
              <a:buChar char="•"/>
              <a:defRPr sz="16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dirty="0" smtClean="0"/>
              <a:t>© 2018 Cognizant</a:t>
            </a:r>
            <a:endParaRPr lang="en-US" dirty="0"/>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003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31769" cy="68580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987296" y="1633728"/>
            <a:ext cx="8961120" cy="2292096"/>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defRPr>
            </a:lvl6pPr>
            <a:lvl7pPr marL="0" indent="0">
              <a:buClrTx/>
              <a:buNone/>
              <a:defRPr sz="1600" i="1">
                <a:solidFill>
                  <a:schemeClr val="tx1"/>
                </a:solidFill>
              </a:defRPr>
            </a:lvl7pPr>
            <a:lvl8pPr marL="0" indent="0">
              <a:buClrTx/>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7315200" y="6400800"/>
            <a:ext cx="1219200" cy="207264"/>
          </a:xfrm>
        </p:spPr>
        <p:txBody>
          <a:bodyPr/>
          <a:lstStyle>
            <a:lvl1pPr>
              <a:defRPr>
                <a:solidFill>
                  <a:schemeClr val="tx1"/>
                </a:solidFill>
              </a:defRPr>
            </a:lvl1pPr>
          </a:lstStyle>
          <a:p>
            <a:fld id="{BE0AC5AF-8ABC-4FEF-8C0B-A2FFA92EB6EB}" type="datetime1">
              <a:rPr lang="en-US" smtClean="0"/>
              <a:t>12/19/2019</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987295" y="6400800"/>
            <a:ext cx="6096000" cy="207264"/>
          </a:xfrm>
        </p:spPr>
        <p:txBody>
          <a:bodyPr/>
          <a:lstStyle>
            <a:lvl1pPr>
              <a:defRPr>
                <a:solidFill>
                  <a:schemeClr val="tx1"/>
                </a:solidFill>
              </a:defRPr>
            </a:lvl1pPr>
          </a:lstStyle>
          <a:p>
            <a:r>
              <a:rPr lang="en-US" dirty="0" smtClean="0"/>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414528" y="6400800"/>
            <a:ext cx="304800" cy="207264"/>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987295" y="1463040"/>
            <a:ext cx="89611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793446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normAutofit/>
          </a:bodyPr>
          <a:lstStyle>
            <a:lvl1pPr>
              <a:defRPr sz="2800"/>
            </a:lvl1pPr>
          </a:lstStyle>
          <a:p>
            <a:r>
              <a:rPr lang="en-US" dirty="0"/>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84CC5814-50B3-48FB-B603-C86767E6C56E}" type="datetime1">
              <a:rPr lang="en-US" smtClean="0"/>
              <a:t>12/19/2019</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dirty="0" smtClean="0"/>
              <a:t>© 2018 Cognizant</a:t>
            </a:r>
            <a:endParaRPr lang="en-US" dirty="0"/>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37254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1" y="7968"/>
            <a:ext cx="12177836" cy="6850033"/>
          </a:xfrm>
          <a:prstGeom prst="rect">
            <a:avLst/>
          </a:prstGeom>
        </p:spPr>
      </p:pic>
      <p:sp>
        <p:nvSpPr>
          <p:cNvPr id="2" name="Title 1"/>
          <p:cNvSpPr>
            <a:spLocks noGrp="1"/>
          </p:cNvSpPr>
          <p:nvPr>
            <p:ph type="title" hasCustomPrompt="1"/>
          </p:nvPr>
        </p:nvSpPr>
        <p:spPr>
          <a:xfrm>
            <a:off x="816864" y="2438400"/>
            <a:ext cx="10363200" cy="438912"/>
          </a:xfrm>
        </p:spPr>
        <p:txBody>
          <a:bodyPr anchor="b" anchorCtr="0">
            <a:noAutofit/>
          </a:bodyPr>
          <a:lstStyle>
            <a:lvl1pPr>
              <a:defRPr sz="4267">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816864" y="3255264"/>
            <a:ext cx="10363200" cy="841248"/>
          </a:xfrm>
          <a:prstGeom prst="rect">
            <a:avLst/>
          </a:prstGeom>
        </p:spPr>
        <p:txBody>
          <a:bodyPr vert="horz">
            <a:normAutofit/>
          </a:bodyPr>
          <a:lstStyle>
            <a:lvl1pPr marL="0" indent="0">
              <a:buNone/>
              <a:defRPr sz="2667">
                <a:solidFill>
                  <a:schemeClr val="tx1"/>
                </a:solidFill>
              </a:defRPr>
            </a:lvl1pPr>
            <a:lvl2pPr marL="0" indent="0">
              <a:buNone/>
              <a:defRPr sz="2667">
                <a:solidFill>
                  <a:schemeClr val="tx1"/>
                </a:solidFill>
              </a:defRPr>
            </a:lvl2pPr>
            <a:lvl3pPr marL="0" indent="0">
              <a:buNone/>
              <a:defRPr sz="2667">
                <a:solidFill>
                  <a:schemeClr val="tx1"/>
                </a:solidFill>
              </a:defRPr>
            </a:lvl3pPr>
            <a:lvl4pPr marL="0" indent="0">
              <a:buNone/>
              <a:defRPr sz="2667">
                <a:solidFill>
                  <a:schemeClr val="tx1"/>
                </a:solidFill>
              </a:defRPr>
            </a:lvl4pPr>
            <a:lvl5pPr marL="0" indent="0">
              <a:buNone/>
              <a:defRPr sz="2667">
                <a:solidFill>
                  <a:schemeClr val="tx1"/>
                </a:solidFill>
              </a:defRPr>
            </a:lvl5pPr>
            <a:lvl6pPr marL="0" indent="0">
              <a:buNone/>
              <a:defRPr sz="2667">
                <a:solidFill>
                  <a:schemeClr val="tx1"/>
                </a:solidFill>
              </a:defRPr>
            </a:lvl6pPr>
            <a:lvl7pPr marL="0" indent="0">
              <a:buNone/>
              <a:defRPr sz="2667">
                <a:solidFill>
                  <a:schemeClr val="tx1"/>
                </a:solidFill>
              </a:defRPr>
            </a:lvl7pPr>
            <a:lvl8pPr marL="0" indent="0">
              <a:buNone/>
              <a:defRPr sz="2667">
                <a:solidFill>
                  <a:schemeClr val="tx1"/>
                </a:solidFill>
              </a:defRPr>
            </a:lvl8pPr>
            <a:lvl9pPr marL="0" indent="0">
              <a:buNone/>
              <a:defRPr sz="2667">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4784203" y="-1296363"/>
            <a:ext cx="184731" cy="461665"/>
          </a:xfrm>
          <a:prstGeom prst="rect">
            <a:avLst/>
          </a:prstGeom>
          <a:noFill/>
        </p:spPr>
        <p:txBody>
          <a:bodyPr wrap="none" rtlCol="0">
            <a:spAutoFit/>
          </a:bodyPr>
          <a:lstStyle/>
          <a:p>
            <a:endParaRPr lang="en-US" sz="2400" dirty="0">
              <a:solidFill>
                <a:schemeClr val="tx2"/>
              </a:solidFill>
              <a:latin typeface="Calibri" panose="020F0502020204030204" pitchFamily="34" charset="0"/>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814851" y="3066288"/>
            <a:ext cx="2478245"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8392930" y="512064"/>
            <a:ext cx="3181207" cy="682752"/>
          </a:xfrm>
          <a:prstGeom prst="rect">
            <a:avLst/>
          </a:prstGeom>
        </p:spPr>
      </p:pic>
    </p:spTree>
    <p:extLst>
      <p:ext uri="{BB962C8B-B14F-4D97-AF65-F5344CB8AC3E}">
        <p14:creationId xmlns:p14="http://schemas.microsoft.com/office/powerpoint/2010/main" val="8384222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2064" y="365760"/>
            <a:ext cx="11180064" cy="1060704"/>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2064" y="1682496"/>
            <a:ext cx="11180064" cy="442569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7315200" y="6400800"/>
            <a:ext cx="1219200" cy="207264"/>
          </a:xfrm>
          <a:prstGeom prst="rect">
            <a:avLst/>
          </a:prstGeom>
        </p:spPr>
        <p:txBody>
          <a:bodyPr vert="horz" lIns="0" tIns="0" rIns="0" bIns="0" rtlCol="0" anchor="ctr"/>
          <a:lstStyle>
            <a:lvl1pPr algn="r">
              <a:defRPr sz="1000">
                <a:solidFill>
                  <a:schemeClr val="tx1"/>
                </a:solidFill>
                <a:latin typeface="Calibri" panose="020F0502020204030204" pitchFamily="34" charset="0"/>
              </a:defRPr>
            </a:lvl1pPr>
          </a:lstStyle>
          <a:p>
            <a:fld id="{CF99B819-1E2F-4C4E-A75A-B974EB073969}" type="datetime1">
              <a:rPr lang="en-US" smtClean="0"/>
              <a:t>12/19/2019</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853440" y="6400800"/>
            <a:ext cx="1828800" cy="207264"/>
          </a:xfrm>
          <a:prstGeom prst="rect">
            <a:avLst/>
          </a:prstGeom>
        </p:spPr>
        <p:txBody>
          <a:bodyPr vert="horz" lIns="0" tIns="0" rIns="0" bIns="0" rtlCol="0" anchor="ctr"/>
          <a:lstStyle>
            <a:lvl1pPr algn="l">
              <a:defRPr sz="1000">
                <a:solidFill>
                  <a:schemeClr val="tx1"/>
                </a:solidFill>
                <a:latin typeface="Calibri" panose="020F050202020403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2018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512064" y="6400800"/>
            <a:ext cx="304800" cy="207264"/>
          </a:xfrm>
          <a:prstGeom prst="rect">
            <a:avLst/>
          </a:prstGeom>
        </p:spPr>
        <p:txBody>
          <a:bodyPr vert="horz" lIns="0" tIns="0" rIns="0" bIns="0" rtlCol="0" anchor="ctr"/>
          <a:lstStyle>
            <a:lvl1pPr algn="l">
              <a:defRPr sz="1200" b="1">
                <a:solidFill>
                  <a:schemeClr val="accent6"/>
                </a:solidFill>
                <a:latin typeface="Calibri" panose="020F050202020403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36632896"/>
      </p:ext>
    </p:extLst>
  </p:cSld>
  <p:clrMap bg1="lt1" tx1="dk1" bg2="lt2" tx2="dk2" accent1="accent1" accent2="accent2" accent3="accent3" accent4="accent4" accent5="accent5" accent6="accent6" hlink="hlink" folHlink="folHlink"/>
  <p:sldLayoutIdLst>
    <p:sldLayoutId id="2147483731" r:id="rId1"/>
    <p:sldLayoutId id="2147483752" r:id="rId2"/>
    <p:sldLayoutId id="2147483755" r:id="rId3"/>
    <p:sldLayoutId id="2147483763" r:id="rId4"/>
  </p:sldLayoutIdLst>
  <p:hf hdr="0" ftr="0" dt="0"/>
  <p:txStyles>
    <p:titleStyle>
      <a:lvl1pPr algn="l" defTabSz="1219170" rtl="0" eaLnBrk="1" latinLnBrk="0" hangingPunct="1">
        <a:lnSpc>
          <a:spcPct val="90000"/>
        </a:lnSpc>
        <a:spcBef>
          <a:spcPct val="0"/>
        </a:spcBef>
        <a:buNone/>
        <a:defRPr sz="2800" kern="1200">
          <a:solidFill>
            <a:schemeClr val="tx1"/>
          </a:solidFill>
          <a:latin typeface="Calibri" panose="020F0502020204030204" pitchFamily="34" charset="0"/>
          <a:ea typeface="+mj-ea"/>
          <a:cs typeface="Calibri" panose="020F0502020204030204" pitchFamily="34" charset="0"/>
        </a:defRPr>
      </a:lvl1pPr>
    </p:titleStyle>
    <p:bodyStyle>
      <a:lvl1pPr marL="0" indent="0" algn="l" defTabSz="1219170" rtl="0" eaLnBrk="1" latinLnBrk="0" hangingPunct="1">
        <a:lnSpc>
          <a:spcPct val="100000"/>
        </a:lnSpc>
        <a:spcBef>
          <a:spcPts val="800"/>
        </a:spcBef>
        <a:buFont typeface="Arial" panose="020B0604020202020204" pitchFamily="34" charset="0"/>
        <a:buNone/>
        <a:defRPr sz="2400" kern="1200">
          <a:solidFill>
            <a:schemeClr val="tx2"/>
          </a:solidFill>
          <a:latin typeface="Calibri" panose="020F0502020204030204" pitchFamily="34" charset="0"/>
          <a:ea typeface="+mn-ea"/>
          <a:cs typeface="Calibri" panose="020F0502020204030204" pitchFamily="34" charset="0"/>
        </a:defRPr>
      </a:lvl1pPr>
      <a:lvl2pPr marL="304792" indent="-304792" algn="l" defTabSz="121917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Calibri" panose="020F0502020204030204" pitchFamily="34" charset="0"/>
          <a:ea typeface="+mn-ea"/>
          <a:cs typeface="Calibri" panose="020F0502020204030204" pitchFamily="34" charset="0"/>
        </a:defRPr>
      </a:lvl2pPr>
      <a:lvl3pPr marL="609585"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Calibri" panose="020F0502020204030204" pitchFamily="34" charset="0"/>
          <a:ea typeface="+mn-ea"/>
          <a:cs typeface="Calibri" panose="020F0502020204030204" pitchFamily="34" charset="0"/>
        </a:defRPr>
      </a:lvl3pPr>
      <a:lvl4pPr marL="914377" indent="-304792" algn="l" defTabSz="121917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Calibri" panose="020F0502020204030204" pitchFamily="34" charset="0"/>
          <a:ea typeface="+mn-ea"/>
          <a:cs typeface="Calibri" panose="020F0502020204030204" pitchFamily="34" charset="0"/>
        </a:defRPr>
      </a:lvl4pPr>
      <a:lvl5pPr marL="1219170"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Calibri" panose="020F0502020204030204" pitchFamily="34" charset="0"/>
          <a:ea typeface="+mn-ea"/>
          <a:cs typeface="Calibri" panose="020F0502020204030204" pitchFamily="34" charset="0"/>
        </a:defRPr>
      </a:lvl5pPr>
      <a:lvl6pPr marL="1523962" indent="-304792" algn="l" defTabSz="121917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54" indent="-304792" algn="l" defTabSz="121917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547" indent="-304792" algn="l" defTabSz="121917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547" indent="-304792" algn="l" defTabSz="121917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A215C6-E2F4-4E90-969D-C8C5FEDD8C4E}"/>
              </a:ext>
            </a:extLst>
          </p:cNvPr>
          <p:cNvSpPr>
            <a:spLocks noGrp="1"/>
          </p:cNvSpPr>
          <p:nvPr>
            <p:ph type="ctrTitle"/>
          </p:nvPr>
        </p:nvSpPr>
        <p:spPr>
          <a:xfrm>
            <a:off x="609600" y="3169620"/>
            <a:ext cx="6705600" cy="498598"/>
          </a:xfrm>
        </p:spPr>
        <p:txBody>
          <a:bodyPr/>
          <a:lstStyle/>
          <a:p>
            <a:r>
              <a:rPr lang="en-US" sz="3600" dirty="0" smtClean="0">
                <a:latin typeface="Verdana" panose="020B0604030504040204" pitchFamily="34" charset="0"/>
                <a:ea typeface="Verdana" panose="020B0604030504040204" pitchFamily="34" charset="0"/>
              </a:rPr>
              <a:t>AWS DynamoDB</a:t>
            </a:r>
            <a:endParaRPr lang="en-US" sz="3600" dirty="0">
              <a:latin typeface="Verdana" panose="020B0604030504040204" pitchFamily="34" charset="0"/>
              <a:ea typeface="Verdana" panose="020B0604030504040204" pitchFamily="34" charset="0"/>
            </a:endParaRPr>
          </a:p>
        </p:txBody>
      </p:sp>
      <p:sp>
        <p:nvSpPr>
          <p:cNvPr id="9" name="Subtitle 8">
            <a:extLst>
              <a:ext uri="{FF2B5EF4-FFF2-40B4-BE49-F238E27FC236}">
                <a16:creationId xmlns:a16="http://schemas.microsoft.com/office/drawing/2014/main" id="{532E6FFD-F894-49A8-A846-C24E1AE929CD}"/>
              </a:ext>
            </a:extLst>
          </p:cNvPr>
          <p:cNvSpPr>
            <a:spLocks noGrp="1"/>
          </p:cNvSpPr>
          <p:nvPr>
            <p:ph type="subTitle" idx="1"/>
          </p:nvPr>
        </p:nvSpPr>
        <p:spPr>
          <a:xfrm>
            <a:off x="609600" y="4157472"/>
            <a:ext cx="6705600" cy="307777"/>
          </a:xfrm>
        </p:spPr>
        <p:txBody>
          <a:bodyPr/>
          <a:lstStyle/>
          <a:p>
            <a:r>
              <a:rPr lang="en-US" sz="2000" dirty="0" smtClean="0">
                <a:latin typeface="Verdana" panose="020B0604030504040204" pitchFamily="34" charset="0"/>
                <a:ea typeface="Verdana" panose="020B0604030504040204" pitchFamily="34" charset="0"/>
              </a:rPr>
              <a:t>December 2019</a:t>
            </a:r>
          </a:p>
        </p:txBody>
      </p:sp>
      <p:sp>
        <p:nvSpPr>
          <p:cNvPr id="2" name="Footer Placeholder 1">
            <a:extLst>
              <a:ext uri="{FF2B5EF4-FFF2-40B4-BE49-F238E27FC236}">
                <a16:creationId xmlns:a16="http://schemas.microsoft.com/office/drawing/2014/main" id="{5DB5F4D6-BCDA-4244-BC53-2B0A05DF58E1}"/>
              </a:ext>
            </a:extLst>
          </p:cNvPr>
          <p:cNvSpPr>
            <a:spLocks noGrp="1"/>
          </p:cNvSpPr>
          <p:nvPr>
            <p:ph type="ftr" sz="quarter" idx="11"/>
          </p:nvPr>
        </p:nvSpPr>
        <p:spPr/>
        <p:txBody>
          <a:bodyPr/>
          <a:lstStyle/>
          <a:p>
            <a:pPr defTabSz="609570"/>
            <a:r>
              <a:rPr lang="en-US">
                <a:solidFill>
                  <a:srgbClr val="FFFFFF"/>
                </a:solidFill>
                <a:latin typeface="Arial" panose="020B0604020202020204"/>
              </a:rPr>
              <a:t>© 2018 Cognizant</a:t>
            </a:r>
            <a:endParaRPr lang="en-US" dirty="0">
              <a:solidFill>
                <a:srgbClr val="FFFFFF"/>
              </a:solidFill>
              <a:latin typeface="Arial" panose="020B0604020202020204"/>
            </a:endParaRPr>
          </a:p>
        </p:txBody>
      </p:sp>
    </p:spTree>
    <p:extLst>
      <p:ext uri="{BB962C8B-B14F-4D97-AF65-F5344CB8AC3E}">
        <p14:creationId xmlns:p14="http://schemas.microsoft.com/office/powerpoint/2010/main" val="2567021260"/>
      </p:ext>
    </p:extLst>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a:latin typeface="Verdana" panose="020B0604030504040204" pitchFamily="34" charset="0"/>
                <a:ea typeface="Verdana" panose="020B0604030504040204" pitchFamily="34" charset="0"/>
              </a:rPr>
              <a:t>Secondary Index</a:t>
            </a:r>
          </a:p>
        </p:txBody>
      </p:sp>
      <p:sp>
        <p:nvSpPr>
          <p:cNvPr id="4" name="TextBox 3"/>
          <p:cNvSpPr txBox="1"/>
          <p:nvPr/>
        </p:nvSpPr>
        <p:spPr>
          <a:xfrm>
            <a:off x="507074" y="1080655"/>
            <a:ext cx="11122429" cy="2739211"/>
          </a:xfrm>
          <a:prstGeom prst="rect">
            <a:avLst/>
          </a:prstGeom>
          <a:noFill/>
        </p:spPr>
        <p:txBody>
          <a:bodyPr wrap="square" rtlCol="0">
            <a:spAutoFit/>
          </a:bodyPr>
          <a:lstStyle/>
          <a:p>
            <a:r>
              <a:rPr lang="en-US" sz="1000" dirty="0">
                <a:solidFill>
                  <a:schemeClr val="tx2"/>
                </a:solidFill>
                <a:latin typeface="Verdana" panose="020B0604030504040204" pitchFamily="34" charset="0"/>
                <a:ea typeface="Verdana" panose="020B0604030504040204" pitchFamily="34" charset="0"/>
              </a:rPr>
              <a:t>You can create one or more secondary indexes on a table. A </a:t>
            </a:r>
            <a:r>
              <a:rPr lang="en-US" sz="1000" i="1" dirty="0">
                <a:solidFill>
                  <a:schemeClr val="tx2"/>
                </a:solidFill>
                <a:latin typeface="Verdana" panose="020B0604030504040204" pitchFamily="34" charset="0"/>
                <a:ea typeface="Verdana" panose="020B0604030504040204" pitchFamily="34" charset="0"/>
              </a:rPr>
              <a:t>secondary index</a:t>
            </a:r>
            <a:r>
              <a:rPr lang="en-US" sz="1000" dirty="0">
                <a:solidFill>
                  <a:schemeClr val="tx2"/>
                </a:solidFill>
                <a:latin typeface="Verdana" panose="020B0604030504040204" pitchFamily="34" charset="0"/>
                <a:ea typeface="Verdana" panose="020B0604030504040204" pitchFamily="34" charset="0"/>
              </a:rPr>
              <a:t> lets you query the data in the table using an alternate key, in addition to queries against the primary key</a:t>
            </a:r>
            <a:r>
              <a:rPr lang="en-US" sz="1000" dirty="0" smtClean="0">
                <a:solidFill>
                  <a:schemeClr val="tx2"/>
                </a:solidFill>
                <a:latin typeface="Verdana" panose="020B0604030504040204" pitchFamily="34" charset="0"/>
                <a:ea typeface="Verdana" panose="020B0604030504040204" pitchFamily="34" charset="0"/>
              </a:rPr>
              <a:t>.</a:t>
            </a:r>
          </a:p>
          <a:p>
            <a:endParaRPr lang="en-US" sz="1000" dirty="0" smtClean="0">
              <a:solidFill>
                <a:schemeClr val="tx2"/>
              </a:solidFill>
              <a:latin typeface="Verdana" panose="020B0604030504040204" pitchFamily="34" charset="0"/>
              <a:ea typeface="Verdana" panose="020B0604030504040204" pitchFamily="34" charset="0"/>
            </a:endParaRPr>
          </a:p>
          <a:p>
            <a:r>
              <a:rPr lang="en-US" sz="1000" dirty="0">
                <a:solidFill>
                  <a:schemeClr val="tx2"/>
                </a:solidFill>
                <a:latin typeface="Verdana" panose="020B0604030504040204" pitchFamily="34" charset="0"/>
                <a:ea typeface="Verdana" panose="020B0604030504040204" pitchFamily="34" charset="0"/>
              </a:rPr>
              <a:t>After you create a secondary index on a table, you can read data from the index in much the same way as you do from the table</a:t>
            </a:r>
            <a:r>
              <a:rPr lang="en-US" sz="1000" dirty="0" smtClean="0">
                <a:solidFill>
                  <a:schemeClr val="tx2"/>
                </a:solidFill>
                <a:latin typeface="Verdana" panose="020B0604030504040204" pitchFamily="34" charset="0"/>
                <a:ea typeface="Verdana" panose="020B0604030504040204" pitchFamily="34" charset="0"/>
              </a:rPr>
              <a:t>.</a:t>
            </a:r>
          </a:p>
          <a:p>
            <a:endParaRPr lang="en-US" sz="1000" dirty="0">
              <a:solidFill>
                <a:schemeClr val="tx2"/>
              </a:solidFill>
              <a:latin typeface="Verdana" panose="020B0604030504040204" pitchFamily="34" charset="0"/>
              <a:ea typeface="Verdana" panose="020B0604030504040204" pitchFamily="34" charset="0"/>
            </a:endParaRPr>
          </a:p>
          <a:p>
            <a:pPr>
              <a:lnSpc>
                <a:spcPct val="90000"/>
              </a:lnSpc>
              <a:spcBef>
                <a:spcPts val="1000"/>
              </a:spcBef>
              <a:buFont typeface="Arial" panose="020B0604020202020204" pitchFamily="34" charset="0"/>
            </a:pPr>
            <a:r>
              <a:rPr lang="en-US" sz="1000" dirty="0">
                <a:solidFill>
                  <a:schemeClr val="tx2"/>
                </a:solidFill>
                <a:latin typeface="Verdana" panose="020B0604030504040204" pitchFamily="34" charset="0"/>
                <a:ea typeface="Verdana" panose="020B0604030504040204" pitchFamily="34" charset="0"/>
              </a:rPr>
              <a:t>DynamoDB supports two kinds of indexes:</a:t>
            </a:r>
          </a:p>
          <a:p>
            <a:pPr marL="285750" indent="-285750">
              <a:lnSpc>
                <a:spcPct val="90000"/>
              </a:lnSpc>
              <a:spcBef>
                <a:spcPts val="1000"/>
              </a:spcBef>
              <a:buFont typeface="Arial" panose="020B0604020202020204" pitchFamily="34" charset="0"/>
              <a:buChar char="•"/>
            </a:pPr>
            <a:r>
              <a:rPr lang="en-US" sz="1000" b="1" dirty="0">
                <a:solidFill>
                  <a:schemeClr val="tx2"/>
                </a:solidFill>
                <a:latin typeface="Verdana" panose="020B0604030504040204" pitchFamily="34" charset="0"/>
                <a:ea typeface="Verdana" panose="020B0604030504040204" pitchFamily="34" charset="0"/>
              </a:rPr>
              <a:t>Global secondary index </a:t>
            </a:r>
            <a:r>
              <a:rPr lang="en-US" sz="1000" dirty="0">
                <a:solidFill>
                  <a:schemeClr val="tx2"/>
                </a:solidFill>
                <a:latin typeface="Verdana" panose="020B0604030504040204" pitchFamily="34" charset="0"/>
                <a:ea typeface="Verdana" panose="020B0604030504040204" pitchFamily="34" charset="0"/>
              </a:rPr>
              <a:t>– An index with a partition key and sort key that can be different from those on the table.</a:t>
            </a:r>
          </a:p>
          <a:p>
            <a:pPr marL="285750" indent="-285750">
              <a:lnSpc>
                <a:spcPct val="90000"/>
              </a:lnSpc>
              <a:spcBef>
                <a:spcPts val="1000"/>
              </a:spcBef>
              <a:buFont typeface="Arial" panose="020B0604020202020204" pitchFamily="34" charset="0"/>
              <a:buChar char="•"/>
            </a:pPr>
            <a:r>
              <a:rPr lang="en-US" sz="1000" b="1" dirty="0">
                <a:solidFill>
                  <a:schemeClr val="tx2"/>
                </a:solidFill>
                <a:latin typeface="Verdana" panose="020B0604030504040204" pitchFamily="34" charset="0"/>
                <a:ea typeface="Verdana" panose="020B0604030504040204" pitchFamily="34" charset="0"/>
              </a:rPr>
              <a:t>Local secondary index </a:t>
            </a:r>
            <a:r>
              <a:rPr lang="en-US" sz="1000" dirty="0">
                <a:solidFill>
                  <a:schemeClr val="tx2"/>
                </a:solidFill>
                <a:latin typeface="Verdana" panose="020B0604030504040204" pitchFamily="34" charset="0"/>
                <a:ea typeface="Verdana" panose="020B0604030504040204" pitchFamily="34" charset="0"/>
              </a:rPr>
              <a:t>– An index that has the same partition key as the table, but a different sort key.</a:t>
            </a:r>
          </a:p>
          <a:p>
            <a:endParaRPr lang="en-US" sz="1000" dirty="0" smtClean="0">
              <a:solidFill>
                <a:schemeClr val="tx2"/>
              </a:solidFill>
              <a:latin typeface="Verdana" panose="020B0604030504040204" pitchFamily="34" charset="0"/>
              <a:ea typeface="Verdana" panose="020B0604030504040204" pitchFamily="34" charset="0"/>
            </a:endParaRPr>
          </a:p>
          <a:p>
            <a:r>
              <a:rPr lang="en-US" sz="1000" dirty="0">
                <a:solidFill>
                  <a:schemeClr val="tx2"/>
                </a:solidFill>
                <a:latin typeface="Verdana" panose="020B0604030504040204" pitchFamily="34" charset="0"/>
                <a:ea typeface="Verdana" panose="020B0604030504040204" pitchFamily="34" charset="0"/>
              </a:rPr>
              <a:t>Each table in DynamoDB has a limit of 20 global secondary indexes (default limit) and 5 local secondary indexes per table</a:t>
            </a:r>
            <a:r>
              <a:rPr lang="en-US" sz="1000" dirty="0" smtClean="0">
                <a:solidFill>
                  <a:schemeClr val="tx2"/>
                </a:solidFill>
                <a:latin typeface="Verdana" panose="020B0604030504040204" pitchFamily="34" charset="0"/>
                <a:ea typeface="Verdana" panose="020B0604030504040204" pitchFamily="34" charset="0"/>
              </a:rPr>
              <a:t>.</a:t>
            </a:r>
          </a:p>
          <a:p>
            <a:endParaRPr lang="en-US" sz="1000" dirty="0">
              <a:solidFill>
                <a:schemeClr val="tx2"/>
              </a:solidFill>
              <a:latin typeface="Verdana" panose="020B0604030504040204" pitchFamily="34" charset="0"/>
              <a:ea typeface="Verdana" panose="020B0604030504040204" pitchFamily="34" charset="0"/>
            </a:endParaRPr>
          </a:p>
          <a:p>
            <a:r>
              <a:rPr lang="en-US" sz="1000" dirty="0">
                <a:solidFill>
                  <a:schemeClr val="tx2"/>
                </a:solidFill>
                <a:latin typeface="Verdana" panose="020B0604030504040204" pitchFamily="34" charset="0"/>
                <a:ea typeface="Verdana" panose="020B0604030504040204" pitchFamily="34" charset="0"/>
              </a:rPr>
              <a:t>When you create an index, you specify which attributes will be </a:t>
            </a:r>
            <a:r>
              <a:rPr lang="en-US" sz="1000" dirty="0" smtClean="0">
                <a:solidFill>
                  <a:schemeClr val="tx2"/>
                </a:solidFill>
                <a:latin typeface="Verdana" panose="020B0604030504040204" pitchFamily="34" charset="0"/>
                <a:ea typeface="Verdana" panose="020B0604030504040204" pitchFamily="34" charset="0"/>
              </a:rPr>
              <a:t>copied, </a:t>
            </a:r>
            <a:r>
              <a:rPr lang="en-US" sz="1000" dirty="0">
                <a:solidFill>
                  <a:schemeClr val="tx2"/>
                </a:solidFill>
                <a:latin typeface="Verdana" panose="020B0604030504040204" pitchFamily="34" charset="0"/>
                <a:ea typeface="Verdana" panose="020B0604030504040204" pitchFamily="34" charset="0"/>
              </a:rPr>
              <a:t>from the base table to the index. At a minimum, DynamoDB projects the key attributes from the base table into the index. </a:t>
            </a:r>
            <a:endParaRPr lang="en-US" sz="1000" dirty="0" smtClean="0">
              <a:solidFill>
                <a:schemeClr val="tx2"/>
              </a:solidFill>
              <a:latin typeface="Verdana" panose="020B0604030504040204" pitchFamily="34" charset="0"/>
              <a:ea typeface="Verdana" panose="020B0604030504040204" pitchFamily="34" charset="0"/>
            </a:endParaRPr>
          </a:p>
          <a:p>
            <a:endParaRPr lang="en-US" sz="1000" dirty="0">
              <a:solidFill>
                <a:schemeClr val="tx2"/>
              </a:solidFill>
              <a:latin typeface="Verdana" panose="020B0604030504040204" pitchFamily="34" charset="0"/>
              <a:ea typeface="Verdana" panose="020B0604030504040204" pitchFamily="34" charset="0"/>
            </a:endParaRPr>
          </a:p>
          <a:p>
            <a:r>
              <a:rPr lang="en-US" sz="1000" dirty="0" smtClean="0">
                <a:solidFill>
                  <a:schemeClr val="tx2"/>
                </a:solidFill>
                <a:latin typeface="Verdana" panose="020B0604030504040204" pitchFamily="34" charset="0"/>
                <a:ea typeface="Verdana" panose="020B0604030504040204" pitchFamily="34" charset="0"/>
              </a:rPr>
              <a:t>Global secondary index can be created after table creation but Local secondary index cannot be created.</a:t>
            </a:r>
            <a:endParaRPr lang="en-US" sz="1000"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38721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smtClean="0">
                <a:latin typeface="Verdana" panose="020B0604030504040204" pitchFamily="34" charset="0"/>
                <a:ea typeface="Verdana" panose="020B0604030504040204" pitchFamily="34" charset="0"/>
              </a:rPr>
              <a:t>Datatypes</a:t>
            </a:r>
            <a:endParaRPr lang="en-US" sz="1800" dirty="0">
              <a:latin typeface="Verdana" panose="020B0604030504040204" pitchFamily="34" charset="0"/>
              <a:ea typeface="Verdana" panose="020B0604030504040204" pitchFamily="34" charset="0"/>
            </a:endParaRPr>
          </a:p>
        </p:txBody>
      </p:sp>
      <p:sp>
        <p:nvSpPr>
          <p:cNvPr id="4" name="TextBox 3"/>
          <p:cNvSpPr txBox="1"/>
          <p:nvPr/>
        </p:nvSpPr>
        <p:spPr>
          <a:xfrm>
            <a:off x="382385" y="964276"/>
            <a:ext cx="11229005" cy="2708434"/>
          </a:xfrm>
          <a:prstGeom prst="rect">
            <a:avLst/>
          </a:prstGeom>
          <a:noFill/>
        </p:spPr>
        <p:txBody>
          <a:bodyPr wrap="square" rtlCol="0">
            <a:spAutoFit/>
          </a:bodyPr>
          <a:lstStyle/>
          <a:p>
            <a:r>
              <a:rPr lang="en-US" sz="1000" dirty="0">
                <a:solidFill>
                  <a:schemeClr val="tx2"/>
                </a:solidFill>
                <a:latin typeface="Verdana" panose="020B0604030504040204" pitchFamily="34" charset="0"/>
                <a:ea typeface="Verdana" panose="020B0604030504040204" pitchFamily="34" charset="0"/>
              </a:rPr>
              <a:t>DynamoDB supports many different data types for attributes within a table. They can be categorized as follows</a:t>
            </a:r>
            <a:r>
              <a:rPr lang="en-US" sz="1000" dirty="0" smtClean="0">
                <a:solidFill>
                  <a:schemeClr val="tx2"/>
                </a:solidFill>
                <a:latin typeface="Verdana" panose="020B0604030504040204" pitchFamily="34" charset="0"/>
                <a:ea typeface="Verdana" panose="020B0604030504040204" pitchFamily="34" charset="0"/>
              </a:rPr>
              <a:t>:</a:t>
            </a:r>
          </a:p>
          <a:p>
            <a:endParaRPr lang="en-US" sz="1000" dirty="0">
              <a:solidFill>
                <a:schemeClr val="tx2"/>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000" b="1" dirty="0">
                <a:solidFill>
                  <a:schemeClr val="tx2"/>
                </a:solidFill>
                <a:latin typeface="Verdana" panose="020B0604030504040204" pitchFamily="34" charset="0"/>
                <a:ea typeface="Verdana" panose="020B0604030504040204" pitchFamily="34" charset="0"/>
              </a:rPr>
              <a:t>Scalar Types</a:t>
            </a:r>
            <a:r>
              <a:rPr lang="en-US" sz="1000" dirty="0">
                <a:solidFill>
                  <a:schemeClr val="tx2"/>
                </a:solidFill>
                <a:latin typeface="Verdana" panose="020B0604030504040204" pitchFamily="34" charset="0"/>
                <a:ea typeface="Verdana" panose="020B0604030504040204" pitchFamily="34" charset="0"/>
              </a:rPr>
              <a:t> – A scalar type can represent exactly one value. The scalar types are number, string, binary, Boolean, and null.</a:t>
            </a:r>
          </a:p>
          <a:p>
            <a:pPr marL="285750" indent="-285750">
              <a:buFont typeface="Arial" panose="020B0604020202020204" pitchFamily="34" charset="0"/>
              <a:buChar char="•"/>
            </a:pPr>
            <a:r>
              <a:rPr lang="en-US" sz="1000" b="1" dirty="0">
                <a:solidFill>
                  <a:schemeClr val="tx2"/>
                </a:solidFill>
                <a:latin typeface="Verdana" panose="020B0604030504040204" pitchFamily="34" charset="0"/>
                <a:ea typeface="Verdana" panose="020B0604030504040204" pitchFamily="34" charset="0"/>
              </a:rPr>
              <a:t>Document Types</a:t>
            </a:r>
            <a:r>
              <a:rPr lang="en-US" sz="1000" dirty="0">
                <a:solidFill>
                  <a:schemeClr val="tx2"/>
                </a:solidFill>
                <a:latin typeface="Verdana" panose="020B0604030504040204" pitchFamily="34" charset="0"/>
                <a:ea typeface="Verdana" panose="020B0604030504040204" pitchFamily="34" charset="0"/>
              </a:rPr>
              <a:t> – A document type can represent a complex structure with nested attributes, such as you would find in a JSON document. The document types are list and map.</a:t>
            </a:r>
          </a:p>
          <a:p>
            <a:pPr marL="285750" indent="-285750">
              <a:buFont typeface="Arial" panose="020B0604020202020204" pitchFamily="34" charset="0"/>
              <a:buChar char="•"/>
            </a:pPr>
            <a:r>
              <a:rPr lang="en-US" sz="1000" b="1" dirty="0">
                <a:solidFill>
                  <a:schemeClr val="tx2"/>
                </a:solidFill>
                <a:latin typeface="Verdana" panose="020B0604030504040204" pitchFamily="34" charset="0"/>
                <a:ea typeface="Verdana" panose="020B0604030504040204" pitchFamily="34" charset="0"/>
              </a:rPr>
              <a:t>Set Types</a:t>
            </a:r>
            <a:r>
              <a:rPr lang="en-US" sz="1000" dirty="0">
                <a:solidFill>
                  <a:schemeClr val="tx2"/>
                </a:solidFill>
                <a:latin typeface="Verdana" panose="020B0604030504040204" pitchFamily="34" charset="0"/>
                <a:ea typeface="Verdana" panose="020B0604030504040204" pitchFamily="34" charset="0"/>
              </a:rPr>
              <a:t> – A set type can represent multiple scalar values</a:t>
            </a:r>
            <a:r>
              <a:rPr lang="en-US" sz="1000" dirty="0" smtClean="0">
                <a:solidFill>
                  <a:schemeClr val="tx2"/>
                </a:solidFill>
                <a:latin typeface="Verdana" panose="020B0604030504040204" pitchFamily="34" charset="0"/>
                <a:ea typeface="Verdana" panose="020B0604030504040204" pitchFamily="34" charset="0"/>
              </a:rPr>
              <a:t>.</a:t>
            </a:r>
          </a:p>
          <a:p>
            <a:pPr marL="285750" indent="-285750">
              <a:buFont typeface="Arial" panose="020B0604020202020204" pitchFamily="34" charset="0"/>
              <a:buChar char="•"/>
            </a:pPr>
            <a:endParaRPr lang="en-US" sz="1000" dirty="0">
              <a:solidFill>
                <a:schemeClr val="tx2"/>
              </a:solidFill>
              <a:latin typeface="Verdana" panose="020B0604030504040204" pitchFamily="34" charset="0"/>
              <a:ea typeface="Verdana" panose="020B0604030504040204" pitchFamily="34" charset="0"/>
            </a:endParaRPr>
          </a:p>
          <a:p>
            <a:endParaRPr lang="en-US" sz="1000" dirty="0">
              <a:solidFill>
                <a:schemeClr val="tx2"/>
              </a:solidFill>
              <a:latin typeface="Verdana" panose="020B0604030504040204" pitchFamily="34" charset="0"/>
              <a:ea typeface="Verdana" panose="020B0604030504040204" pitchFamily="34" charset="0"/>
            </a:endParaRPr>
          </a:p>
          <a:p>
            <a:r>
              <a:rPr lang="en-US" sz="1000" dirty="0" smtClean="0">
                <a:solidFill>
                  <a:schemeClr val="tx2"/>
                </a:solidFill>
                <a:latin typeface="Verdana" panose="020B0604030504040204" pitchFamily="34" charset="0"/>
                <a:ea typeface="Verdana" panose="020B0604030504040204" pitchFamily="34" charset="0"/>
              </a:rPr>
              <a:t>You </a:t>
            </a:r>
            <a:r>
              <a:rPr lang="en-US" sz="1000" dirty="0">
                <a:solidFill>
                  <a:schemeClr val="tx2"/>
                </a:solidFill>
                <a:latin typeface="Verdana" panose="020B0604030504040204" pitchFamily="34" charset="0"/>
                <a:ea typeface="Verdana" panose="020B0604030504040204" pitchFamily="34" charset="0"/>
              </a:rPr>
              <a:t>can use DynamoDB Streams together with other AWS services, like – Lambda which will be triggered automatically when triggering event occur</a:t>
            </a:r>
            <a:r>
              <a:rPr lang="en-US" sz="1000" dirty="0" smtClean="0">
                <a:solidFill>
                  <a:schemeClr val="tx2"/>
                </a:solidFill>
                <a:latin typeface="Verdana" panose="020B0604030504040204" pitchFamily="34" charset="0"/>
                <a:ea typeface="Verdana" panose="020B0604030504040204" pitchFamily="34" charset="0"/>
              </a:rPr>
              <a:t>.</a:t>
            </a:r>
          </a:p>
          <a:p>
            <a:endParaRPr lang="en-US" sz="1000" dirty="0" smtClean="0">
              <a:solidFill>
                <a:schemeClr val="tx2"/>
              </a:solidFill>
              <a:latin typeface="Verdana" panose="020B0604030504040204" pitchFamily="34" charset="0"/>
              <a:ea typeface="Verdana" panose="020B0604030504040204" pitchFamily="34" charset="0"/>
            </a:endParaRPr>
          </a:p>
          <a:p>
            <a:endParaRPr lang="en-US" sz="1000" dirty="0">
              <a:solidFill>
                <a:schemeClr val="tx2"/>
              </a:solidFill>
              <a:latin typeface="Verdana" panose="020B0604030504040204" pitchFamily="34" charset="0"/>
              <a:ea typeface="Verdana" panose="020B0604030504040204" pitchFamily="34" charset="0"/>
            </a:endParaRPr>
          </a:p>
          <a:p>
            <a:r>
              <a:rPr lang="en-US" sz="1000" dirty="0">
                <a:solidFill>
                  <a:schemeClr val="tx2"/>
                </a:solidFill>
                <a:latin typeface="Verdana" panose="020B0604030504040204" pitchFamily="34" charset="0"/>
                <a:ea typeface="Verdana" panose="020B0604030504040204" pitchFamily="34" charset="0"/>
              </a:rPr>
              <a:t>When you create a table or a secondary index, you must specify the names and data types of each primary key attribute (partition key and sort key). Furthermore, each primary key attribute must be defined as type string, number, or binary</a:t>
            </a:r>
            <a:r>
              <a:rPr lang="en-US" sz="1000" dirty="0" smtClean="0">
                <a:solidFill>
                  <a:schemeClr val="tx2"/>
                </a:solidFill>
                <a:latin typeface="Verdana" panose="020B0604030504040204" pitchFamily="34" charset="0"/>
                <a:ea typeface="Verdana" panose="020B0604030504040204" pitchFamily="34" charset="0"/>
              </a:rPr>
              <a:t>.</a:t>
            </a:r>
          </a:p>
          <a:p>
            <a:endParaRPr lang="en-US" sz="1000" dirty="0" smtClean="0">
              <a:solidFill>
                <a:schemeClr val="tx2"/>
              </a:solidFill>
              <a:latin typeface="Verdana" panose="020B0604030504040204" pitchFamily="34" charset="0"/>
              <a:ea typeface="Verdana" panose="020B0604030504040204" pitchFamily="34" charset="0"/>
            </a:endParaRPr>
          </a:p>
          <a:p>
            <a:endParaRPr lang="en-US" sz="1000" dirty="0">
              <a:solidFill>
                <a:schemeClr val="tx2"/>
              </a:solidFill>
              <a:latin typeface="Verdana" panose="020B0604030504040204" pitchFamily="34" charset="0"/>
              <a:ea typeface="Verdana" panose="020B0604030504040204" pitchFamily="34" charset="0"/>
            </a:endParaRPr>
          </a:p>
          <a:p>
            <a:r>
              <a:rPr lang="en-US" sz="1000" dirty="0" smtClean="0">
                <a:solidFill>
                  <a:schemeClr val="tx2"/>
                </a:solidFill>
                <a:latin typeface="Verdana" panose="020B0604030504040204" pitchFamily="34" charset="0"/>
                <a:ea typeface="Verdana" panose="020B0604030504040204" pitchFamily="34" charset="0"/>
              </a:rPr>
              <a:t>As DynamoDB </a:t>
            </a:r>
            <a:r>
              <a:rPr lang="en-US" sz="1000" dirty="0">
                <a:solidFill>
                  <a:schemeClr val="tx2"/>
                </a:solidFill>
                <a:latin typeface="Verdana" panose="020B0604030504040204" pitchFamily="34" charset="0"/>
                <a:ea typeface="Verdana" panose="020B0604030504040204" pitchFamily="34" charset="0"/>
              </a:rPr>
              <a:t>is </a:t>
            </a:r>
            <a:r>
              <a:rPr lang="en-US" sz="1000" dirty="0" smtClean="0">
                <a:solidFill>
                  <a:schemeClr val="tx2"/>
                </a:solidFill>
                <a:latin typeface="Verdana" panose="020B0604030504040204" pitchFamily="34" charset="0"/>
                <a:ea typeface="Verdana" panose="020B0604030504040204" pitchFamily="34" charset="0"/>
              </a:rPr>
              <a:t>schemaless, </a:t>
            </a:r>
            <a:r>
              <a:rPr lang="en-US" sz="1000" dirty="0">
                <a:solidFill>
                  <a:schemeClr val="tx2"/>
                </a:solidFill>
                <a:latin typeface="Verdana" panose="020B0604030504040204" pitchFamily="34" charset="0"/>
                <a:ea typeface="Verdana" panose="020B0604030504040204" pitchFamily="34" charset="0"/>
              </a:rPr>
              <a:t>other than the primary key attributes, you don't have to define any attributes or data types when you create tables. By comparison, relational databases require you to define the names and data types of each column when you create a table.</a:t>
            </a:r>
          </a:p>
        </p:txBody>
      </p:sp>
    </p:spTree>
    <p:extLst>
      <p:ext uri="{BB962C8B-B14F-4D97-AF65-F5344CB8AC3E}">
        <p14:creationId xmlns:p14="http://schemas.microsoft.com/office/powerpoint/2010/main" val="17324524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a:latin typeface="Verdana" panose="020B0604030504040204" pitchFamily="34" charset="0"/>
                <a:ea typeface="Verdana" panose="020B0604030504040204" pitchFamily="34" charset="0"/>
              </a:rPr>
              <a:t>DynamoDB Streams</a:t>
            </a:r>
          </a:p>
        </p:txBody>
      </p:sp>
      <p:grpSp>
        <p:nvGrpSpPr>
          <p:cNvPr id="3" name="Group 2"/>
          <p:cNvGrpSpPr/>
          <p:nvPr/>
        </p:nvGrpSpPr>
        <p:grpSpPr>
          <a:xfrm>
            <a:off x="382385" y="964276"/>
            <a:ext cx="11229005" cy="4708981"/>
            <a:chOff x="382385" y="964276"/>
            <a:chExt cx="11229005" cy="4708981"/>
          </a:xfrm>
        </p:grpSpPr>
        <p:sp>
          <p:nvSpPr>
            <p:cNvPr id="5" name="TextBox 4"/>
            <p:cNvSpPr txBox="1"/>
            <p:nvPr/>
          </p:nvSpPr>
          <p:spPr>
            <a:xfrm>
              <a:off x="382385" y="964276"/>
              <a:ext cx="11229005" cy="4708981"/>
            </a:xfrm>
            <a:prstGeom prst="rect">
              <a:avLst/>
            </a:prstGeom>
            <a:noFill/>
          </p:spPr>
          <p:txBody>
            <a:bodyPr wrap="square" rtlCol="0">
              <a:spAutoFit/>
            </a:bodyPr>
            <a:lstStyle/>
            <a:p>
              <a:r>
                <a:rPr lang="en-US" sz="1000" dirty="0">
                  <a:solidFill>
                    <a:schemeClr val="tx2"/>
                  </a:solidFill>
                  <a:latin typeface="Verdana" panose="020B0604030504040204" pitchFamily="34" charset="0"/>
                  <a:ea typeface="Verdana" panose="020B0604030504040204" pitchFamily="34" charset="0"/>
                </a:rPr>
                <a:t>DynamoDB Streams is an optional feature that captures data modification events in DynamoDB tables. The data about </a:t>
              </a:r>
              <a:r>
                <a:rPr lang="en-US" sz="1000" dirty="0" smtClean="0">
                  <a:solidFill>
                    <a:schemeClr val="tx2"/>
                  </a:solidFill>
                  <a:latin typeface="Verdana" panose="020B0604030504040204" pitchFamily="34" charset="0"/>
                  <a:ea typeface="Verdana" panose="020B0604030504040204" pitchFamily="34" charset="0"/>
                </a:rPr>
                <a:t>triggering </a:t>
              </a:r>
              <a:r>
                <a:rPr lang="en-US" sz="1000" dirty="0">
                  <a:solidFill>
                    <a:schemeClr val="tx2"/>
                  </a:solidFill>
                  <a:latin typeface="Verdana" panose="020B0604030504040204" pitchFamily="34" charset="0"/>
                  <a:ea typeface="Verdana" panose="020B0604030504040204" pitchFamily="34" charset="0"/>
                </a:rPr>
                <a:t>events appear in the stream in near-real time, and in the order that the events occurred</a:t>
              </a:r>
              <a:r>
                <a:rPr lang="en-US" sz="1000" dirty="0" smtClean="0">
                  <a:solidFill>
                    <a:schemeClr val="tx2"/>
                  </a:solidFill>
                  <a:latin typeface="Verdana" panose="020B0604030504040204" pitchFamily="34" charset="0"/>
                  <a:ea typeface="Verdana" panose="020B0604030504040204" pitchFamily="34" charset="0"/>
                </a:rPr>
                <a:t>.</a:t>
              </a:r>
            </a:p>
            <a:p>
              <a:endParaRPr lang="en-US" sz="1000" dirty="0">
                <a:solidFill>
                  <a:schemeClr val="tx2"/>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000" dirty="0">
                  <a:solidFill>
                    <a:schemeClr val="tx2"/>
                  </a:solidFill>
                  <a:latin typeface="Verdana" panose="020B0604030504040204" pitchFamily="34" charset="0"/>
                  <a:ea typeface="Verdana" panose="020B0604030504040204" pitchFamily="34" charset="0"/>
                </a:rPr>
                <a:t>Each event is represented by a stream record.</a:t>
              </a:r>
            </a:p>
            <a:p>
              <a:pPr marL="285750" indent="-285750">
                <a:buFont typeface="Arial" panose="020B0604020202020204" pitchFamily="34" charset="0"/>
                <a:buChar char="•"/>
              </a:pPr>
              <a:r>
                <a:rPr lang="en-US" sz="1000" dirty="0">
                  <a:solidFill>
                    <a:schemeClr val="tx2"/>
                  </a:solidFill>
                  <a:latin typeface="Verdana" panose="020B0604030504040204" pitchFamily="34" charset="0"/>
                  <a:ea typeface="Verdana" panose="020B0604030504040204" pitchFamily="34" charset="0"/>
                </a:rPr>
                <a:t>You enable a stream on a table.</a:t>
              </a:r>
            </a:p>
            <a:p>
              <a:pPr marL="285750" indent="-285750">
                <a:buFont typeface="Arial" panose="020B0604020202020204" pitchFamily="34" charset="0"/>
                <a:buChar char="•"/>
              </a:pPr>
              <a:r>
                <a:rPr lang="en-US" sz="1000" dirty="0">
                  <a:solidFill>
                    <a:schemeClr val="tx2"/>
                  </a:solidFill>
                  <a:latin typeface="Verdana" panose="020B0604030504040204" pitchFamily="34" charset="0"/>
                  <a:ea typeface="Verdana" panose="020B0604030504040204" pitchFamily="34" charset="0"/>
                </a:rPr>
                <a:t>Each stream record also contains the name of the table, the event timestamp, and other metadata. </a:t>
              </a:r>
            </a:p>
            <a:p>
              <a:pPr marL="285750" indent="-285750">
                <a:buFont typeface="Arial" panose="020B0604020202020204" pitchFamily="34" charset="0"/>
                <a:buChar char="•"/>
              </a:pPr>
              <a:r>
                <a:rPr lang="en-US" sz="1000" dirty="0">
                  <a:solidFill>
                    <a:schemeClr val="tx2"/>
                  </a:solidFill>
                  <a:latin typeface="Verdana" panose="020B0604030504040204" pitchFamily="34" charset="0"/>
                  <a:ea typeface="Verdana" panose="020B0604030504040204" pitchFamily="34" charset="0"/>
                </a:rPr>
                <a:t>Stream records have a lifetime of 24 hours; after that, they are automatically removed from the stream.</a:t>
              </a:r>
            </a:p>
            <a:p>
              <a:endParaRPr lang="en-US" sz="1000" dirty="0">
                <a:solidFill>
                  <a:schemeClr val="tx2"/>
                </a:solidFill>
                <a:latin typeface="Verdana" panose="020B0604030504040204" pitchFamily="34" charset="0"/>
                <a:ea typeface="Verdana" panose="020B0604030504040204" pitchFamily="34" charset="0"/>
              </a:endParaRPr>
            </a:p>
            <a:p>
              <a:endParaRPr lang="en-US" sz="1000" dirty="0" smtClean="0">
                <a:solidFill>
                  <a:schemeClr val="tx2"/>
                </a:solidFill>
                <a:latin typeface="Verdana" panose="020B0604030504040204" pitchFamily="34" charset="0"/>
                <a:ea typeface="Verdana" panose="020B0604030504040204" pitchFamily="34" charset="0"/>
              </a:endParaRPr>
            </a:p>
            <a:p>
              <a:endParaRPr lang="en-US" sz="1000" dirty="0" smtClean="0">
                <a:solidFill>
                  <a:schemeClr val="tx2"/>
                </a:solidFill>
                <a:latin typeface="Verdana" panose="020B0604030504040204" pitchFamily="34" charset="0"/>
                <a:ea typeface="Verdana" panose="020B0604030504040204" pitchFamily="34" charset="0"/>
              </a:endParaRPr>
            </a:p>
            <a:p>
              <a:endParaRPr lang="en-US" sz="1000" dirty="0">
                <a:solidFill>
                  <a:schemeClr val="tx2"/>
                </a:solidFill>
                <a:latin typeface="Verdana" panose="020B0604030504040204" pitchFamily="34" charset="0"/>
                <a:ea typeface="Verdana" panose="020B0604030504040204" pitchFamily="34" charset="0"/>
              </a:endParaRPr>
            </a:p>
            <a:p>
              <a:endParaRPr lang="en-US" sz="1000" dirty="0" smtClean="0">
                <a:solidFill>
                  <a:schemeClr val="tx2"/>
                </a:solidFill>
                <a:latin typeface="Verdana" panose="020B0604030504040204" pitchFamily="34" charset="0"/>
                <a:ea typeface="Verdana" panose="020B0604030504040204" pitchFamily="34" charset="0"/>
              </a:endParaRPr>
            </a:p>
            <a:p>
              <a:endParaRPr lang="en-US" sz="1000" dirty="0">
                <a:solidFill>
                  <a:schemeClr val="tx2"/>
                </a:solidFill>
                <a:latin typeface="Verdana" panose="020B0604030504040204" pitchFamily="34" charset="0"/>
                <a:ea typeface="Verdana" panose="020B0604030504040204" pitchFamily="34" charset="0"/>
              </a:endParaRPr>
            </a:p>
            <a:p>
              <a:endParaRPr lang="en-US" sz="1000" dirty="0" smtClean="0">
                <a:solidFill>
                  <a:schemeClr val="tx2"/>
                </a:solidFill>
                <a:latin typeface="Verdana" panose="020B0604030504040204" pitchFamily="34" charset="0"/>
                <a:ea typeface="Verdana" panose="020B0604030504040204" pitchFamily="34" charset="0"/>
              </a:endParaRPr>
            </a:p>
            <a:p>
              <a:endParaRPr lang="en-US" sz="1000" dirty="0">
                <a:solidFill>
                  <a:schemeClr val="tx2"/>
                </a:solidFill>
                <a:latin typeface="Verdana" panose="020B0604030504040204" pitchFamily="34" charset="0"/>
                <a:ea typeface="Verdana" panose="020B0604030504040204" pitchFamily="34" charset="0"/>
              </a:endParaRPr>
            </a:p>
            <a:p>
              <a:endParaRPr lang="en-US" sz="1000" dirty="0" smtClean="0">
                <a:solidFill>
                  <a:schemeClr val="tx2"/>
                </a:solidFill>
                <a:latin typeface="Verdana" panose="020B0604030504040204" pitchFamily="34" charset="0"/>
                <a:ea typeface="Verdana" panose="020B0604030504040204" pitchFamily="34" charset="0"/>
              </a:endParaRPr>
            </a:p>
            <a:p>
              <a:endParaRPr lang="en-US" sz="1000" dirty="0" smtClean="0">
                <a:solidFill>
                  <a:schemeClr val="tx2"/>
                </a:solidFill>
                <a:latin typeface="Verdana" panose="020B0604030504040204" pitchFamily="34" charset="0"/>
                <a:ea typeface="Verdana" panose="020B0604030504040204" pitchFamily="34" charset="0"/>
              </a:endParaRPr>
            </a:p>
            <a:p>
              <a:endParaRPr lang="en-US" sz="1000" dirty="0">
                <a:solidFill>
                  <a:schemeClr val="tx2"/>
                </a:solidFill>
                <a:latin typeface="Verdana" panose="020B0604030504040204" pitchFamily="34" charset="0"/>
                <a:ea typeface="Verdana" panose="020B0604030504040204" pitchFamily="34" charset="0"/>
              </a:endParaRPr>
            </a:p>
            <a:p>
              <a:endParaRPr lang="en-US" sz="1000" dirty="0" smtClean="0">
                <a:solidFill>
                  <a:schemeClr val="tx2"/>
                </a:solidFill>
                <a:latin typeface="Verdana" panose="020B0604030504040204" pitchFamily="34" charset="0"/>
                <a:ea typeface="Verdana" panose="020B0604030504040204" pitchFamily="34" charset="0"/>
              </a:endParaRPr>
            </a:p>
            <a:p>
              <a:endParaRPr lang="en-US" sz="1000" dirty="0">
                <a:solidFill>
                  <a:schemeClr val="tx2"/>
                </a:solidFill>
                <a:latin typeface="Verdana" panose="020B0604030504040204" pitchFamily="34" charset="0"/>
                <a:ea typeface="Verdana" panose="020B0604030504040204" pitchFamily="34" charset="0"/>
              </a:endParaRPr>
            </a:p>
            <a:p>
              <a:endParaRPr lang="en-US" sz="1000" dirty="0">
                <a:solidFill>
                  <a:schemeClr val="tx2"/>
                </a:solidFill>
                <a:latin typeface="Verdana" panose="020B0604030504040204" pitchFamily="34" charset="0"/>
                <a:ea typeface="Verdana" panose="020B0604030504040204" pitchFamily="34" charset="0"/>
              </a:endParaRPr>
            </a:p>
            <a:p>
              <a:endParaRPr lang="en-US" sz="1000" dirty="0" smtClean="0">
                <a:solidFill>
                  <a:schemeClr val="tx2"/>
                </a:solidFill>
                <a:latin typeface="Verdana" panose="020B0604030504040204" pitchFamily="34" charset="0"/>
                <a:ea typeface="Verdana" panose="020B0604030504040204" pitchFamily="34" charset="0"/>
              </a:endParaRPr>
            </a:p>
            <a:p>
              <a:endParaRPr lang="en-US" sz="1000" dirty="0">
                <a:solidFill>
                  <a:schemeClr val="tx2"/>
                </a:solidFill>
                <a:latin typeface="Verdana" panose="020B0604030504040204" pitchFamily="34" charset="0"/>
                <a:ea typeface="Verdana" panose="020B0604030504040204" pitchFamily="34" charset="0"/>
              </a:endParaRPr>
            </a:p>
            <a:p>
              <a:endParaRPr lang="en-US" sz="1000" dirty="0" smtClean="0">
                <a:solidFill>
                  <a:schemeClr val="tx2"/>
                </a:solidFill>
                <a:latin typeface="Verdana" panose="020B0604030504040204" pitchFamily="34" charset="0"/>
                <a:ea typeface="Verdana" panose="020B0604030504040204" pitchFamily="34" charset="0"/>
              </a:endParaRPr>
            </a:p>
            <a:p>
              <a:endParaRPr lang="en-US" sz="1000" dirty="0">
                <a:solidFill>
                  <a:schemeClr val="tx2"/>
                </a:solidFill>
                <a:latin typeface="Verdana" panose="020B0604030504040204" pitchFamily="34" charset="0"/>
                <a:ea typeface="Verdana" panose="020B0604030504040204" pitchFamily="34" charset="0"/>
              </a:endParaRPr>
            </a:p>
            <a:p>
              <a:endParaRPr lang="en-US" sz="1000" dirty="0" smtClean="0">
                <a:solidFill>
                  <a:schemeClr val="tx2"/>
                </a:solidFill>
                <a:latin typeface="Verdana" panose="020B0604030504040204" pitchFamily="34" charset="0"/>
                <a:ea typeface="Verdana" panose="020B0604030504040204" pitchFamily="34" charset="0"/>
              </a:endParaRPr>
            </a:p>
            <a:p>
              <a:endParaRPr lang="en-US" sz="1000" dirty="0">
                <a:solidFill>
                  <a:schemeClr val="tx2"/>
                </a:solidFill>
                <a:latin typeface="Verdana" panose="020B0604030504040204" pitchFamily="34" charset="0"/>
                <a:ea typeface="Verdana" panose="020B0604030504040204" pitchFamily="34" charset="0"/>
              </a:endParaRPr>
            </a:p>
            <a:p>
              <a:endParaRPr lang="en-US" sz="1000" dirty="0" smtClean="0">
                <a:solidFill>
                  <a:schemeClr val="tx2"/>
                </a:solidFill>
                <a:latin typeface="Verdana" panose="020B0604030504040204" pitchFamily="34" charset="0"/>
                <a:ea typeface="Verdana" panose="020B0604030504040204" pitchFamily="34" charset="0"/>
              </a:endParaRPr>
            </a:p>
            <a:p>
              <a:endParaRPr lang="en-US" sz="1000" dirty="0">
                <a:solidFill>
                  <a:schemeClr val="tx2"/>
                </a:solidFill>
                <a:latin typeface="Verdana" panose="020B0604030504040204" pitchFamily="34" charset="0"/>
                <a:ea typeface="Verdana" panose="020B0604030504040204" pitchFamily="34" charset="0"/>
              </a:endParaRPr>
            </a:p>
            <a:p>
              <a:r>
                <a:rPr lang="en-US" sz="1000" dirty="0" smtClean="0">
                  <a:solidFill>
                    <a:schemeClr val="tx2"/>
                  </a:solidFill>
                  <a:latin typeface="Verdana" panose="020B0604030504040204" pitchFamily="34" charset="0"/>
                  <a:ea typeface="Verdana" panose="020B0604030504040204" pitchFamily="34" charset="0"/>
                </a:rPr>
                <a:t>You </a:t>
              </a:r>
              <a:r>
                <a:rPr lang="en-US" sz="1000" dirty="0">
                  <a:solidFill>
                    <a:schemeClr val="tx2"/>
                  </a:solidFill>
                  <a:latin typeface="Verdana" panose="020B0604030504040204" pitchFamily="34" charset="0"/>
                  <a:ea typeface="Verdana" panose="020B0604030504040204" pitchFamily="34" charset="0"/>
                </a:rPr>
                <a:t>can use DynamoDB Streams together with other AWS services, like – Lambda which will be triggered automatically when triggering event occur.</a:t>
              </a:r>
            </a:p>
          </p:txBody>
        </p:sp>
        <p:sp>
          <p:nvSpPr>
            <p:cNvPr id="7" name="TextBox 6"/>
            <p:cNvSpPr txBox="1"/>
            <p:nvPr/>
          </p:nvSpPr>
          <p:spPr>
            <a:xfrm>
              <a:off x="5330237" y="2580103"/>
              <a:ext cx="5932014" cy="1785104"/>
            </a:xfrm>
            <a:prstGeom prst="rect">
              <a:avLst/>
            </a:prstGeom>
            <a:noFill/>
          </p:spPr>
          <p:txBody>
            <a:bodyPr wrap="square" rtlCol="0">
              <a:spAutoFit/>
            </a:bodyPr>
            <a:lstStyle/>
            <a:p>
              <a:r>
                <a:rPr lang="en-US" sz="1000" dirty="0">
                  <a:solidFill>
                    <a:schemeClr val="tx2"/>
                  </a:solidFill>
                  <a:latin typeface="Verdana" panose="020B0604030504040204" pitchFamily="34" charset="0"/>
                  <a:ea typeface="Verdana" panose="020B0604030504040204" pitchFamily="34" charset="0"/>
                </a:rPr>
                <a:t>DynamoDB Streams writes a stream record whenever one of the following events occurs:</a:t>
              </a:r>
            </a:p>
            <a:p>
              <a:pPr marL="285750" indent="-285750">
                <a:lnSpc>
                  <a:spcPct val="150000"/>
                </a:lnSpc>
                <a:buFont typeface="Arial" panose="020B0604020202020204" pitchFamily="34" charset="0"/>
                <a:buChar char="•"/>
              </a:pPr>
              <a:r>
                <a:rPr lang="en-US" sz="1000" b="1" i="1" dirty="0">
                  <a:solidFill>
                    <a:schemeClr val="tx2"/>
                  </a:solidFill>
                  <a:latin typeface="Verdana" panose="020B0604030504040204" pitchFamily="34" charset="0"/>
                  <a:ea typeface="Verdana" panose="020B0604030504040204" pitchFamily="34" charset="0"/>
                </a:rPr>
                <a:t>A new item is added to the table</a:t>
              </a:r>
              <a:r>
                <a:rPr lang="en-US" sz="1000" dirty="0">
                  <a:solidFill>
                    <a:schemeClr val="tx2"/>
                  </a:solidFill>
                  <a:latin typeface="Verdana" panose="020B0604030504040204" pitchFamily="34" charset="0"/>
                  <a:ea typeface="Verdana" panose="020B0604030504040204" pitchFamily="34" charset="0"/>
                </a:rPr>
                <a:t>: The stream captures an image of the entire item, including all of its attributes.</a:t>
              </a:r>
            </a:p>
            <a:p>
              <a:pPr marL="285750" indent="-285750">
                <a:lnSpc>
                  <a:spcPct val="150000"/>
                </a:lnSpc>
                <a:buFont typeface="Arial" panose="020B0604020202020204" pitchFamily="34" charset="0"/>
                <a:buChar char="•"/>
              </a:pPr>
              <a:r>
                <a:rPr lang="en-US" sz="1000" b="1" i="1" dirty="0">
                  <a:solidFill>
                    <a:schemeClr val="tx2"/>
                  </a:solidFill>
                  <a:latin typeface="Verdana" panose="020B0604030504040204" pitchFamily="34" charset="0"/>
                  <a:ea typeface="Verdana" panose="020B0604030504040204" pitchFamily="34" charset="0"/>
                </a:rPr>
                <a:t>An item is updated</a:t>
              </a:r>
              <a:r>
                <a:rPr lang="en-US" sz="1000" dirty="0">
                  <a:solidFill>
                    <a:schemeClr val="tx2"/>
                  </a:solidFill>
                  <a:latin typeface="Verdana" panose="020B0604030504040204" pitchFamily="34" charset="0"/>
                  <a:ea typeface="Verdana" panose="020B0604030504040204" pitchFamily="34" charset="0"/>
                </a:rPr>
                <a:t>: The stream captures the "before" and "after" image of any attributes that were modified in the item.</a:t>
              </a:r>
            </a:p>
            <a:p>
              <a:pPr marL="285750" indent="-285750">
                <a:lnSpc>
                  <a:spcPct val="150000"/>
                </a:lnSpc>
                <a:buFont typeface="Arial" panose="020B0604020202020204" pitchFamily="34" charset="0"/>
                <a:buChar char="•"/>
              </a:pPr>
              <a:r>
                <a:rPr lang="en-US" sz="1000" b="1" i="1" dirty="0">
                  <a:solidFill>
                    <a:schemeClr val="tx2"/>
                  </a:solidFill>
                  <a:latin typeface="Verdana" panose="020B0604030504040204" pitchFamily="34" charset="0"/>
                  <a:ea typeface="Verdana" panose="020B0604030504040204" pitchFamily="34" charset="0"/>
                </a:rPr>
                <a:t>An item is deleted from the table</a:t>
              </a:r>
              <a:r>
                <a:rPr lang="en-US" sz="1000" dirty="0">
                  <a:solidFill>
                    <a:schemeClr val="tx2"/>
                  </a:solidFill>
                  <a:latin typeface="Verdana" panose="020B0604030504040204" pitchFamily="34" charset="0"/>
                  <a:ea typeface="Verdana" panose="020B0604030504040204" pitchFamily="34" charset="0"/>
                </a:rPr>
                <a:t>: The stream captures an image of the entire item before it was deleted.</a:t>
              </a:r>
            </a:p>
          </p:txBody>
        </p:sp>
        <p:pic>
          <p:nvPicPr>
            <p:cNvPr id="8" name="Picture 7"/>
            <p:cNvPicPr>
              <a:picLocks noChangeAspect="1"/>
            </p:cNvPicPr>
            <p:nvPr/>
          </p:nvPicPr>
          <p:blipFill>
            <a:blip r:embed="rId3"/>
            <a:stretch>
              <a:fillRect/>
            </a:stretch>
          </p:blipFill>
          <p:spPr>
            <a:xfrm>
              <a:off x="1070383" y="2321735"/>
              <a:ext cx="3804612" cy="2628034"/>
            </a:xfrm>
            <a:prstGeom prst="rect">
              <a:avLst/>
            </a:prstGeom>
          </p:spPr>
        </p:pic>
      </p:grpSp>
    </p:spTree>
    <p:extLst>
      <p:ext uri="{BB962C8B-B14F-4D97-AF65-F5344CB8AC3E}">
        <p14:creationId xmlns:p14="http://schemas.microsoft.com/office/powerpoint/2010/main" val="2811219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a:latin typeface="Verdana" panose="020B0604030504040204" pitchFamily="34" charset="0"/>
                <a:ea typeface="Verdana" panose="020B0604030504040204" pitchFamily="34" charset="0"/>
              </a:rPr>
              <a:t>DynamoDB APIs</a:t>
            </a:r>
          </a:p>
        </p:txBody>
      </p:sp>
      <p:sp>
        <p:nvSpPr>
          <p:cNvPr id="4" name="TextBox 3"/>
          <p:cNvSpPr txBox="1"/>
          <p:nvPr/>
        </p:nvSpPr>
        <p:spPr>
          <a:xfrm>
            <a:off x="382385" y="964276"/>
            <a:ext cx="11229005" cy="2169825"/>
          </a:xfrm>
          <a:prstGeom prst="rect">
            <a:avLst/>
          </a:prstGeom>
          <a:noFill/>
        </p:spPr>
        <p:txBody>
          <a:bodyPr wrap="square" rtlCol="0">
            <a:spAutoFit/>
          </a:bodyPr>
          <a:lstStyle/>
          <a:p>
            <a:pPr>
              <a:lnSpc>
                <a:spcPct val="150000"/>
              </a:lnSpc>
            </a:pPr>
            <a:r>
              <a:rPr lang="en-US" sz="1000" dirty="0" smtClean="0">
                <a:solidFill>
                  <a:schemeClr val="tx2"/>
                </a:solidFill>
                <a:latin typeface="Verdana" panose="020B0604030504040204" pitchFamily="34" charset="0"/>
                <a:ea typeface="Verdana" panose="020B0604030504040204" pitchFamily="34" charset="0"/>
              </a:rPr>
              <a:t>DynamoDB can accessed directly from AWS web console or using APIs.</a:t>
            </a:r>
          </a:p>
          <a:p>
            <a:pPr>
              <a:lnSpc>
                <a:spcPct val="150000"/>
              </a:lnSpc>
            </a:pPr>
            <a:r>
              <a:rPr lang="en-US" sz="1000" dirty="0" smtClean="0">
                <a:solidFill>
                  <a:schemeClr val="tx2"/>
                </a:solidFill>
                <a:latin typeface="Verdana" panose="020B0604030504040204" pitchFamily="34" charset="0"/>
                <a:ea typeface="Verdana" panose="020B0604030504040204" pitchFamily="34" charset="0"/>
              </a:rPr>
              <a:t>Table level operations – </a:t>
            </a:r>
          </a:p>
          <a:p>
            <a:pPr>
              <a:lnSpc>
                <a:spcPct val="150000"/>
              </a:lnSpc>
            </a:pPr>
            <a:endParaRPr lang="en-US" sz="1000" dirty="0" smtClean="0">
              <a:solidFill>
                <a:schemeClr val="tx2"/>
              </a:solidFill>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sz="1000" b="1" dirty="0" err="1" smtClean="0">
                <a:solidFill>
                  <a:schemeClr val="tx2"/>
                </a:solidFill>
                <a:latin typeface="Verdana" panose="020B0604030504040204" pitchFamily="34" charset="0"/>
                <a:ea typeface="Verdana" panose="020B0604030504040204" pitchFamily="34" charset="0"/>
              </a:rPr>
              <a:t>CreateTable</a:t>
            </a:r>
            <a:r>
              <a:rPr lang="en-US" sz="1000" dirty="0" smtClean="0">
                <a:solidFill>
                  <a:schemeClr val="tx2"/>
                </a:solidFill>
                <a:latin typeface="Verdana" panose="020B0604030504040204" pitchFamily="34" charset="0"/>
                <a:ea typeface="Verdana" panose="020B0604030504040204" pitchFamily="34" charset="0"/>
              </a:rPr>
              <a:t> – Creates a new table. Optionally, you can create one or more secondary indexes, and enable DynamoDB Streams for the table.</a:t>
            </a:r>
          </a:p>
          <a:p>
            <a:pPr marL="342900" indent="-342900">
              <a:buFont typeface="Arial" panose="020B0604020202020204" pitchFamily="34" charset="0"/>
              <a:buChar char="•"/>
            </a:pPr>
            <a:endParaRPr lang="en-US" sz="1000" dirty="0" smtClean="0">
              <a:solidFill>
                <a:schemeClr val="tx2"/>
              </a:solidFill>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sz="1000" b="1" dirty="0" err="1" smtClean="0">
                <a:solidFill>
                  <a:schemeClr val="tx2"/>
                </a:solidFill>
                <a:latin typeface="Verdana" panose="020B0604030504040204" pitchFamily="34" charset="0"/>
                <a:ea typeface="Verdana" panose="020B0604030504040204" pitchFamily="34" charset="0"/>
              </a:rPr>
              <a:t>ListTables</a:t>
            </a:r>
            <a:r>
              <a:rPr lang="en-US" sz="1000" dirty="0" smtClean="0">
                <a:solidFill>
                  <a:schemeClr val="tx2"/>
                </a:solidFill>
                <a:latin typeface="Verdana" panose="020B0604030504040204" pitchFamily="34" charset="0"/>
                <a:ea typeface="Verdana" panose="020B0604030504040204" pitchFamily="34" charset="0"/>
              </a:rPr>
              <a:t> – Returns the names of all of your tables in a list.</a:t>
            </a:r>
          </a:p>
          <a:p>
            <a:pPr marL="342900" indent="-342900">
              <a:buFont typeface="Arial" panose="020B0604020202020204" pitchFamily="34" charset="0"/>
              <a:buChar char="•"/>
            </a:pPr>
            <a:endParaRPr lang="en-US" sz="1000" dirty="0" smtClean="0">
              <a:solidFill>
                <a:schemeClr val="tx2"/>
              </a:solidFill>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sz="1000" b="1" dirty="0" err="1" smtClean="0">
                <a:solidFill>
                  <a:schemeClr val="tx2"/>
                </a:solidFill>
                <a:latin typeface="Verdana" panose="020B0604030504040204" pitchFamily="34" charset="0"/>
                <a:ea typeface="Verdana" panose="020B0604030504040204" pitchFamily="34" charset="0"/>
              </a:rPr>
              <a:t>UpdateTable</a:t>
            </a:r>
            <a:r>
              <a:rPr lang="en-US" sz="1000" dirty="0" smtClean="0">
                <a:solidFill>
                  <a:schemeClr val="tx2"/>
                </a:solidFill>
                <a:latin typeface="Verdana" panose="020B0604030504040204" pitchFamily="34" charset="0"/>
                <a:ea typeface="Verdana" panose="020B0604030504040204" pitchFamily="34" charset="0"/>
              </a:rPr>
              <a:t> – Modifies the settings of a table or its indexes, creates or removes new indexes on a table.</a:t>
            </a:r>
          </a:p>
          <a:p>
            <a:pPr marL="342900" indent="-342900">
              <a:buFont typeface="Arial" panose="020B0604020202020204" pitchFamily="34" charset="0"/>
              <a:buChar char="•"/>
            </a:pPr>
            <a:endParaRPr lang="en-US" sz="1000" dirty="0" smtClean="0">
              <a:solidFill>
                <a:schemeClr val="tx2"/>
              </a:solidFill>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sz="1000" b="1" dirty="0" err="1" smtClean="0">
                <a:solidFill>
                  <a:schemeClr val="tx2"/>
                </a:solidFill>
                <a:latin typeface="Verdana" panose="020B0604030504040204" pitchFamily="34" charset="0"/>
                <a:ea typeface="Verdana" panose="020B0604030504040204" pitchFamily="34" charset="0"/>
              </a:rPr>
              <a:t>DeleteTable</a:t>
            </a:r>
            <a:r>
              <a:rPr lang="en-US" sz="1000" dirty="0" smtClean="0">
                <a:solidFill>
                  <a:schemeClr val="tx2"/>
                </a:solidFill>
                <a:latin typeface="Verdana" panose="020B0604030504040204" pitchFamily="34" charset="0"/>
                <a:ea typeface="Verdana" panose="020B0604030504040204" pitchFamily="34" charset="0"/>
              </a:rPr>
              <a:t> – Removes a table and all of its dependent objects from DynamoDB.</a:t>
            </a:r>
          </a:p>
          <a:p>
            <a:pPr marL="342900" indent="-342900">
              <a:buFont typeface="Arial" panose="020B0604020202020204" pitchFamily="34" charset="0"/>
              <a:buChar char="•"/>
            </a:pPr>
            <a:endParaRPr lang="en-US" sz="1000" dirty="0">
              <a:solidFill>
                <a:schemeClr val="tx2"/>
              </a:solidFill>
              <a:latin typeface="Verdana" panose="020B0604030504040204" pitchFamily="34" charset="0"/>
              <a:ea typeface="Verdana" panose="020B0604030504040204" pitchFamily="34" charset="0"/>
            </a:endParaRPr>
          </a:p>
          <a:p>
            <a:endParaRPr lang="en-US" sz="1000" dirty="0" smtClean="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6019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a:latin typeface="Verdana" panose="020B0604030504040204" pitchFamily="34" charset="0"/>
                <a:ea typeface="Verdana" panose="020B0604030504040204" pitchFamily="34" charset="0"/>
              </a:rPr>
              <a:t>DynamoDB APIs - Examples</a:t>
            </a:r>
          </a:p>
        </p:txBody>
      </p:sp>
      <p:sp>
        <p:nvSpPr>
          <p:cNvPr id="4" name="TextBox 3"/>
          <p:cNvSpPr txBox="1"/>
          <p:nvPr/>
        </p:nvSpPr>
        <p:spPr>
          <a:xfrm>
            <a:off x="432263" y="798019"/>
            <a:ext cx="6192981" cy="5078313"/>
          </a:xfrm>
          <a:prstGeom prst="rect">
            <a:avLst/>
          </a:prstGeom>
          <a:noFill/>
        </p:spPr>
        <p:txBody>
          <a:bodyPr wrap="square" rtlCol="0">
            <a:spAutoFit/>
          </a:bodyPr>
          <a:lstStyle/>
          <a:p>
            <a:r>
              <a:rPr lang="en-US" sz="900" b="1" dirty="0" err="1" smtClean="0">
                <a:latin typeface="Verdana" panose="020B0604030504040204" pitchFamily="34" charset="0"/>
                <a:ea typeface="Verdana" panose="020B0604030504040204" pitchFamily="34" charset="0"/>
              </a:rPr>
              <a:t>CreateTable</a:t>
            </a:r>
            <a:r>
              <a:rPr lang="en-US" sz="900" b="1" dirty="0" smtClean="0">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a:p>
            <a:endParaRPr lang="en-US" sz="900" dirty="0" smtClean="0">
              <a:latin typeface="Verdana" panose="020B0604030504040204" pitchFamily="34" charset="0"/>
              <a:ea typeface="Verdana" panose="020B0604030504040204" pitchFamily="34" charset="0"/>
            </a:endParaRPr>
          </a:p>
          <a:p>
            <a:r>
              <a:rPr lang="en-US" sz="900" i="1" dirty="0" smtClean="0">
                <a:solidFill>
                  <a:schemeClr val="accent6">
                    <a:lumMod val="75000"/>
                  </a:schemeClr>
                </a:solidFill>
                <a:latin typeface="Verdana" panose="020B0604030504040204" pitchFamily="34" charset="0"/>
                <a:ea typeface="Verdana" panose="020B0604030504040204" pitchFamily="34" charset="0"/>
              </a:rPr>
              <a:t>import boto3		</a:t>
            </a:r>
            <a:r>
              <a:rPr lang="en-US" sz="900" i="1" dirty="0" smtClean="0">
                <a:solidFill>
                  <a:schemeClr val="bg1">
                    <a:lumMod val="50000"/>
                  </a:schemeClr>
                </a:solidFill>
                <a:latin typeface="Verdana" panose="020B0604030504040204" pitchFamily="34" charset="0"/>
                <a:ea typeface="Verdana" panose="020B0604030504040204" pitchFamily="34" charset="0"/>
              </a:rPr>
              <a:t>#AWS Python SDK</a:t>
            </a:r>
          </a:p>
          <a:p>
            <a:endParaRPr lang="en-US" sz="900" i="1" dirty="0" smtClean="0">
              <a:solidFill>
                <a:schemeClr val="accent6">
                  <a:lumMod val="75000"/>
                </a:schemeClr>
              </a:solidFill>
              <a:latin typeface="Verdana" panose="020B0604030504040204" pitchFamily="34" charset="0"/>
              <a:ea typeface="Verdana" panose="020B0604030504040204" pitchFamily="34" charset="0"/>
            </a:endParaRPr>
          </a:p>
          <a:p>
            <a:r>
              <a:rPr lang="en-US" sz="900" i="1" dirty="0" err="1" smtClean="0">
                <a:solidFill>
                  <a:schemeClr val="accent6">
                    <a:lumMod val="75000"/>
                  </a:schemeClr>
                </a:solidFill>
                <a:latin typeface="Verdana" panose="020B0604030504040204" pitchFamily="34" charset="0"/>
                <a:ea typeface="Verdana" panose="020B0604030504040204" pitchFamily="34" charset="0"/>
              </a:rPr>
              <a:t>dynamodb</a:t>
            </a:r>
            <a:r>
              <a:rPr lang="en-US" sz="900" i="1" dirty="0" smtClean="0">
                <a:solidFill>
                  <a:schemeClr val="accent6">
                    <a:lumMod val="75000"/>
                  </a:schemeClr>
                </a:solidFill>
                <a:latin typeface="Verdana" panose="020B0604030504040204" pitchFamily="34" charset="0"/>
                <a:ea typeface="Verdana" panose="020B0604030504040204" pitchFamily="34" charset="0"/>
              </a:rPr>
              <a:t> = boto3.resource('</a:t>
            </a:r>
            <a:r>
              <a:rPr lang="en-US" sz="900" i="1" dirty="0" err="1" smtClean="0">
                <a:solidFill>
                  <a:schemeClr val="accent6">
                    <a:lumMod val="75000"/>
                  </a:schemeClr>
                </a:solidFill>
                <a:latin typeface="Verdana" panose="020B0604030504040204" pitchFamily="34" charset="0"/>
                <a:ea typeface="Verdana" panose="020B0604030504040204" pitchFamily="34" charset="0"/>
              </a:rPr>
              <a:t>dynamodb</a:t>
            </a:r>
            <a:r>
              <a:rPr lang="en-US" sz="900" i="1" dirty="0" smtClean="0">
                <a:solidFill>
                  <a:schemeClr val="accent6">
                    <a:lumMod val="75000"/>
                  </a:schemeClr>
                </a:solidFill>
                <a:latin typeface="Verdana" panose="020B0604030504040204" pitchFamily="34" charset="0"/>
                <a:ea typeface="Verdana" panose="020B0604030504040204" pitchFamily="34" charset="0"/>
              </a:rPr>
              <a:t>', </a:t>
            </a:r>
            <a:r>
              <a:rPr lang="en-US" sz="900" i="1" dirty="0" err="1" smtClean="0">
                <a:solidFill>
                  <a:schemeClr val="accent6">
                    <a:lumMod val="75000"/>
                  </a:schemeClr>
                </a:solidFill>
                <a:latin typeface="Verdana" panose="020B0604030504040204" pitchFamily="34" charset="0"/>
                <a:ea typeface="Verdana" panose="020B0604030504040204" pitchFamily="34" charset="0"/>
              </a:rPr>
              <a:t>region_name</a:t>
            </a:r>
            <a:r>
              <a:rPr lang="en-US" sz="900" i="1" dirty="0" smtClean="0">
                <a:solidFill>
                  <a:schemeClr val="accent6">
                    <a:lumMod val="75000"/>
                  </a:schemeClr>
                </a:solidFill>
                <a:latin typeface="Verdana" panose="020B0604030504040204" pitchFamily="34" charset="0"/>
                <a:ea typeface="Verdana" panose="020B0604030504040204" pitchFamily="34" charset="0"/>
              </a:rPr>
              <a:t>='us-west-2‘)</a:t>
            </a:r>
          </a:p>
          <a:p>
            <a:endParaRPr lang="en-US" sz="900" i="1" dirty="0" smtClean="0">
              <a:solidFill>
                <a:schemeClr val="accent6">
                  <a:lumMod val="75000"/>
                </a:schemeClr>
              </a:solidFill>
              <a:latin typeface="Verdana" panose="020B0604030504040204" pitchFamily="34" charset="0"/>
              <a:ea typeface="Verdana" panose="020B0604030504040204" pitchFamily="34" charset="0"/>
            </a:endParaRPr>
          </a:p>
          <a:p>
            <a:r>
              <a:rPr lang="en-US" sz="900" i="1" dirty="0" smtClean="0">
                <a:solidFill>
                  <a:schemeClr val="accent6">
                    <a:lumMod val="75000"/>
                  </a:schemeClr>
                </a:solidFill>
                <a:latin typeface="Verdana" panose="020B0604030504040204" pitchFamily="34" charset="0"/>
                <a:ea typeface="Verdana" panose="020B0604030504040204" pitchFamily="34" charset="0"/>
              </a:rPr>
              <a:t>table = </a:t>
            </a:r>
            <a:r>
              <a:rPr lang="en-US" sz="900" i="1" dirty="0" err="1" smtClean="0">
                <a:solidFill>
                  <a:schemeClr val="accent6">
                    <a:lumMod val="75000"/>
                  </a:schemeClr>
                </a:solidFill>
                <a:latin typeface="Verdana" panose="020B0604030504040204" pitchFamily="34" charset="0"/>
                <a:ea typeface="Verdana" panose="020B0604030504040204" pitchFamily="34" charset="0"/>
              </a:rPr>
              <a:t>dynamodb.create_table</a:t>
            </a:r>
            <a:r>
              <a:rPr lang="en-US" sz="900" i="1" dirty="0" smtClean="0">
                <a:solidFill>
                  <a:schemeClr val="accent6">
                    <a:lumMod val="75000"/>
                  </a:schemeClr>
                </a:solidFill>
                <a:latin typeface="Verdana" panose="020B0604030504040204" pitchFamily="34" charset="0"/>
                <a:ea typeface="Verdana" panose="020B0604030504040204" pitchFamily="34" charset="0"/>
              </a:rPr>
              <a:t>(</a:t>
            </a: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r>
              <a:rPr lang="en-US" sz="900" i="1" dirty="0" err="1" smtClean="0">
                <a:solidFill>
                  <a:schemeClr val="accent6">
                    <a:lumMod val="75000"/>
                  </a:schemeClr>
                </a:solidFill>
                <a:latin typeface="Verdana" panose="020B0604030504040204" pitchFamily="34" charset="0"/>
                <a:ea typeface="Verdana" panose="020B0604030504040204" pitchFamily="34" charset="0"/>
              </a:rPr>
              <a:t>TableName</a:t>
            </a:r>
            <a:r>
              <a:rPr lang="en-US" sz="900" i="1" dirty="0" smtClean="0">
                <a:solidFill>
                  <a:schemeClr val="accent6">
                    <a:lumMod val="75000"/>
                  </a:schemeClr>
                </a:solidFill>
                <a:latin typeface="Verdana" panose="020B0604030504040204" pitchFamily="34" charset="0"/>
                <a:ea typeface="Verdana" panose="020B0604030504040204" pitchFamily="34" charset="0"/>
              </a:rPr>
              <a:t>='Movies',</a:t>
            </a: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r>
              <a:rPr lang="en-US" sz="900" i="1" dirty="0" err="1" smtClean="0">
                <a:solidFill>
                  <a:schemeClr val="accent6">
                    <a:lumMod val="75000"/>
                  </a:schemeClr>
                </a:solidFill>
                <a:latin typeface="Verdana" panose="020B0604030504040204" pitchFamily="34" charset="0"/>
                <a:ea typeface="Verdana" panose="020B0604030504040204" pitchFamily="34" charset="0"/>
              </a:rPr>
              <a:t>KeySchema</a:t>
            </a:r>
            <a:r>
              <a:rPr lang="en-US" sz="900" i="1" dirty="0" smtClean="0">
                <a:solidFill>
                  <a:schemeClr val="accent6">
                    <a:lumMod val="75000"/>
                  </a:schemeClr>
                </a:solidFill>
                <a:latin typeface="Verdana" panose="020B0604030504040204" pitchFamily="34" charset="0"/>
                <a:ea typeface="Verdana" panose="020B0604030504040204" pitchFamily="34" charset="0"/>
              </a:rPr>
              <a:t>=[</a:t>
            </a: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r>
              <a:rPr lang="en-US" sz="900" i="1" dirty="0" err="1" smtClean="0">
                <a:solidFill>
                  <a:schemeClr val="accent6">
                    <a:lumMod val="75000"/>
                  </a:schemeClr>
                </a:solidFill>
                <a:latin typeface="Verdana" panose="020B0604030504040204" pitchFamily="34" charset="0"/>
                <a:ea typeface="Verdana" panose="020B0604030504040204" pitchFamily="34" charset="0"/>
              </a:rPr>
              <a:t>AttributeName</a:t>
            </a:r>
            <a:r>
              <a:rPr lang="en-US" sz="900" i="1" dirty="0" smtClean="0">
                <a:solidFill>
                  <a:schemeClr val="accent6">
                    <a:lumMod val="75000"/>
                  </a:schemeClr>
                </a:solidFill>
                <a:latin typeface="Verdana" panose="020B0604030504040204" pitchFamily="34" charset="0"/>
                <a:ea typeface="Verdana" panose="020B0604030504040204" pitchFamily="34" charset="0"/>
              </a:rPr>
              <a:t>': 'year',</a:t>
            </a: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r>
              <a:rPr lang="en-US" sz="900" i="1" dirty="0" err="1" smtClean="0">
                <a:solidFill>
                  <a:schemeClr val="accent6">
                    <a:lumMod val="75000"/>
                  </a:schemeClr>
                </a:solidFill>
                <a:latin typeface="Verdana" panose="020B0604030504040204" pitchFamily="34" charset="0"/>
                <a:ea typeface="Verdana" panose="020B0604030504040204" pitchFamily="34" charset="0"/>
              </a:rPr>
              <a:t>KeyType</a:t>
            </a:r>
            <a:r>
              <a:rPr lang="en-US" sz="900" i="1" dirty="0" smtClean="0">
                <a:solidFill>
                  <a:schemeClr val="accent6">
                    <a:lumMod val="75000"/>
                  </a:schemeClr>
                </a:solidFill>
                <a:latin typeface="Verdana" panose="020B0604030504040204" pitchFamily="34" charset="0"/>
                <a:ea typeface="Verdana" panose="020B0604030504040204" pitchFamily="34" charset="0"/>
              </a:rPr>
              <a:t>': 'HASH'  	</a:t>
            </a:r>
            <a:r>
              <a:rPr lang="en-US" sz="900" i="1" dirty="0" smtClean="0">
                <a:solidFill>
                  <a:schemeClr val="bg1">
                    <a:lumMod val="50000"/>
                  </a:schemeClr>
                </a:solidFill>
                <a:latin typeface="Verdana" panose="020B0604030504040204" pitchFamily="34" charset="0"/>
                <a:ea typeface="Verdana" panose="020B0604030504040204" pitchFamily="34" charset="0"/>
              </a:rPr>
              <a:t>#Partition key</a:t>
            </a: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r>
              <a:rPr lang="en-US" sz="900" i="1" dirty="0" err="1" smtClean="0">
                <a:solidFill>
                  <a:schemeClr val="accent6">
                    <a:lumMod val="75000"/>
                  </a:schemeClr>
                </a:solidFill>
                <a:latin typeface="Verdana" panose="020B0604030504040204" pitchFamily="34" charset="0"/>
                <a:ea typeface="Verdana" panose="020B0604030504040204" pitchFamily="34" charset="0"/>
              </a:rPr>
              <a:t>AttributeName</a:t>
            </a:r>
            <a:r>
              <a:rPr lang="en-US" sz="900" i="1" dirty="0" smtClean="0">
                <a:solidFill>
                  <a:schemeClr val="accent6">
                    <a:lumMod val="75000"/>
                  </a:schemeClr>
                </a:solidFill>
                <a:latin typeface="Verdana" panose="020B0604030504040204" pitchFamily="34" charset="0"/>
                <a:ea typeface="Verdana" panose="020B0604030504040204" pitchFamily="34" charset="0"/>
              </a:rPr>
              <a:t>': 'title',</a:t>
            </a: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r>
              <a:rPr lang="en-US" sz="900" i="1" dirty="0" err="1" smtClean="0">
                <a:solidFill>
                  <a:schemeClr val="accent6">
                    <a:lumMod val="75000"/>
                  </a:schemeClr>
                </a:solidFill>
                <a:latin typeface="Verdana" panose="020B0604030504040204" pitchFamily="34" charset="0"/>
                <a:ea typeface="Verdana" panose="020B0604030504040204" pitchFamily="34" charset="0"/>
              </a:rPr>
              <a:t>KeyType</a:t>
            </a:r>
            <a:r>
              <a:rPr lang="en-US" sz="900" i="1" dirty="0" smtClean="0">
                <a:solidFill>
                  <a:schemeClr val="accent6">
                    <a:lumMod val="75000"/>
                  </a:schemeClr>
                </a:solidFill>
                <a:latin typeface="Verdana" panose="020B0604030504040204" pitchFamily="34" charset="0"/>
                <a:ea typeface="Verdana" panose="020B0604030504040204" pitchFamily="34" charset="0"/>
              </a:rPr>
              <a:t>': 'RANGE'  	</a:t>
            </a:r>
            <a:r>
              <a:rPr lang="en-US" sz="900" i="1" dirty="0" smtClean="0">
                <a:solidFill>
                  <a:schemeClr val="bg1">
                    <a:lumMod val="50000"/>
                  </a:schemeClr>
                </a:solidFill>
                <a:latin typeface="Verdana" panose="020B0604030504040204" pitchFamily="34" charset="0"/>
                <a:ea typeface="Verdana" panose="020B0604030504040204" pitchFamily="34" charset="0"/>
              </a:rPr>
              <a:t>#Sort key</a:t>
            </a: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r>
              <a:rPr lang="en-US" sz="900" i="1" dirty="0" err="1" smtClean="0">
                <a:solidFill>
                  <a:schemeClr val="accent6">
                    <a:lumMod val="75000"/>
                  </a:schemeClr>
                </a:solidFill>
                <a:latin typeface="Verdana" panose="020B0604030504040204" pitchFamily="34" charset="0"/>
                <a:ea typeface="Verdana" panose="020B0604030504040204" pitchFamily="34" charset="0"/>
              </a:rPr>
              <a:t>AttributeDefinitions</a:t>
            </a:r>
            <a:r>
              <a:rPr lang="en-US" sz="900" i="1" dirty="0" smtClean="0">
                <a:solidFill>
                  <a:schemeClr val="accent6">
                    <a:lumMod val="75000"/>
                  </a:schemeClr>
                </a:solidFill>
                <a:latin typeface="Verdana" panose="020B0604030504040204" pitchFamily="34" charset="0"/>
                <a:ea typeface="Verdana" panose="020B0604030504040204" pitchFamily="34" charset="0"/>
              </a:rPr>
              <a:t>=[</a:t>
            </a: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r>
              <a:rPr lang="en-US" sz="900" i="1" dirty="0" err="1" smtClean="0">
                <a:solidFill>
                  <a:schemeClr val="accent6">
                    <a:lumMod val="75000"/>
                  </a:schemeClr>
                </a:solidFill>
                <a:latin typeface="Verdana" panose="020B0604030504040204" pitchFamily="34" charset="0"/>
                <a:ea typeface="Verdana" panose="020B0604030504040204" pitchFamily="34" charset="0"/>
              </a:rPr>
              <a:t>AttributeName</a:t>
            </a:r>
            <a:r>
              <a:rPr lang="en-US" sz="900" i="1" dirty="0" smtClean="0">
                <a:solidFill>
                  <a:schemeClr val="accent6">
                    <a:lumMod val="75000"/>
                  </a:schemeClr>
                </a:solidFill>
                <a:latin typeface="Verdana" panose="020B0604030504040204" pitchFamily="34" charset="0"/>
                <a:ea typeface="Verdana" panose="020B0604030504040204" pitchFamily="34" charset="0"/>
              </a:rPr>
              <a:t>': 'year',</a:t>
            </a: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r>
              <a:rPr lang="en-US" sz="900" i="1" dirty="0" err="1" smtClean="0">
                <a:solidFill>
                  <a:schemeClr val="accent6">
                    <a:lumMod val="75000"/>
                  </a:schemeClr>
                </a:solidFill>
                <a:latin typeface="Verdana" panose="020B0604030504040204" pitchFamily="34" charset="0"/>
                <a:ea typeface="Verdana" panose="020B0604030504040204" pitchFamily="34" charset="0"/>
              </a:rPr>
              <a:t>AttributeType</a:t>
            </a:r>
            <a:r>
              <a:rPr lang="en-US" sz="900" i="1" dirty="0" smtClean="0">
                <a:solidFill>
                  <a:schemeClr val="accent6">
                    <a:lumMod val="75000"/>
                  </a:schemeClr>
                </a:solidFill>
                <a:latin typeface="Verdana" panose="020B0604030504040204" pitchFamily="34" charset="0"/>
                <a:ea typeface="Verdana" panose="020B0604030504040204" pitchFamily="34" charset="0"/>
              </a:rPr>
              <a:t>': 'N'</a:t>
            </a: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r>
              <a:rPr lang="en-US" sz="900" i="1" dirty="0" err="1" smtClean="0">
                <a:solidFill>
                  <a:schemeClr val="accent6">
                    <a:lumMod val="75000"/>
                  </a:schemeClr>
                </a:solidFill>
                <a:latin typeface="Verdana" panose="020B0604030504040204" pitchFamily="34" charset="0"/>
                <a:ea typeface="Verdana" panose="020B0604030504040204" pitchFamily="34" charset="0"/>
              </a:rPr>
              <a:t>AttributeName</a:t>
            </a:r>
            <a:r>
              <a:rPr lang="en-US" sz="900" i="1" dirty="0" smtClean="0">
                <a:solidFill>
                  <a:schemeClr val="accent6">
                    <a:lumMod val="75000"/>
                  </a:schemeClr>
                </a:solidFill>
                <a:latin typeface="Verdana" panose="020B0604030504040204" pitchFamily="34" charset="0"/>
                <a:ea typeface="Verdana" panose="020B0604030504040204" pitchFamily="34" charset="0"/>
              </a:rPr>
              <a:t>': 'title',</a:t>
            </a: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r>
              <a:rPr lang="en-US" sz="900" i="1" dirty="0" err="1" smtClean="0">
                <a:solidFill>
                  <a:schemeClr val="accent6">
                    <a:lumMod val="75000"/>
                  </a:schemeClr>
                </a:solidFill>
                <a:latin typeface="Verdana" panose="020B0604030504040204" pitchFamily="34" charset="0"/>
                <a:ea typeface="Verdana" panose="020B0604030504040204" pitchFamily="34" charset="0"/>
              </a:rPr>
              <a:t>AttributeType</a:t>
            </a:r>
            <a:r>
              <a:rPr lang="en-US" sz="900" i="1" dirty="0" smtClean="0">
                <a:solidFill>
                  <a:schemeClr val="accent6">
                    <a:lumMod val="75000"/>
                  </a:schemeClr>
                </a:solidFill>
                <a:latin typeface="Verdana" panose="020B0604030504040204" pitchFamily="34" charset="0"/>
                <a:ea typeface="Verdana" panose="020B0604030504040204" pitchFamily="34" charset="0"/>
              </a:rPr>
              <a:t>': 'S'</a:t>
            </a: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p>
          <a:p>
            <a:endParaRPr lang="en-US" sz="900" i="1" dirty="0" smtClean="0">
              <a:solidFill>
                <a:schemeClr val="accent6">
                  <a:lumMod val="75000"/>
                </a:schemeClr>
              </a:solidFill>
              <a:latin typeface="Verdana" panose="020B0604030504040204" pitchFamily="34" charset="0"/>
              <a:ea typeface="Verdana" panose="020B0604030504040204" pitchFamily="34" charset="0"/>
            </a:endParaRP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r>
              <a:rPr lang="en-US" sz="900" i="1" dirty="0" err="1" smtClean="0">
                <a:solidFill>
                  <a:schemeClr val="accent6">
                    <a:lumMod val="75000"/>
                  </a:schemeClr>
                </a:solidFill>
                <a:latin typeface="Verdana" panose="020B0604030504040204" pitchFamily="34" charset="0"/>
                <a:ea typeface="Verdana" panose="020B0604030504040204" pitchFamily="34" charset="0"/>
              </a:rPr>
              <a:t>ProvisionedThroughput</a:t>
            </a:r>
            <a:r>
              <a:rPr lang="en-US" sz="900" i="1" dirty="0" smtClean="0">
                <a:solidFill>
                  <a:schemeClr val="accent6">
                    <a:lumMod val="75000"/>
                  </a:schemeClr>
                </a:solidFill>
                <a:latin typeface="Verdana" panose="020B0604030504040204" pitchFamily="34" charset="0"/>
                <a:ea typeface="Verdana" panose="020B0604030504040204" pitchFamily="34" charset="0"/>
              </a:rPr>
              <a:t>={</a:t>
            </a: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r>
              <a:rPr lang="en-US" sz="900" i="1" dirty="0" err="1" smtClean="0">
                <a:solidFill>
                  <a:schemeClr val="accent6">
                    <a:lumMod val="75000"/>
                  </a:schemeClr>
                </a:solidFill>
                <a:latin typeface="Verdana" panose="020B0604030504040204" pitchFamily="34" charset="0"/>
                <a:ea typeface="Verdana" panose="020B0604030504040204" pitchFamily="34" charset="0"/>
              </a:rPr>
              <a:t>ReadCapacityUnits</a:t>
            </a:r>
            <a:r>
              <a:rPr lang="en-US" sz="900" i="1" dirty="0" smtClean="0">
                <a:solidFill>
                  <a:schemeClr val="accent6">
                    <a:lumMod val="75000"/>
                  </a:schemeClr>
                </a:solidFill>
                <a:latin typeface="Verdana" panose="020B0604030504040204" pitchFamily="34" charset="0"/>
                <a:ea typeface="Verdana" panose="020B0604030504040204" pitchFamily="34" charset="0"/>
              </a:rPr>
              <a:t>': 10,	</a:t>
            </a:r>
            <a:r>
              <a:rPr lang="en-US" sz="900" i="1" dirty="0">
                <a:solidFill>
                  <a:schemeClr val="bg1">
                    <a:lumMod val="50000"/>
                  </a:schemeClr>
                </a:solidFill>
                <a:latin typeface="Verdana" panose="020B0604030504040204" pitchFamily="34" charset="0"/>
                <a:ea typeface="Verdana" panose="020B0604030504040204" pitchFamily="34" charset="0"/>
              </a:rPr>
              <a:t>#RCU</a:t>
            </a: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r>
              <a:rPr lang="en-US" sz="900" i="1" dirty="0" err="1" smtClean="0">
                <a:solidFill>
                  <a:schemeClr val="accent6">
                    <a:lumMod val="75000"/>
                  </a:schemeClr>
                </a:solidFill>
                <a:latin typeface="Verdana" panose="020B0604030504040204" pitchFamily="34" charset="0"/>
                <a:ea typeface="Verdana" panose="020B0604030504040204" pitchFamily="34" charset="0"/>
              </a:rPr>
              <a:t>WriteCapacityUnits</a:t>
            </a:r>
            <a:r>
              <a:rPr lang="en-US" sz="900" i="1" dirty="0" smtClean="0">
                <a:solidFill>
                  <a:schemeClr val="accent6">
                    <a:lumMod val="75000"/>
                  </a:schemeClr>
                </a:solidFill>
                <a:latin typeface="Verdana" panose="020B0604030504040204" pitchFamily="34" charset="0"/>
                <a:ea typeface="Verdana" panose="020B0604030504040204" pitchFamily="34" charset="0"/>
              </a:rPr>
              <a:t>': 10	</a:t>
            </a:r>
            <a:r>
              <a:rPr lang="en-US" sz="900" i="1" dirty="0">
                <a:solidFill>
                  <a:schemeClr val="bg1">
                    <a:lumMod val="50000"/>
                  </a:schemeClr>
                </a:solidFill>
                <a:latin typeface="Verdana" panose="020B0604030504040204" pitchFamily="34" charset="0"/>
                <a:ea typeface="Verdana" panose="020B0604030504040204" pitchFamily="34" charset="0"/>
              </a:rPr>
              <a:t>#WCU</a:t>
            </a: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p>
          <a:p>
            <a:r>
              <a:rPr lang="en-US" sz="900" i="1" dirty="0" smtClean="0">
                <a:solidFill>
                  <a:schemeClr val="accent6">
                    <a:lumMod val="75000"/>
                  </a:schemeClr>
                </a:solidFill>
                <a:latin typeface="Verdana" panose="020B0604030504040204" pitchFamily="34" charset="0"/>
                <a:ea typeface="Verdana" panose="020B0604030504040204" pitchFamily="34" charset="0"/>
              </a:rPr>
              <a:t>)</a:t>
            </a:r>
          </a:p>
          <a:p>
            <a:endParaRPr lang="en-US" sz="900" i="1" dirty="0" smtClean="0">
              <a:solidFill>
                <a:schemeClr val="accent6">
                  <a:lumMod val="75000"/>
                </a:schemeClr>
              </a:solidFill>
              <a:latin typeface="Verdana" panose="020B0604030504040204" pitchFamily="34" charset="0"/>
              <a:ea typeface="Verdana" panose="020B0604030504040204" pitchFamily="34" charset="0"/>
            </a:endParaRPr>
          </a:p>
          <a:p>
            <a:r>
              <a:rPr lang="en-US" sz="900" i="1" dirty="0" smtClean="0">
                <a:solidFill>
                  <a:schemeClr val="accent6">
                    <a:lumMod val="75000"/>
                  </a:schemeClr>
                </a:solidFill>
                <a:latin typeface="Verdana" panose="020B0604030504040204" pitchFamily="34" charset="0"/>
                <a:ea typeface="Verdana" panose="020B0604030504040204" pitchFamily="34" charset="0"/>
              </a:rPr>
              <a:t>print("Table status:", </a:t>
            </a:r>
            <a:r>
              <a:rPr lang="en-US" sz="900" i="1" dirty="0" err="1" smtClean="0">
                <a:solidFill>
                  <a:schemeClr val="accent6">
                    <a:lumMod val="75000"/>
                  </a:schemeClr>
                </a:solidFill>
                <a:latin typeface="Verdana" panose="020B0604030504040204" pitchFamily="34" charset="0"/>
                <a:ea typeface="Verdana" panose="020B0604030504040204" pitchFamily="34" charset="0"/>
              </a:rPr>
              <a:t>table.table_status</a:t>
            </a:r>
            <a:r>
              <a:rPr lang="en-US" sz="900" i="1" dirty="0" smtClean="0">
                <a:solidFill>
                  <a:schemeClr val="accent6">
                    <a:lumMod val="75000"/>
                  </a:schemeClr>
                </a:solidFill>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4014521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a:latin typeface="Verdana" panose="020B0604030504040204" pitchFamily="34" charset="0"/>
                <a:ea typeface="Verdana" panose="020B0604030504040204" pitchFamily="34" charset="0"/>
              </a:rPr>
              <a:t>DynamoDB </a:t>
            </a:r>
            <a:r>
              <a:rPr lang="en-US" sz="1800" dirty="0" smtClean="0">
                <a:latin typeface="Verdana" panose="020B0604030504040204" pitchFamily="34" charset="0"/>
                <a:ea typeface="Verdana" panose="020B0604030504040204" pitchFamily="34" charset="0"/>
              </a:rPr>
              <a:t>APIs – Contd.</a:t>
            </a:r>
            <a:endParaRPr lang="en-US" sz="1800" dirty="0">
              <a:latin typeface="Verdana" panose="020B0604030504040204" pitchFamily="34" charset="0"/>
              <a:ea typeface="Verdana" panose="020B0604030504040204" pitchFamily="34" charset="0"/>
            </a:endParaRPr>
          </a:p>
        </p:txBody>
      </p:sp>
      <p:grpSp>
        <p:nvGrpSpPr>
          <p:cNvPr id="5" name="Group 4"/>
          <p:cNvGrpSpPr/>
          <p:nvPr/>
        </p:nvGrpSpPr>
        <p:grpSpPr>
          <a:xfrm>
            <a:off x="447918" y="955964"/>
            <a:ext cx="10425130" cy="3170099"/>
            <a:chOff x="382385" y="964276"/>
            <a:chExt cx="11244211" cy="3170099"/>
          </a:xfrm>
        </p:grpSpPr>
        <p:sp>
          <p:nvSpPr>
            <p:cNvPr id="7" name="TextBox 6"/>
            <p:cNvSpPr txBox="1"/>
            <p:nvPr/>
          </p:nvSpPr>
          <p:spPr>
            <a:xfrm>
              <a:off x="382385" y="964276"/>
              <a:ext cx="11229005" cy="3170099"/>
            </a:xfrm>
            <a:prstGeom prst="rect">
              <a:avLst/>
            </a:prstGeom>
            <a:noFill/>
          </p:spPr>
          <p:txBody>
            <a:bodyPr wrap="square" rtlCol="0">
              <a:spAutoFit/>
            </a:bodyPr>
            <a:lstStyle/>
            <a:p>
              <a:pPr>
                <a:lnSpc>
                  <a:spcPct val="150000"/>
                </a:lnSpc>
              </a:pPr>
              <a:r>
                <a:rPr lang="en-US" sz="1000" dirty="0" smtClean="0">
                  <a:solidFill>
                    <a:schemeClr val="tx2"/>
                  </a:solidFill>
                  <a:latin typeface="Verdana" panose="020B0604030504040204" pitchFamily="34" charset="0"/>
                  <a:ea typeface="Verdana" panose="020B0604030504040204" pitchFamily="34" charset="0"/>
                </a:rPr>
                <a:t>You create/manage an item in DynamoDB table either by using AWS web console or programmatically by using APIs.</a:t>
              </a:r>
            </a:p>
            <a:p>
              <a:pPr>
                <a:lnSpc>
                  <a:spcPct val="150000"/>
                </a:lnSpc>
              </a:pPr>
              <a:r>
                <a:rPr lang="en-US" sz="1000" dirty="0" smtClean="0">
                  <a:solidFill>
                    <a:schemeClr val="tx2"/>
                  </a:solidFill>
                  <a:latin typeface="Verdana" panose="020B0604030504040204" pitchFamily="34" charset="0"/>
                  <a:ea typeface="Verdana" panose="020B0604030504040204" pitchFamily="34" charset="0"/>
                </a:rPr>
                <a:t>Data level operations – </a:t>
              </a:r>
            </a:p>
            <a:p>
              <a:endParaRPr lang="en-US" sz="1000" b="1" dirty="0" smtClean="0">
                <a:solidFill>
                  <a:schemeClr val="tx2"/>
                </a:solidFill>
                <a:latin typeface="Verdana" panose="020B0604030504040204" pitchFamily="34" charset="0"/>
                <a:ea typeface="Verdana" panose="020B0604030504040204" pitchFamily="34" charset="0"/>
              </a:endParaRPr>
            </a:p>
            <a:p>
              <a:r>
                <a:rPr lang="en-US" sz="1000" b="1" dirty="0" smtClean="0">
                  <a:solidFill>
                    <a:schemeClr val="tx2"/>
                  </a:solidFill>
                  <a:latin typeface="Verdana" panose="020B0604030504040204" pitchFamily="34" charset="0"/>
                  <a:ea typeface="Verdana" panose="020B0604030504040204" pitchFamily="34" charset="0"/>
                </a:rPr>
                <a:t>Creating Data</a:t>
              </a:r>
              <a:r>
                <a:rPr lang="en-US" sz="1000" dirty="0" smtClean="0">
                  <a:solidFill>
                    <a:schemeClr val="tx2"/>
                  </a:solidFill>
                  <a:latin typeface="Verdana" panose="020B0604030504040204" pitchFamily="34" charset="0"/>
                  <a:ea typeface="Verdana" panose="020B0604030504040204" pitchFamily="34" charset="0"/>
                </a:rPr>
                <a:t> – </a:t>
              </a:r>
            </a:p>
            <a:p>
              <a:endParaRPr lang="en-US" sz="1000" b="1" dirty="0" smtClean="0">
                <a:solidFill>
                  <a:schemeClr val="tx2"/>
                </a:solidFill>
                <a:latin typeface="Verdana" panose="020B0604030504040204" pitchFamily="34" charset="0"/>
                <a:ea typeface="Verdana" panose="020B0604030504040204" pitchFamily="34" charset="0"/>
              </a:endParaRPr>
            </a:p>
            <a:p>
              <a:endParaRPr lang="en-US" sz="1000" b="1" dirty="0" smtClean="0">
                <a:solidFill>
                  <a:schemeClr val="tx2"/>
                </a:solidFill>
                <a:latin typeface="Verdana" panose="020B0604030504040204" pitchFamily="34" charset="0"/>
                <a:ea typeface="Verdana" panose="020B0604030504040204" pitchFamily="34" charset="0"/>
              </a:endParaRPr>
            </a:p>
            <a:p>
              <a:endParaRPr lang="en-US" sz="1000" b="1" dirty="0">
                <a:solidFill>
                  <a:schemeClr val="tx2"/>
                </a:solidFill>
                <a:latin typeface="Verdana" panose="020B0604030504040204" pitchFamily="34" charset="0"/>
                <a:ea typeface="Verdana" panose="020B0604030504040204" pitchFamily="34" charset="0"/>
              </a:endParaRPr>
            </a:p>
            <a:p>
              <a:endParaRPr lang="en-US" sz="1000" b="1" dirty="0" smtClean="0">
                <a:solidFill>
                  <a:schemeClr val="tx2"/>
                </a:solidFill>
                <a:latin typeface="Verdana" panose="020B0604030504040204" pitchFamily="34" charset="0"/>
                <a:ea typeface="Verdana" panose="020B0604030504040204" pitchFamily="34" charset="0"/>
              </a:endParaRPr>
            </a:p>
            <a:p>
              <a:endParaRPr lang="en-US" sz="1000" b="1" dirty="0">
                <a:solidFill>
                  <a:schemeClr val="tx2"/>
                </a:solidFill>
                <a:latin typeface="Verdana" panose="020B0604030504040204" pitchFamily="34" charset="0"/>
                <a:ea typeface="Verdana" panose="020B0604030504040204" pitchFamily="34" charset="0"/>
              </a:endParaRPr>
            </a:p>
            <a:p>
              <a:endParaRPr lang="en-US" sz="1000" b="1" dirty="0">
                <a:solidFill>
                  <a:schemeClr val="tx2"/>
                </a:solidFill>
                <a:latin typeface="Verdana" panose="020B0604030504040204" pitchFamily="34" charset="0"/>
                <a:ea typeface="Verdana" panose="020B0604030504040204" pitchFamily="34" charset="0"/>
              </a:endParaRPr>
            </a:p>
            <a:p>
              <a:r>
                <a:rPr lang="en-US" sz="1000" b="1" dirty="0" smtClean="0">
                  <a:solidFill>
                    <a:schemeClr val="tx2"/>
                  </a:solidFill>
                  <a:latin typeface="Verdana" panose="020B0604030504040204" pitchFamily="34" charset="0"/>
                  <a:ea typeface="Verdana" panose="020B0604030504040204" pitchFamily="34" charset="0"/>
                </a:rPr>
                <a:t>Reading Data</a:t>
              </a:r>
            </a:p>
            <a:p>
              <a:endParaRPr lang="en-US" sz="1000" b="1" dirty="0" smtClean="0">
                <a:solidFill>
                  <a:schemeClr val="tx2"/>
                </a:solidFill>
                <a:latin typeface="Verdana" panose="020B0604030504040204" pitchFamily="34" charset="0"/>
                <a:ea typeface="Verdana" panose="020B0604030504040204" pitchFamily="34" charset="0"/>
              </a:endParaRPr>
            </a:p>
            <a:p>
              <a:endParaRPr lang="en-US" sz="1000" b="1" dirty="0" smtClean="0">
                <a:solidFill>
                  <a:schemeClr val="tx2"/>
                </a:solidFill>
                <a:latin typeface="Verdana" panose="020B0604030504040204" pitchFamily="34" charset="0"/>
                <a:ea typeface="Verdana" panose="020B0604030504040204" pitchFamily="34" charset="0"/>
              </a:endParaRPr>
            </a:p>
            <a:p>
              <a:endParaRPr lang="en-US" sz="1000" b="1" dirty="0">
                <a:solidFill>
                  <a:schemeClr val="tx2"/>
                </a:solidFill>
                <a:latin typeface="Verdana" panose="020B0604030504040204" pitchFamily="34" charset="0"/>
                <a:ea typeface="Verdana" panose="020B0604030504040204" pitchFamily="34" charset="0"/>
              </a:endParaRPr>
            </a:p>
            <a:p>
              <a:endParaRPr lang="en-US" sz="1000" b="1" dirty="0" smtClean="0">
                <a:solidFill>
                  <a:schemeClr val="tx2"/>
                </a:solidFill>
                <a:latin typeface="Verdana" panose="020B0604030504040204" pitchFamily="34" charset="0"/>
                <a:ea typeface="Verdana" panose="020B0604030504040204" pitchFamily="34" charset="0"/>
              </a:endParaRPr>
            </a:p>
            <a:p>
              <a:endParaRPr lang="en-US" sz="1000" b="1" dirty="0">
                <a:solidFill>
                  <a:schemeClr val="tx2"/>
                </a:solidFill>
                <a:latin typeface="Verdana" panose="020B0604030504040204" pitchFamily="34" charset="0"/>
                <a:ea typeface="Verdana" panose="020B0604030504040204" pitchFamily="34" charset="0"/>
              </a:endParaRPr>
            </a:p>
            <a:p>
              <a:endParaRPr lang="en-US" sz="1000" b="1" dirty="0" smtClean="0">
                <a:solidFill>
                  <a:schemeClr val="tx2"/>
                </a:solidFill>
                <a:latin typeface="Verdana" panose="020B0604030504040204" pitchFamily="34" charset="0"/>
                <a:ea typeface="Verdana" panose="020B0604030504040204" pitchFamily="34" charset="0"/>
              </a:endParaRPr>
            </a:p>
            <a:p>
              <a:endParaRPr lang="en-US" sz="1000" b="1" dirty="0">
                <a:solidFill>
                  <a:schemeClr val="tx2"/>
                </a:solidFill>
                <a:latin typeface="Verdana" panose="020B0604030504040204" pitchFamily="34" charset="0"/>
                <a:ea typeface="Verdana" panose="020B0604030504040204" pitchFamily="34" charset="0"/>
              </a:endParaRPr>
            </a:p>
            <a:p>
              <a:endParaRPr lang="en-US" sz="1000" dirty="0" smtClean="0">
                <a:solidFill>
                  <a:schemeClr val="tx2"/>
                </a:solidFill>
                <a:latin typeface="Verdana" panose="020B0604030504040204" pitchFamily="34" charset="0"/>
                <a:ea typeface="Verdana" panose="020B0604030504040204" pitchFamily="34" charset="0"/>
              </a:endParaRPr>
            </a:p>
          </p:txBody>
        </p:sp>
        <p:sp>
          <p:nvSpPr>
            <p:cNvPr id="8" name="TextBox 7"/>
            <p:cNvSpPr txBox="1"/>
            <p:nvPr/>
          </p:nvSpPr>
          <p:spPr>
            <a:xfrm>
              <a:off x="562390" y="1857210"/>
              <a:ext cx="11049000" cy="553998"/>
            </a:xfrm>
            <a:prstGeom prst="rect">
              <a:avLst/>
            </a:prstGeom>
            <a:noFill/>
          </p:spPr>
          <p:txBody>
            <a:bodyPr wrap="square" rtlCol="0">
              <a:spAutoFit/>
            </a:bodyPr>
            <a:lstStyle/>
            <a:p>
              <a:pPr marL="285750" indent="-285750">
                <a:buFont typeface="Arial" panose="020B0604020202020204" pitchFamily="34" charset="0"/>
                <a:buChar char="•"/>
              </a:pPr>
              <a:r>
                <a:rPr lang="en-US" sz="1000" b="1" dirty="0" err="1">
                  <a:solidFill>
                    <a:schemeClr val="tx2"/>
                  </a:solidFill>
                  <a:latin typeface="Verdana" panose="020B0604030504040204" pitchFamily="34" charset="0"/>
                  <a:ea typeface="Verdana" panose="020B0604030504040204" pitchFamily="34" charset="0"/>
                </a:rPr>
                <a:t>PutItem</a:t>
              </a:r>
              <a:r>
                <a:rPr lang="en-US" sz="1000" dirty="0">
                  <a:solidFill>
                    <a:schemeClr val="tx2"/>
                  </a:solidFill>
                  <a:latin typeface="Verdana" panose="020B0604030504040204" pitchFamily="34" charset="0"/>
                  <a:ea typeface="Verdana" panose="020B0604030504040204" pitchFamily="34" charset="0"/>
                </a:rPr>
                <a:t> – Writes a single item to a table. You must specify the primary key attributes, but you don't have to specify other attributes</a:t>
              </a:r>
              <a:r>
                <a:rPr lang="en-US" sz="1000" dirty="0" smtClean="0">
                  <a:solidFill>
                    <a:schemeClr val="tx2"/>
                  </a:solidFill>
                  <a:latin typeface="Verdana" panose="020B0604030504040204" pitchFamily="34" charset="0"/>
                  <a:ea typeface="Verdana" panose="020B0604030504040204" pitchFamily="34" charset="0"/>
                </a:rPr>
                <a:t>.</a:t>
              </a:r>
            </a:p>
            <a:p>
              <a:pPr marL="285750" indent="-285750">
                <a:buFont typeface="Arial" panose="020B0604020202020204" pitchFamily="34" charset="0"/>
                <a:buChar char="•"/>
              </a:pPr>
              <a:r>
                <a:rPr lang="en-US" sz="1000" b="1" dirty="0" err="1">
                  <a:solidFill>
                    <a:schemeClr val="tx2"/>
                  </a:solidFill>
                  <a:latin typeface="Verdana" panose="020B0604030504040204" pitchFamily="34" charset="0"/>
                  <a:ea typeface="Verdana" panose="020B0604030504040204" pitchFamily="34" charset="0"/>
                </a:rPr>
                <a:t>BatchWriteItem</a:t>
              </a:r>
              <a:r>
                <a:rPr lang="en-US" sz="1000" dirty="0">
                  <a:solidFill>
                    <a:schemeClr val="tx2"/>
                  </a:solidFill>
                  <a:latin typeface="Verdana" panose="020B0604030504040204" pitchFamily="34" charset="0"/>
                  <a:ea typeface="Verdana" panose="020B0604030504040204" pitchFamily="34" charset="0"/>
                </a:rPr>
                <a:t> – Writes up to 25 items to a table. This is more efficient than calling </a:t>
              </a:r>
              <a:r>
                <a:rPr lang="en-US" sz="1000" dirty="0" err="1">
                  <a:solidFill>
                    <a:schemeClr val="tx2"/>
                  </a:solidFill>
                  <a:latin typeface="Verdana" panose="020B0604030504040204" pitchFamily="34" charset="0"/>
                  <a:ea typeface="Verdana" panose="020B0604030504040204" pitchFamily="34" charset="0"/>
                </a:rPr>
                <a:t>PutItem</a:t>
              </a:r>
              <a:r>
                <a:rPr lang="en-US" sz="1000" dirty="0">
                  <a:solidFill>
                    <a:schemeClr val="tx2"/>
                  </a:solidFill>
                  <a:latin typeface="Verdana" panose="020B0604030504040204" pitchFamily="34" charset="0"/>
                  <a:ea typeface="Verdana" panose="020B0604030504040204" pitchFamily="34" charset="0"/>
                </a:rPr>
                <a:t> multiple times because your application only needs a single network round trip to write the items</a:t>
              </a:r>
              <a:r>
                <a:rPr lang="en-US" sz="1000" dirty="0" smtClean="0">
                  <a:solidFill>
                    <a:schemeClr val="tx2"/>
                  </a:solidFill>
                  <a:latin typeface="Verdana" panose="020B0604030504040204" pitchFamily="34" charset="0"/>
                  <a:ea typeface="Verdana" panose="020B0604030504040204" pitchFamily="34" charset="0"/>
                </a:rPr>
                <a:t>.</a:t>
              </a:r>
              <a:endParaRPr lang="en-US" sz="1000" dirty="0">
                <a:solidFill>
                  <a:schemeClr val="tx2"/>
                </a:solidFill>
                <a:latin typeface="Verdana" panose="020B0604030504040204" pitchFamily="34" charset="0"/>
                <a:ea typeface="Verdana" panose="020B0604030504040204" pitchFamily="34" charset="0"/>
              </a:endParaRPr>
            </a:p>
          </p:txBody>
        </p:sp>
        <p:sp>
          <p:nvSpPr>
            <p:cNvPr id="9" name="TextBox 8"/>
            <p:cNvSpPr txBox="1"/>
            <p:nvPr/>
          </p:nvSpPr>
          <p:spPr>
            <a:xfrm>
              <a:off x="577596" y="2989606"/>
              <a:ext cx="11049000" cy="861774"/>
            </a:xfrm>
            <a:prstGeom prst="rect">
              <a:avLst/>
            </a:prstGeom>
            <a:noFill/>
          </p:spPr>
          <p:txBody>
            <a:bodyPr wrap="square" rtlCol="0">
              <a:spAutoFit/>
            </a:bodyPr>
            <a:lstStyle/>
            <a:p>
              <a:pPr marL="285750" indent="-285750">
                <a:buFont typeface="Arial" panose="020B0604020202020204" pitchFamily="34" charset="0"/>
                <a:buChar char="•"/>
              </a:pPr>
              <a:r>
                <a:rPr lang="en-US" sz="1000" b="1" dirty="0" err="1">
                  <a:solidFill>
                    <a:schemeClr val="tx2"/>
                  </a:solidFill>
                  <a:latin typeface="Verdana" panose="020B0604030504040204" pitchFamily="34" charset="0"/>
                  <a:ea typeface="Verdana" panose="020B0604030504040204" pitchFamily="34" charset="0"/>
                </a:rPr>
                <a:t>GetItem</a:t>
              </a:r>
              <a:r>
                <a:rPr lang="en-US" sz="1000" dirty="0">
                  <a:solidFill>
                    <a:schemeClr val="tx2"/>
                  </a:solidFill>
                  <a:latin typeface="Verdana" panose="020B0604030504040204" pitchFamily="34" charset="0"/>
                  <a:ea typeface="Verdana" panose="020B0604030504040204" pitchFamily="34" charset="0"/>
                </a:rPr>
                <a:t> – Retrieves a single item from a table. You must specify the primary key for the item that you want. You can retrieve the entire item, or just a subset of its attributes.</a:t>
              </a:r>
            </a:p>
            <a:p>
              <a:pPr marL="285750" indent="-285750">
                <a:buFont typeface="Arial" panose="020B0604020202020204" pitchFamily="34" charset="0"/>
                <a:buChar char="•"/>
              </a:pPr>
              <a:r>
                <a:rPr lang="en-US" sz="1000" b="1" dirty="0" err="1">
                  <a:solidFill>
                    <a:schemeClr val="tx2"/>
                  </a:solidFill>
                  <a:latin typeface="Verdana" panose="020B0604030504040204" pitchFamily="34" charset="0"/>
                  <a:ea typeface="Verdana" panose="020B0604030504040204" pitchFamily="34" charset="0"/>
                </a:rPr>
                <a:t>BatchGetItem</a:t>
              </a:r>
              <a:r>
                <a:rPr lang="en-US" sz="1000" dirty="0">
                  <a:solidFill>
                    <a:schemeClr val="tx2"/>
                  </a:solidFill>
                  <a:latin typeface="Verdana" panose="020B0604030504040204" pitchFamily="34" charset="0"/>
                  <a:ea typeface="Verdana" panose="020B0604030504040204" pitchFamily="34" charset="0"/>
                </a:rPr>
                <a:t> – Retrieves up to 100 items from one or more tables. This is more efficient than calling </a:t>
              </a:r>
              <a:r>
                <a:rPr lang="en-US" sz="1000" dirty="0" err="1">
                  <a:solidFill>
                    <a:schemeClr val="tx2"/>
                  </a:solidFill>
                  <a:latin typeface="Verdana" panose="020B0604030504040204" pitchFamily="34" charset="0"/>
                  <a:ea typeface="Verdana" panose="020B0604030504040204" pitchFamily="34" charset="0"/>
                </a:rPr>
                <a:t>GetItem</a:t>
              </a:r>
              <a:r>
                <a:rPr lang="en-US" sz="1000" dirty="0">
                  <a:solidFill>
                    <a:schemeClr val="tx2"/>
                  </a:solidFill>
                  <a:latin typeface="Verdana" panose="020B0604030504040204" pitchFamily="34" charset="0"/>
                  <a:ea typeface="Verdana" panose="020B0604030504040204" pitchFamily="34" charset="0"/>
                </a:rPr>
                <a:t> multiple times.</a:t>
              </a:r>
            </a:p>
            <a:p>
              <a:pPr marL="285750" indent="-285750">
                <a:buFont typeface="Arial" panose="020B0604020202020204" pitchFamily="34" charset="0"/>
                <a:buChar char="•"/>
              </a:pPr>
              <a:r>
                <a:rPr lang="en-US" sz="1000" b="1" dirty="0">
                  <a:solidFill>
                    <a:schemeClr val="tx2"/>
                  </a:solidFill>
                  <a:latin typeface="Verdana" panose="020B0604030504040204" pitchFamily="34" charset="0"/>
                  <a:ea typeface="Verdana" panose="020B0604030504040204" pitchFamily="34" charset="0"/>
                </a:rPr>
                <a:t>Query</a:t>
              </a:r>
              <a:r>
                <a:rPr lang="en-US" sz="1000" dirty="0">
                  <a:solidFill>
                    <a:schemeClr val="tx2"/>
                  </a:solidFill>
                  <a:latin typeface="Verdana" panose="020B0604030504040204" pitchFamily="34" charset="0"/>
                  <a:ea typeface="Verdana" panose="020B0604030504040204" pitchFamily="34" charset="0"/>
                </a:rPr>
                <a:t> – Retrieves all items that have a specific partition key. You must specify the partition key value.</a:t>
              </a:r>
            </a:p>
            <a:p>
              <a:pPr marL="285750" indent="-285750">
                <a:buFont typeface="Arial" panose="020B0604020202020204" pitchFamily="34" charset="0"/>
                <a:buChar char="•"/>
              </a:pPr>
              <a:r>
                <a:rPr lang="en-US" sz="1000" b="1" dirty="0">
                  <a:solidFill>
                    <a:schemeClr val="tx2"/>
                  </a:solidFill>
                  <a:latin typeface="Verdana" panose="020B0604030504040204" pitchFamily="34" charset="0"/>
                  <a:ea typeface="Verdana" panose="020B0604030504040204" pitchFamily="34" charset="0"/>
                </a:rPr>
                <a:t>Scan</a:t>
              </a:r>
              <a:r>
                <a:rPr lang="en-US" sz="1000" dirty="0">
                  <a:solidFill>
                    <a:schemeClr val="tx2"/>
                  </a:solidFill>
                  <a:latin typeface="Verdana" panose="020B0604030504040204" pitchFamily="34" charset="0"/>
                  <a:ea typeface="Verdana" panose="020B0604030504040204" pitchFamily="34" charset="0"/>
                </a:rPr>
                <a:t> – Retrieves all items in the specified table or index.</a:t>
              </a:r>
            </a:p>
          </p:txBody>
        </p:sp>
      </p:grpSp>
    </p:spTree>
    <p:extLst>
      <p:ext uri="{BB962C8B-B14F-4D97-AF65-F5344CB8AC3E}">
        <p14:creationId xmlns:p14="http://schemas.microsoft.com/office/powerpoint/2010/main" val="213511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a:latin typeface="Verdana" panose="020B0604030504040204" pitchFamily="34" charset="0"/>
                <a:ea typeface="Verdana" panose="020B0604030504040204" pitchFamily="34" charset="0"/>
              </a:rPr>
              <a:t>DynamoDB </a:t>
            </a:r>
            <a:r>
              <a:rPr lang="en-US" sz="1800" dirty="0" smtClean="0">
                <a:latin typeface="Verdana" panose="020B0604030504040204" pitchFamily="34" charset="0"/>
                <a:ea typeface="Verdana" panose="020B0604030504040204" pitchFamily="34" charset="0"/>
              </a:rPr>
              <a:t>APIs – </a:t>
            </a:r>
            <a:r>
              <a:rPr lang="en-US" sz="1800" dirty="0">
                <a:latin typeface="Verdana" panose="020B0604030504040204" pitchFamily="34" charset="0"/>
                <a:ea typeface="Verdana" panose="020B0604030504040204" pitchFamily="34" charset="0"/>
              </a:rPr>
              <a:t>Contd.</a:t>
            </a:r>
            <a:endParaRPr lang="en-US" sz="1800" dirty="0">
              <a:latin typeface="Verdana" panose="020B0604030504040204" pitchFamily="34" charset="0"/>
              <a:ea typeface="Verdana" panose="020B0604030504040204" pitchFamily="34" charset="0"/>
            </a:endParaRPr>
          </a:p>
        </p:txBody>
      </p:sp>
      <p:sp>
        <p:nvSpPr>
          <p:cNvPr id="5" name="TextBox 4"/>
          <p:cNvSpPr txBox="1"/>
          <p:nvPr/>
        </p:nvSpPr>
        <p:spPr>
          <a:xfrm>
            <a:off x="382385" y="964276"/>
            <a:ext cx="11229005" cy="1631216"/>
          </a:xfrm>
          <a:prstGeom prst="rect">
            <a:avLst/>
          </a:prstGeom>
          <a:noFill/>
        </p:spPr>
        <p:txBody>
          <a:bodyPr wrap="square" rtlCol="0">
            <a:spAutoFit/>
          </a:bodyPr>
          <a:lstStyle/>
          <a:p>
            <a:r>
              <a:rPr lang="en-US" sz="1000" b="1" dirty="0" smtClean="0">
                <a:solidFill>
                  <a:schemeClr val="tx2"/>
                </a:solidFill>
                <a:latin typeface="Verdana" panose="020B0604030504040204" pitchFamily="34" charset="0"/>
                <a:ea typeface="Verdana" panose="020B0604030504040204" pitchFamily="34" charset="0"/>
              </a:rPr>
              <a:t>Updating </a:t>
            </a:r>
            <a:r>
              <a:rPr lang="en-US" sz="1000" b="1" dirty="0">
                <a:solidFill>
                  <a:schemeClr val="tx2"/>
                </a:solidFill>
                <a:latin typeface="Verdana" panose="020B0604030504040204" pitchFamily="34" charset="0"/>
                <a:ea typeface="Verdana" panose="020B0604030504040204" pitchFamily="34" charset="0"/>
              </a:rPr>
              <a:t>Data</a:t>
            </a:r>
          </a:p>
          <a:p>
            <a:endParaRPr lang="en-US" sz="1000" b="1" dirty="0" smtClean="0">
              <a:solidFill>
                <a:schemeClr val="tx2"/>
              </a:solidFill>
              <a:latin typeface="Verdana" panose="020B0604030504040204" pitchFamily="34" charset="0"/>
              <a:ea typeface="Verdana" panose="020B0604030504040204" pitchFamily="34" charset="0"/>
            </a:endParaRPr>
          </a:p>
          <a:p>
            <a:endParaRPr lang="en-US" sz="1000" b="1" dirty="0">
              <a:solidFill>
                <a:schemeClr val="tx2"/>
              </a:solidFill>
              <a:latin typeface="Verdana" panose="020B0604030504040204" pitchFamily="34" charset="0"/>
              <a:ea typeface="Verdana" panose="020B0604030504040204" pitchFamily="34" charset="0"/>
            </a:endParaRPr>
          </a:p>
          <a:p>
            <a:endParaRPr lang="en-US" sz="1000" b="1" dirty="0" smtClean="0">
              <a:solidFill>
                <a:schemeClr val="tx2"/>
              </a:solidFill>
              <a:latin typeface="Verdana" panose="020B0604030504040204" pitchFamily="34" charset="0"/>
              <a:ea typeface="Verdana" panose="020B0604030504040204" pitchFamily="34" charset="0"/>
            </a:endParaRPr>
          </a:p>
          <a:p>
            <a:r>
              <a:rPr lang="en-US" sz="1000" b="1" dirty="0" smtClean="0">
                <a:solidFill>
                  <a:schemeClr val="tx2"/>
                </a:solidFill>
                <a:latin typeface="Verdana" panose="020B0604030504040204" pitchFamily="34" charset="0"/>
                <a:ea typeface="Verdana" panose="020B0604030504040204" pitchFamily="34" charset="0"/>
              </a:rPr>
              <a:t>Deleting Data</a:t>
            </a:r>
          </a:p>
          <a:p>
            <a:endParaRPr lang="en-US" sz="1000" b="1" dirty="0">
              <a:solidFill>
                <a:schemeClr val="tx2"/>
              </a:solidFill>
              <a:latin typeface="Verdana" panose="020B0604030504040204" pitchFamily="34" charset="0"/>
              <a:ea typeface="Verdana" panose="020B0604030504040204" pitchFamily="34" charset="0"/>
            </a:endParaRPr>
          </a:p>
          <a:p>
            <a:endParaRPr lang="en-US" sz="1000" b="1" dirty="0" smtClean="0">
              <a:solidFill>
                <a:schemeClr val="tx2"/>
              </a:solidFill>
              <a:latin typeface="Verdana" panose="020B0604030504040204" pitchFamily="34" charset="0"/>
              <a:ea typeface="Verdana" panose="020B0604030504040204" pitchFamily="34" charset="0"/>
            </a:endParaRPr>
          </a:p>
          <a:p>
            <a:endParaRPr lang="en-US" sz="1000" b="1" dirty="0">
              <a:solidFill>
                <a:schemeClr val="tx2"/>
              </a:solidFill>
              <a:latin typeface="Verdana" panose="020B0604030504040204" pitchFamily="34" charset="0"/>
              <a:ea typeface="Verdana" panose="020B0604030504040204" pitchFamily="34" charset="0"/>
            </a:endParaRPr>
          </a:p>
          <a:p>
            <a:endParaRPr lang="en-US" sz="1000" b="1" dirty="0">
              <a:solidFill>
                <a:schemeClr val="tx2"/>
              </a:solidFill>
              <a:latin typeface="Verdana" panose="020B0604030504040204" pitchFamily="34" charset="0"/>
              <a:ea typeface="Verdana" panose="020B0604030504040204" pitchFamily="34" charset="0"/>
            </a:endParaRPr>
          </a:p>
          <a:p>
            <a:endParaRPr lang="en-US" sz="1000" dirty="0" smtClean="0">
              <a:solidFill>
                <a:schemeClr val="tx2"/>
              </a:solidFill>
              <a:latin typeface="Verdana" panose="020B0604030504040204" pitchFamily="34" charset="0"/>
              <a:ea typeface="Verdana" panose="020B0604030504040204" pitchFamily="34" charset="0"/>
            </a:endParaRPr>
          </a:p>
        </p:txBody>
      </p:sp>
      <p:sp>
        <p:nvSpPr>
          <p:cNvPr id="7" name="TextBox 6"/>
          <p:cNvSpPr txBox="1"/>
          <p:nvPr/>
        </p:nvSpPr>
        <p:spPr>
          <a:xfrm>
            <a:off x="472387" y="1207471"/>
            <a:ext cx="11049000" cy="246221"/>
          </a:xfrm>
          <a:prstGeom prst="rect">
            <a:avLst/>
          </a:prstGeom>
          <a:noFill/>
        </p:spPr>
        <p:txBody>
          <a:bodyPr wrap="square" rtlCol="0">
            <a:spAutoFit/>
          </a:bodyPr>
          <a:lstStyle/>
          <a:p>
            <a:pPr marL="285750" indent="-285750">
              <a:buFont typeface="Arial" panose="020B0604020202020204" pitchFamily="34" charset="0"/>
              <a:buChar char="•"/>
            </a:pPr>
            <a:r>
              <a:rPr lang="en-US" sz="1000" b="1" dirty="0" err="1" smtClean="0">
                <a:solidFill>
                  <a:schemeClr val="tx2"/>
                </a:solidFill>
                <a:latin typeface="Verdana" panose="020B0604030504040204" pitchFamily="34" charset="0"/>
                <a:ea typeface="Verdana" panose="020B0604030504040204" pitchFamily="34" charset="0"/>
              </a:rPr>
              <a:t>UpdateItem</a:t>
            </a:r>
            <a:r>
              <a:rPr lang="en-US" sz="1000" dirty="0" smtClean="0">
                <a:solidFill>
                  <a:schemeClr val="tx2"/>
                </a:solidFill>
                <a:latin typeface="Verdana" panose="020B0604030504040204" pitchFamily="34" charset="0"/>
                <a:ea typeface="Verdana" panose="020B0604030504040204" pitchFamily="34" charset="0"/>
              </a:rPr>
              <a:t> </a:t>
            </a:r>
            <a:r>
              <a:rPr lang="en-US" sz="1000" dirty="0">
                <a:solidFill>
                  <a:schemeClr val="tx2"/>
                </a:solidFill>
                <a:latin typeface="Verdana" panose="020B0604030504040204" pitchFamily="34" charset="0"/>
                <a:ea typeface="Verdana" panose="020B0604030504040204" pitchFamily="34" charset="0"/>
              </a:rPr>
              <a:t>– </a:t>
            </a:r>
            <a:r>
              <a:rPr lang="en-US" sz="1000" dirty="0" smtClean="0">
                <a:solidFill>
                  <a:schemeClr val="tx2"/>
                </a:solidFill>
                <a:latin typeface="Verdana" panose="020B0604030504040204" pitchFamily="34" charset="0"/>
                <a:ea typeface="Verdana" panose="020B0604030504040204" pitchFamily="34" charset="0"/>
              </a:rPr>
              <a:t>Modifies one or more attributes in an item. You must specify the primary key for the item that you want to modify.</a:t>
            </a:r>
            <a:endParaRPr lang="en-US" sz="1000" dirty="0">
              <a:solidFill>
                <a:schemeClr val="tx2"/>
              </a:solidFill>
              <a:latin typeface="Verdana" panose="020B0604030504040204" pitchFamily="34" charset="0"/>
              <a:ea typeface="Verdana" panose="020B0604030504040204" pitchFamily="34" charset="0"/>
            </a:endParaRPr>
          </a:p>
        </p:txBody>
      </p:sp>
      <p:sp>
        <p:nvSpPr>
          <p:cNvPr id="8" name="TextBox 7"/>
          <p:cNvSpPr txBox="1"/>
          <p:nvPr/>
        </p:nvSpPr>
        <p:spPr>
          <a:xfrm>
            <a:off x="472387" y="1908936"/>
            <a:ext cx="11049000" cy="400110"/>
          </a:xfrm>
          <a:prstGeom prst="rect">
            <a:avLst/>
          </a:prstGeom>
          <a:noFill/>
        </p:spPr>
        <p:txBody>
          <a:bodyPr wrap="square" rtlCol="0">
            <a:spAutoFit/>
          </a:bodyPr>
          <a:lstStyle/>
          <a:p>
            <a:pPr marL="285750" indent="-285750">
              <a:buFont typeface="Arial" panose="020B0604020202020204" pitchFamily="34" charset="0"/>
              <a:buChar char="•"/>
            </a:pPr>
            <a:r>
              <a:rPr lang="en-US" sz="1000" b="1" dirty="0" err="1" smtClean="0">
                <a:solidFill>
                  <a:schemeClr val="tx2"/>
                </a:solidFill>
                <a:latin typeface="Verdana" panose="020B0604030504040204" pitchFamily="34" charset="0"/>
                <a:ea typeface="Verdana" panose="020B0604030504040204" pitchFamily="34" charset="0"/>
              </a:rPr>
              <a:t>DeleteItem</a:t>
            </a:r>
            <a:r>
              <a:rPr lang="en-US" sz="1000" dirty="0" smtClean="0">
                <a:solidFill>
                  <a:schemeClr val="tx2"/>
                </a:solidFill>
                <a:latin typeface="Verdana" panose="020B0604030504040204" pitchFamily="34" charset="0"/>
                <a:ea typeface="Verdana" panose="020B0604030504040204" pitchFamily="34" charset="0"/>
              </a:rPr>
              <a:t> </a:t>
            </a:r>
            <a:r>
              <a:rPr lang="en-US" sz="1000" dirty="0">
                <a:solidFill>
                  <a:schemeClr val="tx2"/>
                </a:solidFill>
                <a:latin typeface="Verdana" panose="020B0604030504040204" pitchFamily="34" charset="0"/>
                <a:ea typeface="Verdana" panose="020B0604030504040204" pitchFamily="34" charset="0"/>
              </a:rPr>
              <a:t>– </a:t>
            </a:r>
            <a:r>
              <a:rPr lang="en-US" sz="1000" dirty="0" smtClean="0">
                <a:solidFill>
                  <a:schemeClr val="tx2"/>
                </a:solidFill>
                <a:latin typeface="Verdana" panose="020B0604030504040204" pitchFamily="34" charset="0"/>
                <a:ea typeface="Verdana" panose="020B0604030504040204" pitchFamily="34" charset="0"/>
              </a:rPr>
              <a:t>Deletes a single item from a table. You must specify the primary key for the item that you want to delete.</a:t>
            </a:r>
          </a:p>
          <a:p>
            <a:pPr marL="285750" indent="-285750">
              <a:buFont typeface="Arial" panose="020B0604020202020204" pitchFamily="34" charset="0"/>
              <a:buChar char="•"/>
            </a:pPr>
            <a:r>
              <a:rPr lang="en-US" sz="1000" b="1" dirty="0" err="1" smtClean="0">
                <a:solidFill>
                  <a:schemeClr val="tx2"/>
                </a:solidFill>
                <a:latin typeface="Verdana" panose="020B0604030504040204" pitchFamily="34" charset="0"/>
                <a:ea typeface="Verdana" panose="020B0604030504040204" pitchFamily="34" charset="0"/>
              </a:rPr>
              <a:t>BatchWriteItem</a:t>
            </a:r>
            <a:r>
              <a:rPr lang="en-US" sz="1000" dirty="0" smtClean="0">
                <a:solidFill>
                  <a:schemeClr val="tx2"/>
                </a:solidFill>
                <a:latin typeface="Verdana" panose="020B0604030504040204" pitchFamily="34" charset="0"/>
                <a:ea typeface="Verdana" panose="020B0604030504040204" pitchFamily="34" charset="0"/>
              </a:rPr>
              <a:t> </a:t>
            </a:r>
            <a:r>
              <a:rPr lang="en-US" sz="1000" dirty="0">
                <a:solidFill>
                  <a:schemeClr val="tx2"/>
                </a:solidFill>
                <a:latin typeface="Verdana" panose="020B0604030504040204" pitchFamily="34" charset="0"/>
                <a:ea typeface="Verdana" panose="020B0604030504040204" pitchFamily="34" charset="0"/>
              </a:rPr>
              <a:t>– </a:t>
            </a:r>
            <a:r>
              <a:rPr lang="en-US" sz="1000" dirty="0" smtClean="0">
                <a:solidFill>
                  <a:schemeClr val="tx2"/>
                </a:solidFill>
                <a:latin typeface="Verdana" panose="020B0604030504040204" pitchFamily="34" charset="0"/>
                <a:ea typeface="Verdana" panose="020B0604030504040204" pitchFamily="34" charset="0"/>
              </a:rPr>
              <a:t>Deletes up to 25 items from one or more tables.</a:t>
            </a:r>
            <a:endParaRPr lang="en-US" sz="1000"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30120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a:latin typeface="Verdana" panose="020B0604030504040204" pitchFamily="34" charset="0"/>
                <a:ea typeface="Verdana" panose="020B0604030504040204" pitchFamily="34" charset="0"/>
              </a:rPr>
              <a:t>DynamoDB APIs - </a:t>
            </a:r>
            <a:r>
              <a:rPr lang="en-US" sz="1800" dirty="0">
                <a:latin typeface="Verdana" panose="020B0604030504040204" pitchFamily="34" charset="0"/>
                <a:ea typeface="Verdana" panose="020B0604030504040204" pitchFamily="34" charset="0"/>
              </a:rPr>
              <a:t>Examples – Contd.</a:t>
            </a:r>
            <a:endParaRPr lang="en-US" sz="1800" dirty="0">
              <a:latin typeface="Verdana" panose="020B0604030504040204" pitchFamily="34" charset="0"/>
              <a:ea typeface="Verdana" panose="020B0604030504040204" pitchFamily="34" charset="0"/>
            </a:endParaRPr>
          </a:p>
        </p:txBody>
      </p:sp>
      <p:grpSp>
        <p:nvGrpSpPr>
          <p:cNvPr id="3" name="Group 2"/>
          <p:cNvGrpSpPr/>
          <p:nvPr/>
        </p:nvGrpSpPr>
        <p:grpSpPr>
          <a:xfrm>
            <a:off x="565266" y="964275"/>
            <a:ext cx="10776065" cy="4538749"/>
            <a:chOff x="565266" y="964276"/>
            <a:chExt cx="10776065" cy="4154984"/>
          </a:xfrm>
        </p:grpSpPr>
        <p:sp>
          <p:nvSpPr>
            <p:cNvPr id="4" name="TextBox 3"/>
            <p:cNvSpPr txBox="1"/>
            <p:nvPr/>
          </p:nvSpPr>
          <p:spPr>
            <a:xfrm>
              <a:off x="565266" y="964276"/>
              <a:ext cx="4256116" cy="3785652"/>
            </a:xfrm>
            <a:prstGeom prst="rect">
              <a:avLst/>
            </a:prstGeom>
            <a:noFill/>
          </p:spPr>
          <p:txBody>
            <a:bodyPr wrap="square" rtlCol="0">
              <a:spAutoFit/>
            </a:bodyPr>
            <a:lstStyle/>
            <a:p>
              <a:r>
                <a:rPr lang="en-US" sz="1000" b="1" dirty="0" smtClean="0">
                  <a:solidFill>
                    <a:schemeClr val="tx2"/>
                  </a:solidFill>
                  <a:latin typeface="Verdana" panose="020B0604030504040204" pitchFamily="34" charset="0"/>
                  <a:ea typeface="Verdana" panose="020B0604030504040204" pitchFamily="34" charset="0"/>
                </a:rPr>
                <a:t>Create Data:</a:t>
              </a:r>
              <a:endParaRPr lang="en-US" sz="1000" dirty="0">
                <a:solidFill>
                  <a:schemeClr val="tx2"/>
                </a:solidFill>
                <a:latin typeface="Verdana" panose="020B0604030504040204" pitchFamily="34" charset="0"/>
                <a:ea typeface="Verdana" panose="020B0604030504040204" pitchFamily="34" charset="0"/>
              </a:endParaRPr>
            </a:p>
            <a:p>
              <a:endParaRPr lang="en-US" sz="1000" dirty="0" smtClean="0">
                <a:solidFill>
                  <a:schemeClr val="tx2"/>
                </a:solidFill>
                <a:latin typeface="Verdana" panose="020B0604030504040204" pitchFamily="34" charset="0"/>
                <a:ea typeface="Verdana" panose="020B0604030504040204" pitchFamily="34" charset="0"/>
              </a:endParaRPr>
            </a:p>
            <a:p>
              <a:r>
                <a:rPr lang="en-US" sz="1000" dirty="0">
                  <a:solidFill>
                    <a:schemeClr val="tx2"/>
                  </a:solidFill>
                  <a:latin typeface="Verdana" panose="020B0604030504040204" pitchFamily="34" charset="0"/>
                  <a:ea typeface="Verdana" panose="020B0604030504040204" pitchFamily="34" charset="0"/>
                </a:rPr>
                <a:t>The following is an example of movie </a:t>
              </a:r>
              <a:r>
                <a:rPr lang="en-US" sz="1000" dirty="0" smtClean="0">
                  <a:solidFill>
                    <a:schemeClr val="tx2"/>
                  </a:solidFill>
                  <a:latin typeface="Verdana" panose="020B0604030504040204" pitchFamily="34" charset="0"/>
                  <a:ea typeface="Verdana" panose="020B0604030504040204" pitchFamily="34" charset="0"/>
                </a:rPr>
                <a:t>data (</a:t>
              </a:r>
              <a:r>
                <a:rPr lang="en-US" sz="1000" dirty="0" err="1">
                  <a:solidFill>
                    <a:schemeClr val="tx2"/>
                  </a:solidFill>
                  <a:latin typeface="Verdana" panose="020B0604030504040204" pitchFamily="34" charset="0"/>
                  <a:ea typeface="Verdana" panose="020B0604030504040204" pitchFamily="34" charset="0"/>
                </a:rPr>
                <a:t>moviedata.json</a:t>
              </a:r>
              <a:r>
                <a:rPr lang="en-US" sz="1000" dirty="0" smtClean="0">
                  <a:solidFill>
                    <a:schemeClr val="tx2"/>
                  </a:solidFill>
                  <a:latin typeface="Verdana" panose="020B0604030504040204" pitchFamily="34" charset="0"/>
                  <a:ea typeface="Verdana" panose="020B0604030504040204" pitchFamily="34" charset="0"/>
                </a:rPr>
                <a:t>):</a:t>
              </a:r>
            </a:p>
            <a:p>
              <a:r>
                <a:rPr lang="en-US" sz="1000" i="1" dirty="0">
                  <a:solidFill>
                    <a:schemeClr val="accent6">
                      <a:lumMod val="75000"/>
                    </a:schemeClr>
                  </a:solidFill>
                  <a:latin typeface="Verdana" panose="020B0604030504040204" pitchFamily="34" charset="0"/>
                  <a:ea typeface="Verdana" panose="020B0604030504040204" pitchFamily="34" charset="0"/>
                </a:rPr>
                <a:t>{</a:t>
              </a:r>
            </a:p>
            <a:p>
              <a:r>
                <a:rPr lang="en-US" sz="1000" i="1" dirty="0">
                  <a:solidFill>
                    <a:schemeClr val="accent6">
                      <a:lumMod val="75000"/>
                    </a:schemeClr>
                  </a:solidFill>
                  <a:latin typeface="Verdana" panose="020B0604030504040204" pitchFamily="34" charset="0"/>
                  <a:ea typeface="Verdana" panose="020B0604030504040204" pitchFamily="34" charset="0"/>
                </a:rPr>
                <a:t>    "year" : 2013,</a:t>
              </a:r>
            </a:p>
            <a:p>
              <a:r>
                <a:rPr lang="en-US" sz="1000" i="1" dirty="0">
                  <a:solidFill>
                    <a:schemeClr val="accent6">
                      <a:lumMod val="75000"/>
                    </a:schemeClr>
                  </a:solidFill>
                  <a:latin typeface="Verdana" panose="020B0604030504040204" pitchFamily="34" charset="0"/>
                  <a:ea typeface="Verdana" panose="020B0604030504040204" pitchFamily="34" charset="0"/>
                </a:rPr>
                <a:t>    "title" : "Turn It Down, Or Else!",</a:t>
              </a:r>
            </a:p>
            <a:p>
              <a:r>
                <a:rPr lang="en-US" sz="1000" i="1" dirty="0">
                  <a:solidFill>
                    <a:schemeClr val="accent6">
                      <a:lumMod val="75000"/>
                    </a:schemeClr>
                  </a:solidFill>
                  <a:latin typeface="Verdana" panose="020B0604030504040204" pitchFamily="34" charset="0"/>
                  <a:ea typeface="Verdana" panose="020B0604030504040204" pitchFamily="34" charset="0"/>
                </a:rPr>
                <a:t>    "info" : {</a:t>
              </a:r>
            </a:p>
            <a:p>
              <a:r>
                <a:rPr lang="en-US" sz="1000" i="1" dirty="0">
                  <a:solidFill>
                    <a:schemeClr val="accent6">
                      <a:lumMod val="75000"/>
                    </a:schemeClr>
                  </a:solidFill>
                  <a:latin typeface="Verdana" panose="020B0604030504040204" pitchFamily="34" charset="0"/>
                  <a:ea typeface="Verdana" panose="020B0604030504040204" pitchFamily="34" charset="0"/>
                </a:rPr>
                <a:t>        "directors" : [</a:t>
              </a:r>
            </a:p>
            <a:p>
              <a:r>
                <a:rPr lang="en-US" sz="1000" i="1" dirty="0">
                  <a:solidFill>
                    <a:schemeClr val="accent6">
                      <a:lumMod val="75000"/>
                    </a:schemeClr>
                  </a:solidFill>
                  <a:latin typeface="Verdana" panose="020B0604030504040204" pitchFamily="34" charset="0"/>
                  <a:ea typeface="Verdana" panose="020B0604030504040204" pitchFamily="34" charset="0"/>
                </a:rPr>
                <a:t>            "Alice Smith",</a:t>
              </a:r>
            </a:p>
            <a:p>
              <a:r>
                <a:rPr lang="en-US" sz="1000" i="1" dirty="0">
                  <a:solidFill>
                    <a:schemeClr val="accent6">
                      <a:lumMod val="75000"/>
                    </a:schemeClr>
                  </a:solidFill>
                  <a:latin typeface="Verdana" panose="020B0604030504040204" pitchFamily="34" charset="0"/>
                  <a:ea typeface="Verdana" panose="020B0604030504040204" pitchFamily="34" charset="0"/>
                </a:rPr>
                <a:t>            "Bob Jones"</a:t>
              </a:r>
            </a:p>
            <a:p>
              <a:r>
                <a:rPr lang="en-US" sz="1000" i="1" dirty="0">
                  <a:solidFill>
                    <a:schemeClr val="accent6">
                      <a:lumMod val="75000"/>
                    </a:schemeClr>
                  </a:solidFill>
                  <a:latin typeface="Verdana" panose="020B0604030504040204" pitchFamily="34" charset="0"/>
                  <a:ea typeface="Verdana" panose="020B0604030504040204" pitchFamily="34" charset="0"/>
                </a:rPr>
                <a:t>        ],</a:t>
              </a:r>
            </a:p>
            <a:p>
              <a:r>
                <a:rPr lang="en-US" sz="1000" i="1" dirty="0">
                  <a:solidFill>
                    <a:schemeClr val="accent6">
                      <a:lumMod val="75000"/>
                    </a:schemeClr>
                  </a:solidFill>
                  <a:latin typeface="Verdana" panose="020B0604030504040204" pitchFamily="34" charset="0"/>
                  <a:ea typeface="Verdana" panose="020B0604030504040204" pitchFamily="34" charset="0"/>
                </a:rPr>
                <a:t>        "</a:t>
              </a:r>
              <a:r>
                <a:rPr lang="en-US" sz="1000" i="1" dirty="0" err="1">
                  <a:solidFill>
                    <a:schemeClr val="accent6">
                      <a:lumMod val="75000"/>
                    </a:schemeClr>
                  </a:solidFill>
                  <a:latin typeface="Verdana" panose="020B0604030504040204" pitchFamily="34" charset="0"/>
                  <a:ea typeface="Verdana" panose="020B0604030504040204" pitchFamily="34" charset="0"/>
                </a:rPr>
                <a:t>release_date</a:t>
              </a:r>
              <a:r>
                <a:rPr lang="en-US" sz="1000" i="1" dirty="0">
                  <a:solidFill>
                    <a:schemeClr val="accent6">
                      <a:lumMod val="75000"/>
                    </a:schemeClr>
                  </a:solidFill>
                  <a:latin typeface="Verdana" panose="020B0604030504040204" pitchFamily="34" charset="0"/>
                  <a:ea typeface="Verdana" panose="020B0604030504040204" pitchFamily="34" charset="0"/>
                </a:rPr>
                <a:t>" : "2013-01-18T00:00:00Z",</a:t>
              </a:r>
            </a:p>
            <a:p>
              <a:r>
                <a:rPr lang="en-US" sz="1000" i="1" dirty="0">
                  <a:solidFill>
                    <a:schemeClr val="accent6">
                      <a:lumMod val="75000"/>
                    </a:schemeClr>
                  </a:solidFill>
                  <a:latin typeface="Verdana" panose="020B0604030504040204" pitchFamily="34" charset="0"/>
                  <a:ea typeface="Verdana" panose="020B0604030504040204" pitchFamily="34" charset="0"/>
                </a:rPr>
                <a:t>        "rating" : 6.2,</a:t>
              </a:r>
            </a:p>
            <a:p>
              <a:r>
                <a:rPr lang="en-US" sz="1000" i="1" dirty="0">
                  <a:solidFill>
                    <a:schemeClr val="accent6">
                      <a:lumMod val="75000"/>
                    </a:schemeClr>
                  </a:solidFill>
                  <a:latin typeface="Verdana" panose="020B0604030504040204" pitchFamily="34" charset="0"/>
                  <a:ea typeface="Verdana" panose="020B0604030504040204" pitchFamily="34" charset="0"/>
                </a:rPr>
                <a:t>        "genres" : [</a:t>
              </a:r>
            </a:p>
            <a:p>
              <a:r>
                <a:rPr lang="en-US" sz="1000" i="1" dirty="0">
                  <a:solidFill>
                    <a:schemeClr val="accent6">
                      <a:lumMod val="75000"/>
                    </a:schemeClr>
                  </a:solidFill>
                  <a:latin typeface="Verdana" panose="020B0604030504040204" pitchFamily="34" charset="0"/>
                  <a:ea typeface="Verdana" panose="020B0604030504040204" pitchFamily="34" charset="0"/>
                </a:rPr>
                <a:t>            "Comedy",</a:t>
              </a:r>
            </a:p>
            <a:p>
              <a:r>
                <a:rPr lang="en-US" sz="1000" i="1" dirty="0">
                  <a:solidFill>
                    <a:schemeClr val="accent6">
                      <a:lumMod val="75000"/>
                    </a:schemeClr>
                  </a:solidFill>
                  <a:latin typeface="Verdana" panose="020B0604030504040204" pitchFamily="34" charset="0"/>
                  <a:ea typeface="Verdana" panose="020B0604030504040204" pitchFamily="34" charset="0"/>
                </a:rPr>
                <a:t>            "Drama"</a:t>
              </a:r>
            </a:p>
            <a:p>
              <a:r>
                <a:rPr lang="en-US" sz="1000" i="1" dirty="0">
                  <a:solidFill>
                    <a:schemeClr val="accent6">
                      <a:lumMod val="75000"/>
                    </a:schemeClr>
                  </a:solidFill>
                  <a:latin typeface="Verdana" panose="020B0604030504040204" pitchFamily="34" charset="0"/>
                  <a:ea typeface="Verdana" panose="020B0604030504040204" pitchFamily="34" charset="0"/>
                </a:rPr>
                <a:t>        ],</a:t>
              </a:r>
            </a:p>
            <a:p>
              <a:r>
                <a:rPr lang="en-US" sz="1000" i="1" dirty="0">
                  <a:solidFill>
                    <a:schemeClr val="accent6">
                      <a:lumMod val="75000"/>
                    </a:schemeClr>
                  </a:solidFill>
                  <a:latin typeface="Verdana" panose="020B0604030504040204" pitchFamily="34" charset="0"/>
                  <a:ea typeface="Verdana" panose="020B0604030504040204" pitchFamily="34" charset="0"/>
                </a:rPr>
                <a:t>        "actors" : [</a:t>
              </a:r>
            </a:p>
            <a:p>
              <a:r>
                <a:rPr lang="en-US" sz="1000" i="1" dirty="0">
                  <a:solidFill>
                    <a:schemeClr val="accent6">
                      <a:lumMod val="75000"/>
                    </a:schemeClr>
                  </a:solidFill>
                  <a:latin typeface="Verdana" panose="020B0604030504040204" pitchFamily="34" charset="0"/>
                  <a:ea typeface="Verdana" panose="020B0604030504040204" pitchFamily="34" charset="0"/>
                </a:rPr>
                <a:t>            "David </a:t>
              </a:r>
              <a:r>
                <a:rPr lang="en-US" sz="1000" i="1" dirty="0" err="1">
                  <a:solidFill>
                    <a:schemeClr val="accent6">
                      <a:lumMod val="75000"/>
                    </a:schemeClr>
                  </a:solidFill>
                  <a:latin typeface="Verdana" panose="020B0604030504040204" pitchFamily="34" charset="0"/>
                  <a:ea typeface="Verdana" panose="020B0604030504040204" pitchFamily="34" charset="0"/>
                </a:rPr>
                <a:t>Matthewman</a:t>
              </a:r>
              <a:r>
                <a:rPr lang="en-US" sz="1000" i="1" dirty="0">
                  <a:solidFill>
                    <a:schemeClr val="accent6">
                      <a:lumMod val="75000"/>
                    </a:schemeClr>
                  </a:solidFill>
                  <a:latin typeface="Verdana" panose="020B0604030504040204" pitchFamily="34" charset="0"/>
                  <a:ea typeface="Verdana" panose="020B0604030504040204" pitchFamily="34" charset="0"/>
                </a:rPr>
                <a:t>",</a:t>
              </a:r>
            </a:p>
            <a:p>
              <a:r>
                <a:rPr lang="en-US" sz="1000" i="1" dirty="0">
                  <a:solidFill>
                    <a:schemeClr val="accent6">
                      <a:lumMod val="75000"/>
                    </a:schemeClr>
                  </a:solidFill>
                  <a:latin typeface="Verdana" panose="020B0604030504040204" pitchFamily="34" charset="0"/>
                  <a:ea typeface="Verdana" panose="020B0604030504040204" pitchFamily="34" charset="0"/>
                </a:rPr>
                <a:t>            "Ann Thomas",</a:t>
              </a:r>
            </a:p>
            <a:p>
              <a:r>
                <a:rPr lang="en-US" sz="1000" i="1" dirty="0">
                  <a:solidFill>
                    <a:schemeClr val="accent6">
                      <a:lumMod val="75000"/>
                    </a:schemeClr>
                  </a:solidFill>
                  <a:latin typeface="Verdana" panose="020B0604030504040204" pitchFamily="34" charset="0"/>
                  <a:ea typeface="Verdana" panose="020B0604030504040204" pitchFamily="34" charset="0"/>
                </a:rPr>
                <a:t>            "Jonathan G. Neff"</a:t>
              </a:r>
            </a:p>
            <a:p>
              <a:r>
                <a:rPr lang="en-US" sz="1000" i="1" dirty="0">
                  <a:solidFill>
                    <a:schemeClr val="accent6">
                      <a:lumMod val="75000"/>
                    </a:schemeClr>
                  </a:solidFill>
                  <a:latin typeface="Verdana" panose="020B0604030504040204" pitchFamily="34" charset="0"/>
                  <a:ea typeface="Verdana" panose="020B0604030504040204" pitchFamily="34" charset="0"/>
                </a:rPr>
                <a:t>       ]</a:t>
              </a:r>
            </a:p>
            <a:p>
              <a:r>
                <a:rPr lang="en-US" sz="1000" i="1" dirty="0">
                  <a:solidFill>
                    <a:schemeClr val="accent6">
                      <a:lumMod val="75000"/>
                    </a:schemeClr>
                  </a:solidFill>
                  <a:latin typeface="Verdana" panose="020B0604030504040204" pitchFamily="34" charset="0"/>
                  <a:ea typeface="Verdana" panose="020B0604030504040204" pitchFamily="34" charset="0"/>
                </a:rPr>
                <a:t>    }</a:t>
              </a:r>
            </a:p>
            <a:p>
              <a:r>
                <a:rPr lang="en-US" sz="1000" i="1" dirty="0">
                  <a:solidFill>
                    <a:schemeClr val="accent6">
                      <a:lumMod val="75000"/>
                    </a:schemeClr>
                  </a:solidFill>
                  <a:latin typeface="Verdana" panose="020B0604030504040204" pitchFamily="34" charset="0"/>
                  <a:ea typeface="Verdana" panose="020B0604030504040204" pitchFamily="34" charset="0"/>
                </a:rPr>
                <a:t>}</a:t>
              </a:r>
            </a:p>
          </p:txBody>
        </p:sp>
        <p:sp>
          <p:nvSpPr>
            <p:cNvPr id="5" name="TextBox 4"/>
            <p:cNvSpPr txBox="1"/>
            <p:nvPr/>
          </p:nvSpPr>
          <p:spPr>
            <a:xfrm>
              <a:off x="6134792" y="964276"/>
              <a:ext cx="5206539" cy="4154984"/>
            </a:xfrm>
            <a:prstGeom prst="rect">
              <a:avLst/>
            </a:prstGeom>
            <a:noFill/>
          </p:spPr>
          <p:txBody>
            <a:bodyPr wrap="square" rtlCol="0">
              <a:spAutoFit/>
            </a:bodyPr>
            <a:lstStyle/>
            <a:p>
              <a:r>
                <a:rPr lang="en-US" sz="1000" dirty="0" smtClean="0">
                  <a:solidFill>
                    <a:schemeClr val="tx2"/>
                  </a:solidFill>
                  <a:latin typeface="Verdana" panose="020B0604030504040204" pitchFamily="34" charset="0"/>
                  <a:ea typeface="Verdana" panose="020B0604030504040204" pitchFamily="34" charset="0"/>
                </a:rPr>
                <a:t>Now load the sample data into “Movies” table:</a:t>
              </a:r>
            </a:p>
            <a:p>
              <a:endParaRPr lang="en-US" sz="1000" dirty="0">
                <a:solidFill>
                  <a:schemeClr val="tx2"/>
                </a:solidFill>
                <a:latin typeface="Verdana" panose="020B0604030504040204" pitchFamily="34" charset="0"/>
                <a:ea typeface="Verdana" panose="020B0604030504040204" pitchFamily="34" charset="0"/>
              </a:endParaRPr>
            </a:p>
            <a:p>
              <a:r>
                <a:rPr lang="en-US" sz="1000" i="1" dirty="0">
                  <a:solidFill>
                    <a:schemeClr val="accent6">
                      <a:lumMod val="75000"/>
                    </a:schemeClr>
                  </a:solidFill>
                  <a:latin typeface="Verdana" panose="020B0604030504040204" pitchFamily="34" charset="0"/>
                  <a:ea typeface="Verdana" panose="020B0604030504040204" pitchFamily="34" charset="0"/>
                </a:rPr>
                <a:t>import boto3</a:t>
              </a:r>
            </a:p>
            <a:p>
              <a:r>
                <a:rPr lang="en-US" sz="1000" i="1" dirty="0">
                  <a:solidFill>
                    <a:schemeClr val="accent6">
                      <a:lumMod val="75000"/>
                    </a:schemeClr>
                  </a:solidFill>
                  <a:latin typeface="Verdana" panose="020B0604030504040204" pitchFamily="34" charset="0"/>
                  <a:ea typeface="Verdana" panose="020B0604030504040204" pitchFamily="34" charset="0"/>
                </a:rPr>
                <a:t>import </a:t>
              </a:r>
              <a:r>
                <a:rPr lang="en-US" sz="1000" i="1" dirty="0" err="1">
                  <a:solidFill>
                    <a:schemeClr val="accent6">
                      <a:lumMod val="75000"/>
                    </a:schemeClr>
                  </a:solidFill>
                  <a:latin typeface="Verdana" panose="020B0604030504040204" pitchFamily="34" charset="0"/>
                  <a:ea typeface="Verdana" panose="020B0604030504040204" pitchFamily="34" charset="0"/>
                </a:rPr>
                <a:t>json</a:t>
              </a:r>
              <a:endParaRPr lang="en-US" sz="1000" i="1" dirty="0">
                <a:solidFill>
                  <a:schemeClr val="accent6">
                    <a:lumMod val="75000"/>
                  </a:schemeClr>
                </a:solidFill>
                <a:latin typeface="Verdana" panose="020B0604030504040204" pitchFamily="34" charset="0"/>
                <a:ea typeface="Verdana" panose="020B0604030504040204" pitchFamily="34" charset="0"/>
              </a:endParaRPr>
            </a:p>
            <a:p>
              <a:r>
                <a:rPr lang="en-US" sz="1000" i="1" dirty="0">
                  <a:solidFill>
                    <a:schemeClr val="accent6">
                      <a:lumMod val="75000"/>
                    </a:schemeClr>
                  </a:solidFill>
                  <a:latin typeface="Verdana" panose="020B0604030504040204" pitchFamily="34" charset="0"/>
                  <a:ea typeface="Verdana" panose="020B0604030504040204" pitchFamily="34" charset="0"/>
                </a:rPr>
                <a:t>import decimal</a:t>
              </a:r>
            </a:p>
            <a:p>
              <a:endParaRPr lang="en-US" sz="1000" i="1" dirty="0">
                <a:solidFill>
                  <a:schemeClr val="accent6">
                    <a:lumMod val="75000"/>
                  </a:schemeClr>
                </a:solidFill>
                <a:latin typeface="Verdana" panose="020B0604030504040204" pitchFamily="34" charset="0"/>
                <a:ea typeface="Verdana" panose="020B0604030504040204" pitchFamily="34" charset="0"/>
              </a:endParaRPr>
            </a:p>
            <a:p>
              <a:r>
                <a:rPr lang="en-US" sz="1000" i="1" dirty="0" err="1">
                  <a:solidFill>
                    <a:schemeClr val="accent6">
                      <a:lumMod val="75000"/>
                    </a:schemeClr>
                  </a:solidFill>
                  <a:latin typeface="Verdana" panose="020B0604030504040204" pitchFamily="34" charset="0"/>
                  <a:ea typeface="Verdana" panose="020B0604030504040204" pitchFamily="34" charset="0"/>
                </a:rPr>
                <a:t>dynamodb</a:t>
              </a:r>
              <a:r>
                <a:rPr lang="en-US" sz="1000" i="1" dirty="0">
                  <a:solidFill>
                    <a:schemeClr val="accent6">
                      <a:lumMod val="75000"/>
                    </a:schemeClr>
                  </a:solidFill>
                  <a:latin typeface="Verdana" panose="020B0604030504040204" pitchFamily="34" charset="0"/>
                  <a:ea typeface="Verdana" panose="020B0604030504040204" pitchFamily="34" charset="0"/>
                </a:rPr>
                <a:t> = boto3.resource('</a:t>
              </a:r>
              <a:r>
                <a:rPr lang="en-US" sz="1000" i="1" dirty="0" err="1">
                  <a:solidFill>
                    <a:schemeClr val="accent6">
                      <a:lumMod val="75000"/>
                    </a:schemeClr>
                  </a:solidFill>
                  <a:latin typeface="Verdana" panose="020B0604030504040204" pitchFamily="34" charset="0"/>
                  <a:ea typeface="Verdana" panose="020B0604030504040204" pitchFamily="34" charset="0"/>
                </a:rPr>
                <a:t>dynamodb</a:t>
              </a:r>
              <a:r>
                <a:rPr lang="en-US" sz="1000" i="1" dirty="0">
                  <a:solidFill>
                    <a:schemeClr val="accent6">
                      <a:lumMod val="75000"/>
                    </a:schemeClr>
                  </a:solidFill>
                  <a:latin typeface="Verdana" panose="020B0604030504040204" pitchFamily="34" charset="0"/>
                  <a:ea typeface="Verdana" panose="020B0604030504040204" pitchFamily="34" charset="0"/>
                </a:rPr>
                <a:t>', </a:t>
              </a:r>
              <a:r>
                <a:rPr lang="en-US" sz="1000" i="1" dirty="0" err="1">
                  <a:solidFill>
                    <a:schemeClr val="accent6">
                      <a:lumMod val="75000"/>
                    </a:schemeClr>
                  </a:solidFill>
                  <a:latin typeface="Verdana" panose="020B0604030504040204" pitchFamily="34" charset="0"/>
                  <a:ea typeface="Verdana" panose="020B0604030504040204" pitchFamily="34" charset="0"/>
                </a:rPr>
                <a:t>region_name</a:t>
              </a:r>
              <a:r>
                <a:rPr lang="en-US" sz="1000" i="1" dirty="0">
                  <a:solidFill>
                    <a:schemeClr val="accent6">
                      <a:lumMod val="75000"/>
                    </a:schemeClr>
                  </a:solidFill>
                  <a:latin typeface="Verdana" panose="020B0604030504040204" pitchFamily="34" charset="0"/>
                  <a:ea typeface="Verdana" panose="020B0604030504040204" pitchFamily="34" charset="0"/>
                </a:rPr>
                <a:t>='us-west-2')</a:t>
              </a:r>
            </a:p>
            <a:p>
              <a:endParaRPr lang="en-US" sz="1000" i="1" dirty="0">
                <a:solidFill>
                  <a:schemeClr val="accent6">
                    <a:lumMod val="75000"/>
                  </a:schemeClr>
                </a:solidFill>
                <a:latin typeface="Verdana" panose="020B0604030504040204" pitchFamily="34" charset="0"/>
                <a:ea typeface="Verdana" panose="020B0604030504040204" pitchFamily="34" charset="0"/>
              </a:endParaRPr>
            </a:p>
            <a:p>
              <a:r>
                <a:rPr lang="en-US" sz="1000" i="1" dirty="0">
                  <a:solidFill>
                    <a:schemeClr val="accent6">
                      <a:lumMod val="75000"/>
                    </a:schemeClr>
                  </a:solidFill>
                  <a:latin typeface="Verdana" panose="020B0604030504040204" pitchFamily="34" charset="0"/>
                  <a:ea typeface="Verdana" panose="020B0604030504040204" pitchFamily="34" charset="0"/>
                </a:rPr>
                <a:t>table = </a:t>
              </a:r>
              <a:r>
                <a:rPr lang="en-US" sz="1000" i="1" dirty="0" err="1">
                  <a:solidFill>
                    <a:schemeClr val="accent6">
                      <a:lumMod val="75000"/>
                    </a:schemeClr>
                  </a:solidFill>
                  <a:latin typeface="Verdana" panose="020B0604030504040204" pitchFamily="34" charset="0"/>
                  <a:ea typeface="Verdana" panose="020B0604030504040204" pitchFamily="34" charset="0"/>
                </a:rPr>
                <a:t>dynamodb.Table</a:t>
              </a:r>
              <a:r>
                <a:rPr lang="en-US" sz="1000" i="1" dirty="0">
                  <a:solidFill>
                    <a:schemeClr val="accent6">
                      <a:lumMod val="75000"/>
                    </a:schemeClr>
                  </a:solidFill>
                  <a:latin typeface="Verdana" panose="020B0604030504040204" pitchFamily="34" charset="0"/>
                  <a:ea typeface="Verdana" panose="020B0604030504040204" pitchFamily="34" charset="0"/>
                </a:rPr>
                <a:t>('Movies')</a:t>
              </a:r>
            </a:p>
            <a:p>
              <a:endParaRPr lang="en-US" sz="1000" i="1" dirty="0">
                <a:solidFill>
                  <a:schemeClr val="accent6">
                    <a:lumMod val="75000"/>
                  </a:schemeClr>
                </a:solidFill>
                <a:latin typeface="Verdana" panose="020B0604030504040204" pitchFamily="34" charset="0"/>
                <a:ea typeface="Verdana" panose="020B0604030504040204" pitchFamily="34" charset="0"/>
              </a:endParaRPr>
            </a:p>
            <a:p>
              <a:r>
                <a:rPr lang="en-US" sz="1000" i="1" dirty="0">
                  <a:solidFill>
                    <a:schemeClr val="accent6">
                      <a:lumMod val="75000"/>
                    </a:schemeClr>
                  </a:solidFill>
                  <a:latin typeface="Verdana" panose="020B0604030504040204" pitchFamily="34" charset="0"/>
                  <a:ea typeface="Verdana" panose="020B0604030504040204" pitchFamily="34" charset="0"/>
                </a:rPr>
                <a:t>with open("</a:t>
              </a:r>
              <a:r>
                <a:rPr lang="en-US" sz="1000" i="1" dirty="0" err="1">
                  <a:solidFill>
                    <a:schemeClr val="accent6">
                      <a:lumMod val="75000"/>
                    </a:schemeClr>
                  </a:solidFill>
                  <a:latin typeface="Verdana" panose="020B0604030504040204" pitchFamily="34" charset="0"/>
                  <a:ea typeface="Verdana" panose="020B0604030504040204" pitchFamily="34" charset="0"/>
                </a:rPr>
                <a:t>moviedata.json</a:t>
              </a:r>
              <a:r>
                <a:rPr lang="en-US" sz="1000" i="1" dirty="0">
                  <a:solidFill>
                    <a:schemeClr val="accent6">
                      <a:lumMod val="75000"/>
                    </a:schemeClr>
                  </a:solidFill>
                  <a:latin typeface="Verdana" panose="020B0604030504040204" pitchFamily="34" charset="0"/>
                  <a:ea typeface="Verdana" panose="020B0604030504040204" pitchFamily="34" charset="0"/>
                </a:rPr>
                <a:t>") as </a:t>
              </a:r>
              <a:r>
                <a:rPr lang="en-US" sz="1000" i="1" dirty="0" err="1">
                  <a:solidFill>
                    <a:schemeClr val="accent6">
                      <a:lumMod val="75000"/>
                    </a:schemeClr>
                  </a:solidFill>
                  <a:latin typeface="Verdana" panose="020B0604030504040204" pitchFamily="34" charset="0"/>
                  <a:ea typeface="Verdana" panose="020B0604030504040204" pitchFamily="34" charset="0"/>
                </a:rPr>
                <a:t>json_file</a:t>
              </a:r>
              <a:r>
                <a:rPr lang="en-US" sz="1000" i="1" dirty="0">
                  <a:solidFill>
                    <a:schemeClr val="accent6">
                      <a:lumMod val="75000"/>
                    </a:schemeClr>
                  </a:solidFill>
                  <a:latin typeface="Verdana" panose="020B0604030504040204" pitchFamily="34" charset="0"/>
                  <a:ea typeface="Verdana" panose="020B0604030504040204" pitchFamily="34" charset="0"/>
                </a:rPr>
                <a:t>:</a:t>
              </a:r>
            </a:p>
            <a:p>
              <a:r>
                <a:rPr lang="en-US" sz="1000" i="1" dirty="0">
                  <a:solidFill>
                    <a:schemeClr val="accent6">
                      <a:lumMod val="75000"/>
                    </a:schemeClr>
                  </a:solidFill>
                  <a:latin typeface="Verdana" panose="020B0604030504040204" pitchFamily="34" charset="0"/>
                  <a:ea typeface="Verdana" panose="020B0604030504040204" pitchFamily="34" charset="0"/>
                </a:rPr>
                <a:t>    movies = </a:t>
              </a:r>
              <a:r>
                <a:rPr lang="en-US" sz="1000" i="1" dirty="0" err="1">
                  <a:solidFill>
                    <a:schemeClr val="accent6">
                      <a:lumMod val="75000"/>
                    </a:schemeClr>
                  </a:solidFill>
                  <a:latin typeface="Verdana" panose="020B0604030504040204" pitchFamily="34" charset="0"/>
                  <a:ea typeface="Verdana" panose="020B0604030504040204" pitchFamily="34" charset="0"/>
                </a:rPr>
                <a:t>json.load</a:t>
              </a:r>
              <a:r>
                <a:rPr lang="en-US" sz="1000" i="1" dirty="0">
                  <a:solidFill>
                    <a:schemeClr val="accent6">
                      <a:lumMod val="75000"/>
                    </a:schemeClr>
                  </a:solidFill>
                  <a:latin typeface="Verdana" panose="020B0604030504040204" pitchFamily="34" charset="0"/>
                  <a:ea typeface="Verdana" panose="020B0604030504040204" pitchFamily="34" charset="0"/>
                </a:rPr>
                <a:t>(</a:t>
              </a:r>
              <a:r>
                <a:rPr lang="en-US" sz="1000" i="1" dirty="0" err="1">
                  <a:solidFill>
                    <a:schemeClr val="accent6">
                      <a:lumMod val="75000"/>
                    </a:schemeClr>
                  </a:solidFill>
                  <a:latin typeface="Verdana" panose="020B0604030504040204" pitchFamily="34" charset="0"/>
                  <a:ea typeface="Verdana" panose="020B0604030504040204" pitchFamily="34" charset="0"/>
                </a:rPr>
                <a:t>json_file</a:t>
              </a:r>
              <a:r>
                <a:rPr lang="en-US" sz="1000" i="1" dirty="0">
                  <a:solidFill>
                    <a:schemeClr val="accent6">
                      <a:lumMod val="75000"/>
                    </a:schemeClr>
                  </a:solidFill>
                  <a:latin typeface="Verdana" panose="020B0604030504040204" pitchFamily="34" charset="0"/>
                  <a:ea typeface="Verdana" panose="020B0604030504040204" pitchFamily="34" charset="0"/>
                </a:rPr>
                <a:t>, </a:t>
              </a:r>
              <a:r>
                <a:rPr lang="en-US" sz="1000" i="1" dirty="0" err="1">
                  <a:solidFill>
                    <a:schemeClr val="accent6">
                      <a:lumMod val="75000"/>
                    </a:schemeClr>
                  </a:solidFill>
                  <a:latin typeface="Verdana" panose="020B0604030504040204" pitchFamily="34" charset="0"/>
                  <a:ea typeface="Verdana" panose="020B0604030504040204" pitchFamily="34" charset="0"/>
                </a:rPr>
                <a:t>parse_float</a:t>
              </a:r>
              <a:r>
                <a:rPr lang="en-US" sz="1000" i="1" dirty="0">
                  <a:solidFill>
                    <a:schemeClr val="accent6">
                      <a:lumMod val="75000"/>
                    </a:schemeClr>
                  </a:solidFill>
                  <a:latin typeface="Verdana" panose="020B0604030504040204" pitchFamily="34" charset="0"/>
                  <a:ea typeface="Verdana" panose="020B0604030504040204" pitchFamily="34" charset="0"/>
                </a:rPr>
                <a:t> = </a:t>
              </a:r>
              <a:r>
                <a:rPr lang="en-US" sz="1000" i="1" dirty="0" err="1">
                  <a:solidFill>
                    <a:schemeClr val="accent6">
                      <a:lumMod val="75000"/>
                    </a:schemeClr>
                  </a:solidFill>
                  <a:latin typeface="Verdana" panose="020B0604030504040204" pitchFamily="34" charset="0"/>
                  <a:ea typeface="Verdana" panose="020B0604030504040204" pitchFamily="34" charset="0"/>
                </a:rPr>
                <a:t>decimal.Decimal</a:t>
              </a:r>
              <a:r>
                <a:rPr lang="en-US" sz="1000" i="1" dirty="0">
                  <a:solidFill>
                    <a:schemeClr val="accent6">
                      <a:lumMod val="75000"/>
                    </a:schemeClr>
                  </a:solidFill>
                  <a:latin typeface="Verdana" panose="020B0604030504040204" pitchFamily="34" charset="0"/>
                  <a:ea typeface="Verdana" panose="020B0604030504040204" pitchFamily="34" charset="0"/>
                </a:rPr>
                <a:t>)</a:t>
              </a:r>
            </a:p>
            <a:p>
              <a:r>
                <a:rPr lang="en-US" sz="1000" i="1" dirty="0">
                  <a:solidFill>
                    <a:schemeClr val="accent6">
                      <a:lumMod val="75000"/>
                    </a:schemeClr>
                  </a:solidFill>
                  <a:latin typeface="Verdana" panose="020B0604030504040204" pitchFamily="34" charset="0"/>
                  <a:ea typeface="Verdana" panose="020B0604030504040204" pitchFamily="34" charset="0"/>
                </a:rPr>
                <a:t>    for movie in movies:</a:t>
              </a:r>
            </a:p>
            <a:p>
              <a:r>
                <a:rPr lang="en-US" sz="1000" i="1" dirty="0">
                  <a:solidFill>
                    <a:schemeClr val="accent6">
                      <a:lumMod val="75000"/>
                    </a:schemeClr>
                  </a:solidFill>
                  <a:latin typeface="Verdana" panose="020B0604030504040204" pitchFamily="34" charset="0"/>
                  <a:ea typeface="Verdana" panose="020B0604030504040204" pitchFamily="34" charset="0"/>
                </a:rPr>
                <a:t>        year = </a:t>
              </a:r>
              <a:r>
                <a:rPr lang="en-US" sz="1000" i="1" dirty="0" err="1">
                  <a:solidFill>
                    <a:schemeClr val="accent6">
                      <a:lumMod val="75000"/>
                    </a:schemeClr>
                  </a:solidFill>
                  <a:latin typeface="Verdana" panose="020B0604030504040204" pitchFamily="34" charset="0"/>
                  <a:ea typeface="Verdana" panose="020B0604030504040204" pitchFamily="34" charset="0"/>
                </a:rPr>
                <a:t>int</a:t>
              </a:r>
              <a:r>
                <a:rPr lang="en-US" sz="1000" i="1" dirty="0">
                  <a:solidFill>
                    <a:schemeClr val="accent6">
                      <a:lumMod val="75000"/>
                    </a:schemeClr>
                  </a:solidFill>
                  <a:latin typeface="Verdana" panose="020B0604030504040204" pitchFamily="34" charset="0"/>
                  <a:ea typeface="Verdana" panose="020B0604030504040204" pitchFamily="34" charset="0"/>
                </a:rPr>
                <a:t>(movie['year'])</a:t>
              </a:r>
            </a:p>
            <a:p>
              <a:r>
                <a:rPr lang="en-US" sz="1000" i="1" dirty="0">
                  <a:solidFill>
                    <a:schemeClr val="accent6">
                      <a:lumMod val="75000"/>
                    </a:schemeClr>
                  </a:solidFill>
                  <a:latin typeface="Verdana" panose="020B0604030504040204" pitchFamily="34" charset="0"/>
                  <a:ea typeface="Verdana" panose="020B0604030504040204" pitchFamily="34" charset="0"/>
                </a:rPr>
                <a:t>        title = movie['title']</a:t>
              </a:r>
            </a:p>
            <a:p>
              <a:r>
                <a:rPr lang="en-US" sz="1000" i="1" dirty="0">
                  <a:solidFill>
                    <a:schemeClr val="accent6">
                      <a:lumMod val="75000"/>
                    </a:schemeClr>
                  </a:solidFill>
                  <a:latin typeface="Verdana" panose="020B0604030504040204" pitchFamily="34" charset="0"/>
                  <a:ea typeface="Verdana" panose="020B0604030504040204" pitchFamily="34" charset="0"/>
                </a:rPr>
                <a:t>        info = movie['info']</a:t>
              </a:r>
            </a:p>
            <a:p>
              <a:endParaRPr lang="en-US" sz="1000" i="1" dirty="0">
                <a:solidFill>
                  <a:schemeClr val="accent6">
                    <a:lumMod val="75000"/>
                  </a:schemeClr>
                </a:solidFill>
                <a:latin typeface="Verdana" panose="020B0604030504040204" pitchFamily="34" charset="0"/>
                <a:ea typeface="Verdana" panose="020B0604030504040204" pitchFamily="34" charset="0"/>
              </a:endParaRPr>
            </a:p>
            <a:p>
              <a:r>
                <a:rPr lang="en-US" sz="1000" i="1" dirty="0">
                  <a:solidFill>
                    <a:schemeClr val="accent6">
                      <a:lumMod val="75000"/>
                    </a:schemeClr>
                  </a:solidFill>
                  <a:latin typeface="Verdana" panose="020B0604030504040204" pitchFamily="34" charset="0"/>
                  <a:ea typeface="Verdana" panose="020B0604030504040204" pitchFamily="34" charset="0"/>
                </a:rPr>
                <a:t>        print("Adding movie:", year, title)</a:t>
              </a:r>
            </a:p>
            <a:p>
              <a:endParaRPr lang="en-US" sz="1000" i="1" dirty="0">
                <a:solidFill>
                  <a:schemeClr val="accent6">
                    <a:lumMod val="75000"/>
                  </a:schemeClr>
                </a:solidFill>
                <a:latin typeface="Verdana" panose="020B0604030504040204" pitchFamily="34" charset="0"/>
                <a:ea typeface="Verdana" panose="020B0604030504040204" pitchFamily="34" charset="0"/>
              </a:endParaRPr>
            </a:p>
            <a:p>
              <a:r>
                <a:rPr lang="en-US" sz="1000" i="1" dirty="0">
                  <a:solidFill>
                    <a:schemeClr val="accent6">
                      <a:lumMod val="75000"/>
                    </a:schemeClr>
                  </a:solidFill>
                  <a:latin typeface="Verdana" panose="020B0604030504040204" pitchFamily="34" charset="0"/>
                  <a:ea typeface="Verdana" panose="020B0604030504040204" pitchFamily="34" charset="0"/>
                </a:rPr>
                <a:t>        </a:t>
              </a:r>
              <a:r>
                <a:rPr lang="en-US" sz="1000" i="1" dirty="0" err="1">
                  <a:solidFill>
                    <a:schemeClr val="accent6">
                      <a:lumMod val="75000"/>
                    </a:schemeClr>
                  </a:solidFill>
                  <a:latin typeface="Verdana" panose="020B0604030504040204" pitchFamily="34" charset="0"/>
                  <a:ea typeface="Verdana" panose="020B0604030504040204" pitchFamily="34" charset="0"/>
                </a:rPr>
                <a:t>table.put_item</a:t>
              </a:r>
              <a:r>
                <a:rPr lang="en-US" sz="1000" i="1" dirty="0">
                  <a:solidFill>
                    <a:schemeClr val="accent6">
                      <a:lumMod val="75000"/>
                    </a:schemeClr>
                  </a:solidFill>
                  <a:latin typeface="Verdana" panose="020B0604030504040204" pitchFamily="34" charset="0"/>
                  <a:ea typeface="Verdana" panose="020B0604030504040204" pitchFamily="34" charset="0"/>
                </a:rPr>
                <a:t>(</a:t>
              </a:r>
            </a:p>
            <a:p>
              <a:r>
                <a:rPr lang="en-US" sz="1000" i="1" dirty="0">
                  <a:solidFill>
                    <a:schemeClr val="accent6">
                      <a:lumMod val="75000"/>
                    </a:schemeClr>
                  </a:solidFill>
                  <a:latin typeface="Verdana" panose="020B0604030504040204" pitchFamily="34" charset="0"/>
                  <a:ea typeface="Verdana" panose="020B0604030504040204" pitchFamily="34" charset="0"/>
                </a:rPr>
                <a:t>           Item={</a:t>
              </a:r>
            </a:p>
            <a:p>
              <a:r>
                <a:rPr lang="en-US" sz="1000" i="1" dirty="0">
                  <a:solidFill>
                    <a:schemeClr val="accent6">
                      <a:lumMod val="75000"/>
                    </a:schemeClr>
                  </a:solidFill>
                  <a:latin typeface="Verdana" panose="020B0604030504040204" pitchFamily="34" charset="0"/>
                  <a:ea typeface="Verdana" panose="020B0604030504040204" pitchFamily="34" charset="0"/>
                </a:rPr>
                <a:t>               'year': year,</a:t>
              </a:r>
            </a:p>
            <a:p>
              <a:r>
                <a:rPr lang="en-US" sz="1000" i="1" dirty="0">
                  <a:solidFill>
                    <a:schemeClr val="accent6">
                      <a:lumMod val="75000"/>
                    </a:schemeClr>
                  </a:solidFill>
                  <a:latin typeface="Verdana" panose="020B0604030504040204" pitchFamily="34" charset="0"/>
                  <a:ea typeface="Verdana" panose="020B0604030504040204" pitchFamily="34" charset="0"/>
                </a:rPr>
                <a:t>               'title': title,</a:t>
              </a:r>
            </a:p>
            <a:p>
              <a:r>
                <a:rPr lang="en-US" sz="1000" i="1" dirty="0">
                  <a:solidFill>
                    <a:schemeClr val="accent6">
                      <a:lumMod val="75000"/>
                    </a:schemeClr>
                  </a:solidFill>
                  <a:latin typeface="Verdana" panose="020B0604030504040204" pitchFamily="34" charset="0"/>
                  <a:ea typeface="Verdana" panose="020B0604030504040204" pitchFamily="34" charset="0"/>
                </a:rPr>
                <a:t>               'info': info,</a:t>
              </a:r>
            </a:p>
            <a:p>
              <a:r>
                <a:rPr lang="en-US" sz="1000" i="1" dirty="0">
                  <a:solidFill>
                    <a:schemeClr val="accent6">
                      <a:lumMod val="75000"/>
                    </a:schemeClr>
                  </a:solidFill>
                  <a:latin typeface="Verdana" panose="020B0604030504040204" pitchFamily="34" charset="0"/>
                  <a:ea typeface="Verdana" panose="020B0604030504040204" pitchFamily="34" charset="0"/>
                </a:rPr>
                <a:t>            }</a:t>
              </a:r>
            </a:p>
            <a:p>
              <a:r>
                <a:rPr lang="en-US" sz="1000" i="1" dirty="0">
                  <a:solidFill>
                    <a:schemeClr val="accent6">
                      <a:lumMod val="75000"/>
                    </a:schemeClr>
                  </a:solidFill>
                  <a:latin typeface="Verdana" panose="020B0604030504040204" pitchFamily="34" charset="0"/>
                  <a:ea typeface="Verdana" panose="020B0604030504040204" pitchFamily="34" charset="0"/>
                </a:rPr>
                <a:t>        )</a:t>
              </a:r>
            </a:p>
          </p:txBody>
        </p:sp>
        <p:sp>
          <p:nvSpPr>
            <p:cNvPr id="7" name="Right Arrow 6"/>
            <p:cNvSpPr/>
            <p:nvPr/>
          </p:nvSpPr>
          <p:spPr>
            <a:xfrm>
              <a:off x="4995949" y="2701637"/>
              <a:ext cx="748145" cy="4488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000">
                <a:latin typeface="Verdana" panose="020B0604030504040204" pitchFamily="34" charset="0"/>
                <a:ea typeface="Verdana" panose="020B0604030504040204" pitchFamily="34" charset="0"/>
              </a:endParaRPr>
            </a:p>
          </p:txBody>
        </p:sp>
      </p:grpSp>
    </p:spTree>
    <p:extLst>
      <p:ext uri="{BB962C8B-B14F-4D97-AF65-F5344CB8AC3E}">
        <p14:creationId xmlns:p14="http://schemas.microsoft.com/office/powerpoint/2010/main" val="19648326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a:latin typeface="Verdana" panose="020B0604030504040204" pitchFamily="34" charset="0"/>
                <a:ea typeface="Verdana" panose="020B0604030504040204" pitchFamily="34" charset="0"/>
              </a:rPr>
              <a:t>DynamoDB APIs - </a:t>
            </a:r>
            <a:r>
              <a:rPr lang="en-US" sz="1800" dirty="0">
                <a:latin typeface="Verdana" panose="020B0604030504040204" pitchFamily="34" charset="0"/>
                <a:ea typeface="Verdana" panose="020B0604030504040204" pitchFamily="34" charset="0"/>
              </a:rPr>
              <a:t>Examples – Contd.</a:t>
            </a:r>
            <a:endParaRPr lang="en-US" sz="1800" dirty="0">
              <a:latin typeface="Verdana" panose="020B0604030504040204" pitchFamily="34" charset="0"/>
              <a:ea typeface="Verdana" panose="020B0604030504040204" pitchFamily="34" charset="0"/>
            </a:endParaRPr>
          </a:p>
        </p:txBody>
      </p:sp>
      <p:sp>
        <p:nvSpPr>
          <p:cNvPr id="4" name="TextBox 3"/>
          <p:cNvSpPr txBox="1"/>
          <p:nvPr/>
        </p:nvSpPr>
        <p:spPr>
          <a:xfrm>
            <a:off x="489946" y="939337"/>
            <a:ext cx="7373894" cy="4370427"/>
          </a:xfrm>
          <a:prstGeom prst="rect">
            <a:avLst/>
          </a:prstGeom>
          <a:noFill/>
        </p:spPr>
        <p:txBody>
          <a:bodyPr wrap="square" rtlCol="0">
            <a:spAutoFit/>
          </a:bodyPr>
          <a:lstStyle/>
          <a:p>
            <a:r>
              <a:rPr lang="en-US" sz="1000" b="1" dirty="0">
                <a:solidFill>
                  <a:schemeClr val="tx2"/>
                </a:solidFill>
                <a:latin typeface="Verdana" panose="020B0604030504040204" pitchFamily="34" charset="0"/>
                <a:ea typeface="Verdana" panose="020B0604030504040204" pitchFamily="34" charset="0"/>
              </a:rPr>
              <a:t>Read Data</a:t>
            </a:r>
            <a:r>
              <a:rPr lang="en-US" sz="1000" b="1" dirty="0" smtClean="0">
                <a:solidFill>
                  <a:schemeClr val="tx2"/>
                </a:solidFill>
                <a:latin typeface="Verdana" panose="020B0604030504040204" pitchFamily="34" charset="0"/>
                <a:ea typeface="Verdana" panose="020B0604030504040204" pitchFamily="34" charset="0"/>
              </a:rPr>
              <a:t>:</a:t>
            </a:r>
            <a:endParaRPr lang="en-US" sz="1000" dirty="0" smtClean="0">
              <a:solidFill>
                <a:schemeClr val="tx2"/>
              </a:solidFill>
              <a:latin typeface="Verdana" panose="020B0604030504040204" pitchFamily="34" charset="0"/>
              <a:ea typeface="Verdana" panose="020B0604030504040204" pitchFamily="34" charset="0"/>
            </a:endParaRPr>
          </a:p>
          <a:p>
            <a:endParaRPr lang="en-US" sz="1000" dirty="0" smtClean="0">
              <a:solidFill>
                <a:schemeClr val="tx2"/>
              </a:solidFill>
              <a:latin typeface="Verdana" panose="020B0604030504040204" pitchFamily="34" charset="0"/>
              <a:ea typeface="Verdana" panose="020B0604030504040204" pitchFamily="34" charset="0"/>
            </a:endParaRPr>
          </a:p>
          <a:p>
            <a:r>
              <a:rPr lang="en-US" sz="1000" dirty="0" smtClean="0">
                <a:solidFill>
                  <a:schemeClr val="tx2"/>
                </a:solidFill>
                <a:latin typeface="Verdana" panose="020B0604030504040204" pitchFamily="34" charset="0"/>
                <a:ea typeface="Verdana" panose="020B0604030504040204" pitchFamily="34" charset="0"/>
              </a:rPr>
              <a:t>Read the data from DynamoDB table “Movies” which was inserted in last example:</a:t>
            </a:r>
          </a:p>
          <a:p>
            <a:endParaRPr lang="en-US" sz="1000" dirty="0">
              <a:solidFill>
                <a:schemeClr val="tx2"/>
              </a:solidFill>
              <a:latin typeface="Verdana" panose="020B0604030504040204" pitchFamily="34" charset="0"/>
              <a:ea typeface="Verdana" panose="020B0604030504040204" pitchFamily="34" charset="0"/>
            </a:endParaRPr>
          </a:p>
          <a:p>
            <a:r>
              <a:rPr lang="en-US" sz="1000" i="1" dirty="0">
                <a:solidFill>
                  <a:schemeClr val="accent6">
                    <a:lumMod val="75000"/>
                  </a:schemeClr>
                </a:solidFill>
                <a:latin typeface="Verdana" panose="020B0604030504040204" pitchFamily="34" charset="0"/>
                <a:ea typeface="Verdana" panose="020B0604030504040204" pitchFamily="34" charset="0"/>
              </a:rPr>
              <a:t>import boto3</a:t>
            </a:r>
          </a:p>
          <a:p>
            <a:r>
              <a:rPr lang="en-US" sz="1000" i="1" dirty="0">
                <a:solidFill>
                  <a:schemeClr val="accent6">
                    <a:lumMod val="75000"/>
                  </a:schemeClr>
                </a:solidFill>
                <a:latin typeface="Verdana" panose="020B0604030504040204" pitchFamily="34" charset="0"/>
                <a:ea typeface="Verdana" panose="020B0604030504040204" pitchFamily="34" charset="0"/>
              </a:rPr>
              <a:t>import </a:t>
            </a:r>
            <a:r>
              <a:rPr lang="en-US" sz="1000" i="1" dirty="0" err="1">
                <a:solidFill>
                  <a:schemeClr val="accent6">
                    <a:lumMod val="75000"/>
                  </a:schemeClr>
                </a:solidFill>
                <a:latin typeface="Verdana" panose="020B0604030504040204" pitchFamily="34" charset="0"/>
                <a:ea typeface="Verdana" panose="020B0604030504040204" pitchFamily="34" charset="0"/>
              </a:rPr>
              <a:t>json</a:t>
            </a:r>
            <a:endParaRPr lang="en-US" sz="1000" i="1" dirty="0">
              <a:solidFill>
                <a:schemeClr val="accent6">
                  <a:lumMod val="75000"/>
                </a:schemeClr>
              </a:solidFill>
              <a:latin typeface="Verdana" panose="020B0604030504040204" pitchFamily="34" charset="0"/>
              <a:ea typeface="Verdana" panose="020B0604030504040204" pitchFamily="34" charset="0"/>
            </a:endParaRPr>
          </a:p>
          <a:p>
            <a:r>
              <a:rPr lang="en-US" sz="1000" i="1" dirty="0">
                <a:solidFill>
                  <a:schemeClr val="accent6">
                    <a:lumMod val="75000"/>
                  </a:schemeClr>
                </a:solidFill>
                <a:latin typeface="Verdana" panose="020B0604030504040204" pitchFamily="34" charset="0"/>
                <a:ea typeface="Verdana" panose="020B0604030504040204" pitchFamily="34" charset="0"/>
              </a:rPr>
              <a:t>from </a:t>
            </a:r>
            <a:r>
              <a:rPr lang="en-US" sz="1000" i="1" dirty="0" err="1">
                <a:solidFill>
                  <a:schemeClr val="accent6">
                    <a:lumMod val="75000"/>
                  </a:schemeClr>
                </a:solidFill>
                <a:latin typeface="Verdana" panose="020B0604030504040204" pitchFamily="34" charset="0"/>
                <a:ea typeface="Verdana" panose="020B0604030504040204" pitchFamily="34" charset="0"/>
              </a:rPr>
              <a:t>botocore.exceptions</a:t>
            </a:r>
            <a:r>
              <a:rPr lang="en-US" sz="1000" i="1" dirty="0">
                <a:solidFill>
                  <a:schemeClr val="accent6">
                    <a:lumMod val="75000"/>
                  </a:schemeClr>
                </a:solidFill>
                <a:latin typeface="Verdana" panose="020B0604030504040204" pitchFamily="34" charset="0"/>
                <a:ea typeface="Verdana" panose="020B0604030504040204" pitchFamily="34" charset="0"/>
              </a:rPr>
              <a:t> import </a:t>
            </a:r>
            <a:r>
              <a:rPr lang="en-US" sz="1000" i="1" dirty="0" err="1">
                <a:solidFill>
                  <a:schemeClr val="accent6">
                    <a:lumMod val="75000"/>
                  </a:schemeClr>
                </a:solidFill>
                <a:latin typeface="Verdana" panose="020B0604030504040204" pitchFamily="34" charset="0"/>
                <a:ea typeface="Verdana" panose="020B0604030504040204" pitchFamily="34" charset="0"/>
              </a:rPr>
              <a:t>ClientError</a:t>
            </a:r>
            <a:endParaRPr lang="en-US" sz="1000" i="1" dirty="0">
              <a:solidFill>
                <a:schemeClr val="accent6">
                  <a:lumMod val="75000"/>
                </a:schemeClr>
              </a:solidFill>
              <a:latin typeface="Verdana" panose="020B0604030504040204" pitchFamily="34" charset="0"/>
              <a:ea typeface="Verdana" panose="020B0604030504040204" pitchFamily="34" charset="0"/>
            </a:endParaRPr>
          </a:p>
          <a:p>
            <a:endParaRPr lang="en-US" sz="1000" i="1" dirty="0">
              <a:solidFill>
                <a:schemeClr val="accent6">
                  <a:lumMod val="75000"/>
                </a:schemeClr>
              </a:solidFill>
              <a:latin typeface="Verdana" panose="020B0604030504040204" pitchFamily="34" charset="0"/>
              <a:ea typeface="Verdana" panose="020B0604030504040204" pitchFamily="34" charset="0"/>
            </a:endParaRPr>
          </a:p>
          <a:p>
            <a:r>
              <a:rPr lang="en-US" sz="1000" i="1" dirty="0" err="1">
                <a:solidFill>
                  <a:schemeClr val="accent6">
                    <a:lumMod val="75000"/>
                  </a:schemeClr>
                </a:solidFill>
                <a:latin typeface="Verdana" panose="020B0604030504040204" pitchFamily="34" charset="0"/>
                <a:ea typeface="Verdana" panose="020B0604030504040204" pitchFamily="34" charset="0"/>
              </a:rPr>
              <a:t>dynamodb</a:t>
            </a:r>
            <a:r>
              <a:rPr lang="en-US" sz="1000" i="1" dirty="0">
                <a:solidFill>
                  <a:schemeClr val="accent6">
                    <a:lumMod val="75000"/>
                  </a:schemeClr>
                </a:solidFill>
                <a:latin typeface="Verdana" panose="020B0604030504040204" pitchFamily="34" charset="0"/>
                <a:ea typeface="Verdana" panose="020B0604030504040204" pitchFamily="34" charset="0"/>
              </a:rPr>
              <a:t> = boto3.resource("</a:t>
            </a:r>
            <a:r>
              <a:rPr lang="en-US" sz="1000" i="1" dirty="0" err="1">
                <a:solidFill>
                  <a:schemeClr val="accent6">
                    <a:lumMod val="75000"/>
                  </a:schemeClr>
                </a:solidFill>
                <a:latin typeface="Verdana" panose="020B0604030504040204" pitchFamily="34" charset="0"/>
                <a:ea typeface="Verdana" panose="020B0604030504040204" pitchFamily="34" charset="0"/>
              </a:rPr>
              <a:t>dynamodb</a:t>
            </a:r>
            <a:r>
              <a:rPr lang="en-US" sz="1000" i="1" dirty="0">
                <a:solidFill>
                  <a:schemeClr val="accent6">
                    <a:lumMod val="75000"/>
                  </a:schemeClr>
                </a:solidFill>
                <a:latin typeface="Verdana" panose="020B0604030504040204" pitchFamily="34" charset="0"/>
                <a:ea typeface="Verdana" panose="020B0604030504040204" pitchFamily="34" charset="0"/>
              </a:rPr>
              <a:t>", </a:t>
            </a:r>
            <a:r>
              <a:rPr lang="en-US" sz="1000" i="1" dirty="0" err="1">
                <a:solidFill>
                  <a:schemeClr val="accent6">
                    <a:lumMod val="75000"/>
                  </a:schemeClr>
                </a:solidFill>
                <a:latin typeface="Verdana" panose="020B0604030504040204" pitchFamily="34" charset="0"/>
                <a:ea typeface="Verdana" panose="020B0604030504040204" pitchFamily="34" charset="0"/>
              </a:rPr>
              <a:t>region_name</a:t>
            </a:r>
            <a:r>
              <a:rPr lang="en-US" sz="1000" i="1" dirty="0">
                <a:solidFill>
                  <a:schemeClr val="accent6">
                    <a:lumMod val="75000"/>
                  </a:schemeClr>
                </a:solidFill>
                <a:latin typeface="Verdana" panose="020B0604030504040204" pitchFamily="34" charset="0"/>
                <a:ea typeface="Verdana" panose="020B0604030504040204" pitchFamily="34" charset="0"/>
              </a:rPr>
              <a:t>='us-west-2')</a:t>
            </a:r>
          </a:p>
          <a:p>
            <a:endParaRPr lang="en-US" sz="1000" i="1" dirty="0">
              <a:solidFill>
                <a:schemeClr val="accent6">
                  <a:lumMod val="75000"/>
                </a:schemeClr>
              </a:solidFill>
              <a:latin typeface="Verdana" panose="020B0604030504040204" pitchFamily="34" charset="0"/>
              <a:ea typeface="Verdana" panose="020B0604030504040204" pitchFamily="34" charset="0"/>
            </a:endParaRPr>
          </a:p>
          <a:p>
            <a:r>
              <a:rPr lang="en-US" sz="1000" i="1" dirty="0">
                <a:solidFill>
                  <a:schemeClr val="accent6">
                    <a:lumMod val="75000"/>
                  </a:schemeClr>
                </a:solidFill>
                <a:latin typeface="Verdana" panose="020B0604030504040204" pitchFamily="34" charset="0"/>
                <a:ea typeface="Verdana" panose="020B0604030504040204" pitchFamily="34" charset="0"/>
              </a:rPr>
              <a:t>table = </a:t>
            </a:r>
            <a:r>
              <a:rPr lang="en-US" sz="1000" i="1" dirty="0" err="1">
                <a:solidFill>
                  <a:schemeClr val="accent6">
                    <a:lumMod val="75000"/>
                  </a:schemeClr>
                </a:solidFill>
                <a:latin typeface="Verdana" panose="020B0604030504040204" pitchFamily="34" charset="0"/>
                <a:ea typeface="Verdana" panose="020B0604030504040204" pitchFamily="34" charset="0"/>
              </a:rPr>
              <a:t>dynamodb.Table</a:t>
            </a:r>
            <a:r>
              <a:rPr lang="en-US" sz="1000" i="1" dirty="0">
                <a:solidFill>
                  <a:schemeClr val="accent6">
                    <a:lumMod val="75000"/>
                  </a:schemeClr>
                </a:solidFill>
                <a:latin typeface="Verdana" panose="020B0604030504040204" pitchFamily="34" charset="0"/>
                <a:ea typeface="Verdana" panose="020B0604030504040204" pitchFamily="34" charset="0"/>
              </a:rPr>
              <a:t>('Movies')</a:t>
            </a:r>
          </a:p>
          <a:p>
            <a:endParaRPr lang="en-US" sz="1000" i="1" dirty="0">
              <a:solidFill>
                <a:schemeClr val="accent6">
                  <a:lumMod val="75000"/>
                </a:schemeClr>
              </a:solidFill>
              <a:latin typeface="Verdana" panose="020B0604030504040204" pitchFamily="34" charset="0"/>
              <a:ea typeface="Verdana" panose="020B0604030504040204" pitchFamily="34" charset="0"/>
            </a:endParaRPr>
          </a:p>
          <a:p>
            <a:r>
              <a:rPr lang="en-US" sz="1000" i="1" dirty="0">
                <a:solidFill>
                  <a:schemeClr val="accent6">
                    <a:lumMod val="75000"/>
                  </a:schemeClr>
                </a:solidFill>
                <a:latin typeface="Verdana" panose="020B0604030504040204" pitchFamily="34" charset="0"/>
                <a:ea typeface="Verdana" panose="020B0604030504040204" pitchFamily="34" charset="0"/>
              </a:rPr>
              <a:t>title = "Turn It Down, Or Else!"</a:t>
            </a:r>
          </a:p>
          <a:p>
            <a:r>
              <a:rPr lang="en-US" sz="1000" i="1" dirty="0">
                <a:solidFill>
                  <a:schemeClr val="accent6">
                    <a:lumMod val="75000"/>
                  </a:schemeClr>
                </a:solidFill>
                <a:latin typeface="Verdana" panose="020B0604030504040204" pitchFamily="34" charset="0"/>
                <a:ea typeface="Verdana" panose="020B0604030504040204" pitchFamily="34" charset="0"/>
              </a:rPr>
              <a:t>year = 2013</a:t>
            </a:r>
          </a:p>
          <a:p>
            <a:endParaRPr lang="en-US" sz="1000" i="1" dirty="0">
              <a:solidFill>
                <a:schemeClr val="accent6">
                  <a:lumMod val="75000"/>
                </a:schemeClr>
              </a:solidFill>
              <a:latin typeface="Verdana" panose="020B0604030504040204" pitchFamily="34" charset="0"/>
              <a:ea typeface="Verdana" panose="020B0604030504040204" pitchFamily="34" charset="0"/>
            </a:endParaRPr>
          </a:p>
          <a:p>
            <a:r>
              <a:rPr lang="en-US" sz="1000" i="1" dirty="0">
                <a:solidFill>
                  <a:schemeClr val="accent6">
                    <a:lumMod val="75000"/>
                  </a:schemeClr>
                </a:solidFill>
                <a:latin typeface="Verdana" panose="020B0604030504040204" pitchFamily="34" charset="0"/>
                <a:ea typeface="Verdana" panose="020B0604030504040204" pitchFamily="34" charset="0"/>
              </a:rPr>
              <a:t>try:</a:t>
            </a:r>
          </a:p>
          <a:p>
            <a:r>
              <a:rPr lang="en-US" sz="1000" i="1" dirty="0">
                <a:solidFill>
                  <a:schemeClr val="accent6">
                    <a:lumMod val="75000"/>
                  </a:schemeClr>
                </a:solidFill>
                <a:latin typeface="Verdana" panose="020B0604030504040204" pitchFamily="34" charset="0"/>
                <a:ea typeface="Verdana" panose="020B0604030504040204" pitchFamily="34" charset="0"/>
              </a:rPr>
              <a:t>    response = </a:t>
            </a:r>
            <a:r>
              <a:rPr lang="en-US" sz="1000" i="1" dirty="0" err="1">
                <a:solidFill>
                  <a:schemeClr val="accent6">
                    <a:lumMod val="75000"/>
                  </a:schemeClr>
                </a:solidFill>
                <a:latin typeface="Verdana" panose="020B0604030504040204" pitchFamily="34" charset="0"/>
                <a:ea typeface="Verdana" panose="020B0604030504040204" pitchFamily="34" charset="0"/>
              </a:rPr>
              <a:t>table.get_item</a:t>
            </a:r>
            <a:r>
              <a:rPr lang="en-US" sz="1000" i="1" dirty="0">
                <a:solidFill>
                  <a:schemeClr val="accent6">
                    <a:lumMod val="75000"/>
                  </a:schemeClr>
                </a:solidFill>
                <a:latin typeface="Verdana" panose="020B0604030504040204" pitchFamily="34" charset="0"/>
                <a:ea typeface="Verdana" panose="020B0604030504040204" pitchFamily="34" charset="0"/>
              </a:rPr>
              <a:t>(</a:t>
            </a:r>
          </a:p>
          <a:p>
            <a:r>
              <a:rPr lang="en-US" sz="1000" i="1" dirty="0">
                <a:solidFill>
                  <a:schemeClr val="accent6">
                    <a:lumMod val="75000"/>
                  </a:schemeClr>
                </a:solidFill>
                <a:latin typeface="Verdana" panose="020B0604030504040204" pitchFamily="34" charset="0"/>
                <a:ea typeface="Verdana" panose="020B0604030504040204" pitchFamily="34" charset="0"/>
              </a:rPr>
              <a:t>        Key={</a:t>
            </a:r>
          </a:p>
          <a:p>
            <a:r>
              <a:rPr lang="en-US" sz="1000" i="1" dirty="0">
                <a:solidFill>
                  <a:schemeClr val="accent6">
                    <a:lumMod val="75000"/>
                  </a:schemeClr>
                </a:solidFill>
                <a:latin typeface="Verdana" panose="020B0604030504040204" pitchFamily="34" charset="0"/>
                <a:ea typeface="Verdana" panose="020B0604030504040204" pitchFamily="34" charset="0"/>
              </a:rPr>
              <a:t>            'year': year,</a:t>
            </a:r>
          </a:p>
          <a:p>
            <a:r>
              <a:rPr lang="en-US" sz="1000" i="1" dirty="0">
                <a:solidFill>
                  <a:schemeClr val="accent6">
                    <a:lumMod val="75000"/>
                  </a:schemeClr>
                </a:solidFill>
                <a:latin typeface="Verdana" panose="020B0604030504040204" pitchFamily="34" charset="0"/>
                <a:ea typeface="Verdana" panose="020B0604030504040204" pitchFamily="34" charset="0"/>
              </a:rPr>
              <a:t>            'title': title</a:t>
            </a:r>
          </a:p>
          <a:p>
            <a:r>
              <a:rPr lang="en-US" sz="1000" i="1" dirty="0">
                <a:solidFill>
                  <a:schemeClr val="accent6">
                    <a:lumMod val="75000"/>
                  </a:schemeClr>
                </a:solidFill>
                <a:latin typeface="Verdana" panose="020B0604030504040204" pitchFamily="34" charset="0"/>
                <a:ea typeface="Verdana" panose="020B0604030504040204" pitchFamily="34" charset="0"/>
              </a:rPr>
              <a:t>        }</a:t>
            </a:r>
          </a:p>
          <a:p>
            <a:r>
              <a:rPr lang="en-US" sz="1000" i="1" dirty="0">
                <a:solidFill>
                  <a:schemeClr val="accent6">
                    <a:lumMod val="75000"/>
                  </a:schemeClr>
                </a:solidFill>
                <a:latin typeface="Verdana" panose="020B0604030504040204" pitchFamily="34" charset="0"/>
                <a:ea typeface="Verdana" panose="020B0604030504040204" pitchFamily="34" charset="0"/>
              </a:rPr>
              <a:t>    )</a:t>
            </a:r>
          </a:p>
          <a:p>
            <a:r>
              <a:rPr lang="en-US" sz="1000" i="1" dirty="0">
                <a:solidFill>
                  <a:schemeClr val="accent6">
                    <a:lumMod val="75000"/>
                  </a:schemeClr>
                </a:solidFill>
                <a:latin typeface="Verdana" panose="020B0604030504040204" pitchFamily="34" charset="0"/>
                <a:ea typeface="Verdana" panose="020B0604030504040204" pitchFamily="34" charset="0"/>
              </a:rPr>
              <a:t>except </a:t>
            </a:r>
            <a:r>
              <a:rPr lang="en-US" sz="1000" i="1" dirty="0" err="1">
                <a:solidFill>
                  <a:schemeClr val="accent6">
                    <a:lumMod val="75000"/>
                  </a:schemeClr>
                </a:solidFill>
                <a:latin typeface="Verdana" panose="020B0604030504040204" pitchFamily="34" charset="0"/>
                <a:ea typeface="Verdana" panose="020B0604030504040204" pitchFamily="34" charset="0"/>
              </a:rPr>
              <a:t>ClientError</a:t>
            </a:r>
            <a:r>
              <a:rPr lang="en-US" sz="1000" i="1" dirty="0">
                <a:solidFill>
                  <a:schemeClr val="accent6">
                    <a:lumMod val="75000"/>
                  </a:schemeClr>
                </a:solidFill>
                <a:latin typeface="Verdana" panose="020B0604030504040204" pitchFamily="34" charset="0"/>
                <a:ea typeface="Verdana" panose="020B0604030504040204" pitchFamily="34" charset="0"/>
              </a:rPr>
              <a:t> as e:</a:t>
            </a:r>
          </a:p>
          <a:p>
            <a:r>
              <a:rPr lang="en-US" sz="1000" i="1" dirty="0">
                <a:solidFill>
                  <a:schemeClr val="accent6">
                    <a:lumMod val="75000"/>
                  </a:schemeClr>
                </a:solidFill>
                <a:latin typeface="Verdana" panose="020B0604030504040204" pitchFamily="34" charset="0"/>
                <a:ea typeface="Verdana" panose="020B0604030504040204" pitchFamily="34" charset="0"/>
              </a:rPr>
              <a:t>    print(</a:t>
            </a:r>
            <a:r>
              <a:rPr lang="en-US" sz="1000" i="1" dirty="0" err="1">
                <a:solidFill>
                  <a:schemeClr val="accent6">
                    <a:lumMod val="75000"/>
                  </a:schemeClr>
                </a:solidFill>
                <a:latin typeface="Verdana" panose="020B0604030504040204" pitchFamily="34" charset="0"/>
                <a:ea typeface="Verdana" panose="020B0604030504040204" pitchFamily="34" charset="0"/>
              </a:rPr>
              <a:t>e.response</a:t>
            </a:r>
            <a:r>
              <a:rPr lang="en-US" sz="1000" i="1" dirty="0">
                <a:solidFill>
                  <a:schemeClr val="accent6">
                    <a:lumMod val="75000"/>
                  </a:schemeClr>
                </a:solidFill>
                <a:latin typeface="Verdana" panose="020B0604030504040204" pitchFamily="34" charset="0"/>
                <a:ea typeface="Verdana" panose="020B0604030504040204" pitchFamily="34" charset="0"/>
              </a:rPr>
              <a:t>['Error']['Message'])</a:t>
            </a:r>
          </a:p>
          <a:p>
            <a:r>
              <a:rPr lang="en-US" sz="1000" i="1" dirty="0">
                <a:solidFill>
                  <a:schemeClr val="accent6">
                    <a:lumMod val="75000"/>
                  </a:schemeClr>
                </a:solidFill>
                <a:latin typeface="Verdana" panose="020B0604030504040204" pitchFamily="34" charset="0"/>
                <a:ea typeface="Verdana" panose="020B0604030504040204" pitchFamily="34" charset="0"/>
              </a:rPr>
              <a:t>else:</a:t>
            </a:r>
          </a:p>
          <a:p>
            <a:r>
              <a:rPr lang="en-US" sz="1000" i="1" dirty="0">
                <a:solidFill>
                  <a:schemeClr val="accent6">
                    <a:lumMod val="75000"/>
                  </a:schemeClr>
                </a:solidFill>
                <a:latin typeface="Verdana" panose="020B0604030504040204" pitchFamily="34" charset="0"/>
                <a:ea typeface="Verdana" panose="020B0604030504040204" pitchFamily="34" charset="0"/>
              </a:rPr>
              <a:t>    item = response['Item']</a:t>
            </a:r>
          </a:p>
          <a:p>
            <a:r>
              <a:rPr lang="en-US" sz="1000" i="1" dirty="0">
                <a:solidFill>
                  <a:schemeClr val="accent6">
                    <a:lumMod val="75000"/>
                  </a:schemeClr>
                </a:solidFill>
                <a:latin typeface="Verdana" panose="020B0604030504040204" pitchFamily="34" charset="0"/>
                <a:ea typeface="Verdana" panose="020B0604030504040204" pitchFamily="34" charset="0"/>
              </a:rPr>
              <a:t>    print("</a:t>
            </a:r>
            <a:r>
              <a:rPr lang="en-US" sz="1000" i="1" dirty="0" err="1">
                <a:solidFill>
                  <a:schemeClr val="accent6">
                    <a:lumMod val="75000"/>
                  </a:schemeClr>
                </a:solidFill>
                <a:latin typeface="Verdana" panose="020B0604030504040204" pitchFamily="34" charset="0"/>
                <a:ea typeface="Verdana" panose="020B0604030504040204" pitchFamily="34" charset="0"/>
              </a:rPr>
              <a:t>GetItem</a:t>
            </a:r>
            <a:r>
              <a:rPr lang="en-US" sz="1000" i="1" dirty="0">
                <a:solidFill>
                  <a:schemeClr val="accent6">
                    <a:lumMod val="75000"/>
                  </a:schemeClr>
                </a:solidFill>
                <a:latin typeface="Verdana" panose="020B0604030504040204" pitchFamily="34" charset="0"/>
                <a:ea typeface="Verdana" panose="020B0604030504040204" pitchFamily="34" charset="0"/>
              </a:rPr>
              <a:t> succeeded...")</a:t>
            </a:r>
          </a:p>
        </p:txBody>
      </p:sp>
    </p:spTree>
    <p:extLst>
      <p:ext uri="{BB962C8B-B14F-4D97-AF65-F5344CB8AC3E}">
        <p14:creationId xmlns:p14="http://schemas.microsoft.com/office/powerpoint/2010/main" val="2769930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a:latin typeface="Verdana" panose="020B0604030504040204" pitchFamily="34" charset="0"/>
                <a:ea typeface="Verdana" panose="020B0604030504040204" pitchFamily="34" charset="0"/>
              </a:rPr>
              <a:t>DynamoDB APIs - </a:t>
            </a:r>
            <a:r>
              <a:rPr lang="en-US" sz="1800" dirty="0">
                <a:latin typeface="Verdana" panose="020B0604030504040204" pitchFamily="34" charset="0"/>
                <a:ea typeface="Verdana" panose="020B0604030504040204" pitchFamily="34" charset="0"/>
              </a:rPr>
              <a:t>Examples – Contd.</a:t>
            </a:r>
            <a:endParaRPr lang="en-US" sz="1800" dirty="0">
              <a:latin typeface="Verdana" panose="020B0604030504040204" pitchFamily="34" charset="0"/>
              <a:ea typeface="Verdana" panose="020B0604030504040204" pitchFamily="34" charset="0"/>
            </a:endParaRPr>
          </a:p>
        </p:txBody>
      </p:sp>
      <p:grpSp>
        <p:nvGrpSpPr>
          <p:cNvPr id="4" name="Group 3"/>
          <p:cNvGrpSpPr/>
          <p:nvPr/>
        </p:nvGrpSpPr>
        <p:grpSpPr>
          <a:xfrm>
            <a:off x="489946" y="939338"/>
            <a:ext cx="11097996" cy="5216813"/>
            <a:chOff x="489946" y="939338"/>
            <a:chExt cx="11097996" cy="5216813"/>
          </a:xfrm>
        </p:grpSpPr>
        <p:grpSp>
          <p:nvGrpSpPr>
            <p:cNvPr id="5" name="Group 4"/>
            <p:cNvGrpSpPr/>
            <p:nvPr/>
          </p:nvGrpSpPr>
          <p:grpSpPr>
            <a:xfrm>
              <a:off x="489946" y="939338"/>
              <a:ext cx="11097996" cy="5216813"/>
              <a:chOff x="489946" y="939337"/>
              <a:chExt cx="11097996" cy="5360582"/>
            </a:xfrm>
          </p:grpSpPr>
          <p:sp>
            <p:nvSpPr>
              <p:cNvPr id="8" name="TextBox 7"/>
              <p:cNvSpPr txBox="1"/>
              <p:nvPr/>
            </p:nvSpPr>
            <p:spPr>
              <a:xfrm>
                <a:off x="489946" y="939337"/>
                <a:ext cx="11097996" cy="5360582"/>
              </a:xfrm>
              <a:prstGeom prst="rect">
                <a:avLst/>
              </a:prstGeom>
              <a:noFill/>
            </p:spPr>
            <p:txBody>
              <a:bodyPr wrap="square" rtlCol="0">
                <a:spAutoFit/>
              </a:bodyPr>
              <a:lstStyle/>
              <a:p>
                <a:r>
                  <a:rPr lang="en-US" sz="900" b="1" dirty="0" smtClean="0">
                    <a:latin typeface="Verdana" panose="020B0604030504040204" pitchFamily="34" charset="0"/>
                    <a:ea typeface="Verdana" panose="020B0604030504040204" pitchFamily="34" charset="0"/>
                  </a:rPr>
                  <a:t>Update </a:t>
                </a:r>
                <a:r>
                  <a:rPr lang="en-US" sz="900" b="1" dirty="0">
                    <a:latin typeface="Verdana" panose="020B0604030504040204" pitchFamily="34" charset="0"/>
                    <a:ea typeface="Verdana" panose="020B0604030504040204" pitchFamily="34" charset="0"/>
                  </a:rPr>
                  <a:t>Data</a:t>
                </a:r>
                <a:r>
                  <a:rPr lang="en-US" sz="900" b="1" dirty="0" smtClean="0">
                    <a:latin typeface="Verdana" panose="020B0604030504040204" pitchFamily="34" charset="0"/>
                    <a:ea typeface="Verdana" panose="020B0604030504040204" pitchFamily="34" charset="0"/>
                  </a:rPr>
                  <a:t>:</a:t>
                </a:r>
                <a:endParaRPr lang="en-US" sz="900" dirty="0" smtClean="0">
                  <a:latin typeface="Verdana" panose="020B0604030504040204" pitchFamily="34" charset="0"/>
                  <a:ea typeface="Verdana" panose="020B0604030504040204" pitchFamily="34" charset="0"/>
                </a:endParaRPr>
              </a:p>
              <a:p>
                <a:endParaRPr lang="en-US" sz="900" dirty="0" smtClean="0">
                  <a:latin typeface="Verdana" panose="020B0604030504040204" pitchFamily="34" charset="0"/>
                  <a:ea typeface="Verdana" panose="020B0604030504040204" pitchFamily="34" charset="0"/>
                </a:endParaRPr>
              </a:p>
              <a:p>
                <a:endParaRPr lang="en-US" sz="900" dirty="0">
                  <a:latin typeface="Verdana" panose="020B0604030504040204" pitchFamily="34" charset="0"/>
                  <a:ea typeface="Verdana" panose="020B0604030504040204" pitchFamily="34" charset="0"/>
                </a:endParaRPr>
              </a:p>
              <a:p>
                <a:endParaRPr lang="en-US" sz="900" dirty="0" smtClean="0">
                  <a:latin typeface="Verdana" panose="020B0604030504040204" pitchFamily="34" charset="0"/>
                  <a:ea typeface="Verdana" panose="020B0604030504040204" pitchFamily="34" charset="0"/>
                </a:endParaRPr>
              </a:p>
              <a:p>
                <a:endParaRPr lang="en-US" sz="900" dirty="0" smtClean="0">
                  <a:latin typeface="Verdana" panose="020B0604030504040204" pitchFamily="34" charset="0"/>
                  <a:ea typeface="Verdana" panose="020B0604030504040204" pitchFamily="34" charset="0"/>
                </a:endParaRPr>
              </a:p>
              <a:p>
                <a:endParaRPr lang="en-US" sz="900" dirty="0">
                  <a:latin typeface="Verdana" panose="020B0604030504040204" pitchFamily="34" charset="0"/>
                  <a:ea typeface="Verdana" panose="020B0604030504040204" pitchFamily="34" charset="0"/>
                </a:endParaRPr>
              </a:p>
              <a:p>
                <a:endParaRPr lang="en-US" sz="900" dirty="0" smtClean="0">
                  <a:latin typeface="Verdana" panose="020B0604030504040204" pitchFamily="34" charset="0"/>
                  <a:ea typeface="Verdana" panose="020B0604030504040204" pitchFamily="34" charset="0"/>
                </a:endParaRPr>
              </a:p>
              <a:p>
                <a:endParaRPr lang="en-US" sz="900" dirty="0" smtClean="0">
                  <a:latin typeface="Verdana" panose="020B0604030504040204" pitchFamily="34" charset="0"/>
                  <a:ea typeface="Verdana" panose="020B0604030504040204" pitchFamily="34" charset="0"/>
                </a:endParaRPr>
              </a:p>
              <a:p>
                <a:endParaRPr lang="en-US" sz="900" dirty="0" smtClean="0">
                  <a:latin typeface="Verdana" panose="020B0604030504040204" pitchFamily="34" charset="0"/>
                  <a:ea typeface="Verdana" panose="020B0604030504040204" pitchFamily="34" charset="0"/>
                </a:endParaRPr>
              </a:p>
              <a:p>
                <a:endParaRPr lang="en-US" sz="900" dirty="0" smtClean="0">
                  <a:latin typeface="Verdana" panose="020B0604030504040204" pitchFamily="34" charset="0"/>
                  <a:ea typeface="Verdana" panose="020B0604030504040204" pitchFamily="34" charset="0"/>
                </a:endParaRPr>
              </a:p>
              <a:p>
                <a:endParaRPr lang="en-US" sz="900" dirty="0" smtClean="0">
                  <a:latin typeface="Verdana" panose="020B0604030504040204" pitchFamily="34" charset="0"/>
                  <a:ea typeface="Verdana" panose="020B0604030504040204" pitchFamily="34" charset="0"/>
                </a:endParaRPr>
              </a:p>
              <a:p>
                <a:endParaRPr lang="en-US" sz="900" dirty="0">
                  <a:latin typeface="Verdana" panose="020B0604030504040204" pitchFamily="34" charset="0"/>
                  <a:ea typeface="Verdana" panose="020B0604030504040204" pitchFamily="34" charset="0"/>
                </a:endParaRPr>
              </a:p>
              <a:p>
                <a:r>
                  <a:rPr lang="en-US" sz="900" dirty="0" smtClean="0">
                    <a:latin typeface="Verdana" panose="020B0604030504040204" pitchFamily="34" charset="0"/>
                    <a:ea typeface="Verdana" panose="020B0604030504040204" pitchFamily="34" charset="0"/>
                  </a:rPr>
                  <a:t>Update the data in DynamoDB table “Movies”:</a:t>
                </a:r>
                <a:endParaRPr lang="en-US" sz="900" dirty="0" smtClean="0">
                  <a:solidFill>
                    <a:schemeClr val="accent2">
                      <a:lumMod val="50000"/>
                    </a:schemeClr>
                  </a:solidFill>
                  <a:latin typeface="Verdana" panose="020B0604030504040204" pitchFamily="34" charset="0"/>
                  <a:ea typeface="Verdana" panose="020B0604030504040204" pitchFamily="34" charset="0"/>
                </a:endParaRPr>
              </a:p>
              <a:p>
                <a:endParaRPr lang="en-US" sz="900" dirty="0">
                  <a:solidFill>
                    <a:schemeClr val="accent2">
                      <a:lumMod val="50000"/>
                    </a:schemeClr>
                  </a:solidFill>
                  <a:latin typeface="Verdana" panose="020B0604030504040204" pitchFamily="34" charset="0"/>
                  <a:ea typeface="Verdana" panose="020B0604030504040204" pitchFamily="34" charset="0"/>
                </a:endParaRPr>
              </a:p>
              <a:p>
                <a:r>
                  <a:rPr lang="en-US" sz="900" i="1" dirty="0">
                    <a:solidFill>
                      <a:schemeClr val="accent6">
                        <a:lumMod val="75000"/>
                      </a:schemeClr>
                    </a:solidFill>
                    <a:latin typeface="Verdana" panose="020B0604030504040204" pitchFamily="34" charset="0"/>
                    <a:ea typeface="Verdana" panose="020B0604030504040204" pitchFamily="34" charset="0"/>
                  </a:rPr>
                  <a:t>import boto3</a:t>
                </a:r>
              </a:p>
              <a:p>
                <a:r>
                  <a:rPr lang="en-US" sz="900" i="1" dirty="0">
                    <a:solidFill>
                      <a:schemeClr val="accent6">
                        <a:lumMod val="75000"/>
                      </a:schemeClr>
                    </a:solidFill>
                    <a:latin typeface="Verdana" panose="020B0604030504040204" pitchFamily="34" charset="0"/>
                    <a:ea typeface="Verdana" panose="020B0604030504040204" pitchFamily="34" charset="0"/>
                  </a:rPr>
                  <a:t>import </a:t>
                </a:r>
                <a:r>
                  <a:rPr lang="en-US" sz="900" i="1" dirty="0" err="1">
                    <a:solidFill>
                      <a:schemeClr val="accent6">
                        <a:lumMod val="75000"/>
                      </a:schemeClr>
                    </a:solidFill>
                    <a:latin typeface="Verdana" panose="020B0604030504040204" pitchFamily="34" charset="0"/>
                    <a:ea typeface="Verdana" panose="020B0604030504040204" pitchFamily="34" charset="0"/>
                  </a:rPr>
                  <a:t>json</a:t>
                </a:r>
                <a:endParaRPr lang="en-US" sz="900" i="1" dirty="0">
                  <a:solidFill>
                    <a:schemeClr val="accent6">
                      <a:lumMod val="75000"/>
                    </a:schemeClr>
                  </a:solidFill>
                  <a:latin typeface="Verdana" panose="020B0604030504040204" pitchFamily="34" charset="0"/>
                  <a:ea typeface="Verdana" panose="020B0604030504040204" pitchFamily="34" charset="0"/>
                </a:endParaRPr>
              </a:p>
              <a:p>
                <a:r>
                  <a:rPr lang="en-US" sz="900" i="1" dirty="0">
                    <a:solidFill>
                      <a:schemeClr val="accent6">
                        <a:lumMod val="75000"/>
                      </a:schemeClr>
                    </a:solidFill>
                    <a:latin typeface="Verdana" panose="020B0604030504040204" pitchFamily="34" charset="0"/>
                    <a:ea typeface="Verdana" panose="020B0604030504040204" pitchFamily="34" charset="0"/>
                  </a:rPr>
                  <a:t>import decimal</a:t>
                </a:r>
              </a:p>
              <a:p>
                <a:endParaRPr lang="en-US" sz="900" i="1" dirty="0">
                  <a:solidFill>
                    <a:schemeClr val="accent6">
                      <a:lumMod val="75000"/>
                    </a:schemeClr>
                  </a:solidFill>
                  <a:latin typeface="Verdana" panose="020B0604030504040204" pitchFamily="34" charset="0"/>
                  <a:ea typeface="Verdana" panose="020B0604030504040204" pitchFamily="34" charset="0"/>
                </a:endParaRPr>
              </a:p>
              <a:p>
                <a:r>
                  <a:rPr lang="en-US" sz="900" i="1" dirty="0" err="1">
                    <a:solidFill>
                      <a:schemeClr val="accent6">
                        <a:lumMod val="75000"/>
                      </a:schemeClr>
                    </a:solidFill>
                    <a:latin typeface="Verdana" panose="020B0604030504040204" pitchFamily="34" charset="0"/>
                    <a:ea typeface="Verdana" panose="020B0604030504040204" pitchFamily="34" charset="0"/>
                  </a:rPr>
                  <a:t>dynamodb</a:t>
                </a:r>
                <a:r>
                  <a:rPr lang="en-US" sz="900" i="1" dirty="0">
                    <a:solidFill>
                      <a:schemeClr val="accent6">
                        <a:lumMod val="75000"/>
                      </a:schemeClr>
                    </a:solidFill>
                    <a:latin typeface="Verdana" panose="020B0604030504040204" pitchFamily="34" charset="0"/>
                    <a:ea typeface="Verdana" panose="020B0604030504040204" pitchFamily="34" charset="0"/>
                  </a:rPr>
                  <a:t> = boto3.resource('</a:t>
                </a:r>
                <a:r>
                  <a:rPr lang="en-US" sz="900" i="1" dirty="0" err="1">
                    <a:solidFill>
                      <a:schemeClr val="accent6">
                        <a:lumMod val="75000"/>
                      </a:schemeClr>
                    </a:solidFill>
                    <a:latin typeface="Verdana" panose="020B0604030504040204" pitchFamily="34" charset="0"/>
                    <a:ea typeface="Verdana" panose="020B0604030504040204" pitchFamily="34" charset="0"/>
                  </a:rPr>
                  <a:t>dynamodb</a:t>
                </a:r>
                <a:r>
                  <a:rPr lang="en-US" sz="900" i="1" dirty="0">
                    <a:solidFill>
                      <a:schemeClr val="accent6">
                        <a:lumMod val="75000"/>
                      </a:schemeClr>
                    </a:solidFill>
                    <a:latin typeface="Verdana" panose="020B0604030504040204" pitchFamily="34" charset="0"/>
                    <a:ea typeface="Verdana" panose="020B0604030504040204" pitchFamily="34" charset="0"/>
                  </a:rPr>
                  <a:t>', </a:t>
                </a:r>
                <a:r>
                  <a:rPr lang="en-US" sz="900" i="1" dirty="0" err="1">
                    <a:solidFill>
                      <a:schemeClr val="accent6">
                        <a:lumMod val="75000"/>
                      </a:schemeClr>
                    </a:solidFill>
                    <a:latin typeface="Verdana" panose="020B0604030504040204" pitchFamily="34" charset="0"/>
                    <a:ea typeface="Verdana" panose="020B0604030504040204" pitchFamily="34" charset="0"/>
                  </a:rPr>
                  <a:t>region_name</a:t>
                </a:r>
                <a:r>
                  <a:rPr lang="en-US" sz="900" i="1" dirty="0">
                    <a:solidFill>
                      <a:schemeClr val="accent6">
                        <a:lumMod val="75000"/>
                      </a:schemeClr>
                    </a:solidFill>
                    <a:latin typeface="Verdana" panose="020B0604030504040204" pitchFamily="34" charset="0"/>
                    <a:ea typeface="Verdana" panose="020B0604030504040204" pitchFamily="34" charset="0"/>
                  </a:rPr>
                  <a:t>='us-west-2</a:t>
                </a:r>
                <a:r>
                  <a:rPr lang="en-US" sz="900" i="1" dirty="0" smtClean="0">
                    <a:solidFill>
                      <a:schemeClr val="accent6">
                        <a:lumMod val="75000"/>
                      </a:schemeClr>
                    </a:solidFill>
                    <a:latin typeface="Verdana" panose="020B0604030504040204" pitchFamily="34" charset="0"/>
                    <a:ea typeface="Verdana" panose="020B0604030504040204" pitchFamily="34" charset="0"/>
                  </a:rPr>
                  <a:t>')</a:t>
                </a:r>
                <a:endParaRPr lang="en-US" sz="900" i="1" dirty="0">
                  <a:solidFill>
                    <a:schemeClr val="accent6">
                      <a:lumMod val="75000"/>
                    </a:schemeClr>
                  </a:solidFill>
                  <a:latin typeface="Verdana" panose="020B0604030504040204" pitchFamily="34" charset="0"/>
                  <a:ea typeface="Verdana" panose="020B0604030504040204" pitchFamily="34" charset="0"/>
                </a:endParaRPr>
              </a:p>
              <a:p>
                <a:r>
                  <a:rPr lang="en-US" sz="900" i="1" dirty="0">
                    <a:solidFill>
                      <a:schemeClr val="accent6">
                        <a:lumMod val="75000"/>
                      </a:schemeClr>
                    </a:solidFill>
                    <a:latin typeface="Verdana" panose="020B0604030504040204" pitchFamily="34" charset="0"/>
                    <a:ea typeface="Verdana" panose="020B0604030504040204" pitchFamily="34" charset="0"/>
                  </a:rPr>
                  <a:t>table = </a:t>
                </a:r>
                <a:r>
                  <a:rPr lang="en-US" sz="900" i="1" dirty="0" err="1">
                    <a:solidFill>
                      <a:schemeClr val="accent6">
                        <a:lumMod val="75000"/>
                      </a:schemeClr>
                    </a:solidFill>
                    <a:latin typeface="Verdana" panose="020B0604030504040204" pitchFamily="34" charset="0"/>
                    <a:ea typeface="Verdana" panose="020B0604030504040204" pitchFamily="34" charset="0"/>
                  </a:rPr>
                  <a:t>dynamodb.Table</a:t>
                </a:r>
                <a:r>
                  <a:rPr lang="en-US" sz="900" i="1" dirty="0">
                    <a:solidFill>
                      <a:schemeClr val="accent6">
                        <a:lumMod val="75000"/>
                      </a:schemeClr>
                    </a:solidFill>
                    <a:latin typeface="Verdana" panose="020B0604030504040204" pitchFamily="34" charset="0"/>
                    <a:ea typeface="Verdana" panose="020B0604030504040204" pitchFamily="34" charset="0"/>
                  </a:rPr>
                  <a:t>('Movies')</a:t>
                </a:r>
              </a:p>
              <a:p>
                <a:endParaRPr lang="en-US" sz="900" i="1" dirty="0">
                  <a:solidFill>
                    <a:schemeClr val="accent6">
                      <a:lumMod val="75000"/>
                    </a:schemeClr>
                  </a:solidFill>
                  <a:latin typeface="Verdana" panose="020B0604030504040204" pitchFamily="34" charset="0"/>
                  <a:ea typeface="Verdana" panose="020B0604030504040204" pitchFamily="34" charset="0"/>
                </a:endParaRPr>
              </a:p>
              <a:p>
                <a:r>
                  <a:rPr lang="en-US" sz="900" i="1" dirty="0">
                    <a:solidFill>
                      <a:schemeClr val="accent6">
                        <a:lumMod val="75000"/>
                      </a:schemeClr>
                    </a:solidFill>
                    <a:latin typeface="Verdana" panose="020B0604030504040204" pitchFamily="34" charset="0"/>
                    <a:ea typeface="Verdana" panose="020B0604030504040204" pitchFamily="34" charset="0"/>
                  </a:rPr>
                  <a:t>title = "The Big New Movie"</a:t>
                </a:r>
              </a:p>
              <a:p>
                <a:r>
                  <a:rPr lang="en-US" sz="900" i="1" dirty="0">
                    <a:solidFill>
                      <a:schemeClr val="accent6">
                        <a:lumMod val="75000"/>
                      </a:schemeClr>
                    </a:solidFill>
                    <a:latin typeface="Verdana" panose="020B0604030504040204" pitchFamily="34" charset="0"/>
                    <a:ea typeface="Verdana" panose="020B0604030504040204" pitchFamily="34" charset="0"/>
                  </a:rPr>
                  <a:t>year = 2015</a:t>
                </a:r>
              </a:p>
              <a:p>
                <a:endParaRPr lang="en-US" sz="900" i="1" dirty="0">
                  <a:solidFill>
                    <a:schemeClr val="accent6">
                      <a:lumMod val="75000"/>
                    </a:schemeClr>
                  </a:solidFill>
                  <a:latin typeface="Verdana" panose="020B0604030504040204" pitchFamily="34" charset="0"/>
                  <a:ea typeface="Verdana" panose="020B0604030504040204" pitchFamily="34" charset="0"/>
                </a:endParaRPr>
              </a:p>
              <a:p>
                <a:r>
                  <a:rPr lang="en-US" sz="900" i="1" dirty="0">
                    <a:solidFill>
                      <a:schemeClr val="accent6">
                        <a:lumMod val="75000"/>
                      </a:schemeClr>
                    </a:solidFill>
                    <a:latin typeface="Verdana" panose="020B0604030504040204" pitchFamily="34" charset="0"/>
                    <a:ea typeface="Verdana" panose="020B0604030504040204" pitchFamily="34" charset="0"/>
                  </a:rPr>
                  <a:t>response = </a:t>
                </a:r>
                <a:r>
                  <a:rPr lang="en-US" sz="900" i="1" dirty="0" err="1">
                    <a:solidFill>
                      <a:schemeClr val="accent6">
                        <a:lumMod val="75000"/>
                      </a:schemeClr>
                    </a:solidFill>
                    <a:latin typeface="Verdana" panose="020B0604030504040204" pitchFamily="34" charset="0"/>
                    <a:ea typeface="Verdana" panose="020B0604030504040204" pitchFamily="34" charset="0"/>
                  </a:rPr>
                  <a:t>table.update_item</a:t>
                </a:r>
                <a:r>
                  <a:rPr lang="en-US" sz="900" i="1" dirty="0">
                    <a:solidFill>
                      <a:schemeClr val="accent6">
                        <a:lumMod val="75000"/>
                      </a:schemeClr>
                    </a:solidFill>
                    <a:latin typeface="Verdana" panose="020B0604030504040204" pitchFamily="34" charset="0"/>
                    <a:ea typeface="Verdana" panose="020B0604030504040204" pitchFamily="34" charset="0"/>
                  </a:rPr>
                  <a:t>(</a:t>
                </a:r>
              </a:p>
              <a:p>
                <a:r>
                  <a:rPr lang="en-US" sz="900" i="1" dirty="0">
                    <a:solidFill>
                      <a:schemeClr val="accent6">
                        <a:lumMod val="75000"/>
                      </a:schemeClr>
                    </a:solidFill>
                    <a:latin typeface="Verdana" panose="020B0604030504040204" pitchFamily="34" charset="0"/>
                    <a:ea typeface="Verdana" panose="020B0604030504040204" pitchFamily="34" charset="0"/>
                  </a:rPr>
                  <a:t>    Key</a:t>
                </a:r>
                <a:r>
                  <a:rPr lang="en-US" sz="900" i="1" dirty="0" smtClean="0">
                    <a:solidFill>
                      <a:schemeClr val="accent6">
                        <a:lumMod val="75000"/>
                      </a:schemeClr>
                    </a:solidFill>
                    <a:latin typeface="Verdana" panose="020B0604030504040204" pitchFamily="34" charset="0"/>
                    <a:ea typeface="Verdana" panose="020B0604030504040204" pitchFamily="34" charset="0"/>
                  </a:rPr>
                  <a:t>={'year</a:t>
                </a:r>
                <a:r>
                  <a:rPr lang="en-US" sz="900" i="1" dirty="0">
                    <a:solidFill>
                      <a:schemeClr val="accent6">
                        <a:lumMod val="75000"/>
                      </a:schemeClr>
                    </a:solidFill>
                    <a:latin typeface="Verdana" panose="020B0604030504040204" pitchFamily="34" charset="0"/>
                    <a:ea typeface="Verdana" panose="020B0604030504040204" pitchFamily="34" charset="0"/>
                  </a:rPr>
                  <a:t>': year,</a:t>
                </a:r>
              </a:p>
              <a:p>
                <a:r>
                  <a:rPr lang="en-US" sz="900" i="1" dirty="0">
                    <a:solidFill>
                      <a:schemeClr val="accent6">
                        <a:lumMod val="75000"/>
                      </a:schemeClr>
                    </a:solidFill>
                    <a:latin typeface="Verdana" panose="020B0604030504040204" pitchFamily="34" charset="0"/>
                    <a:ea typeface="Verdana" panose="020B0604030504040204" pitchFamily="34" charset="0"/>
                  </a:rPr>
                  <a:t>        'title': title</a:t>
                </a:r>
              </a:p>
              <a:p>
                <a:r>
                  <a:rPr lang="en-US" sz="900" i="1" dirty="0">
                    <a:solidFill>
                      <a:schemeClr val="accent6">
                        <a:lumMod val="75000"/>
                      </a:schemeClr>
                    </a:solidFill>
                    <a:latin typeface="Verdana" panose="020B0604030504040204" pitchFamily="34" charset="0"/>
                    <a:ea typeface="Verdana" panose="020B0604030504040204" pitchFamily="34" charset="0"/>
                  </a:rPr>
                  <a:t>    },</a:t>
                </a:r>
              </a:p>
              <a:p>
                <a:r>
                  <a:rPr lang="en-US" sz="900" i="1" dirty="0">
                    <a:solidFill>
                      <a:schemeClr val="accent6">
                        <a:lumMod val="75000"/>
                      </a:schemeClr>
                    </a:solidFill>
                    <a:latin typeface="Verdana" panose="020B0604030504040204" pitchFamily="34" charset="0"/>
                    <a:ea typeface="Verdana" panose="020B0604030504040204" pitchFamily="34" charset="0"/>
                  </a:rPr>
                  <a:t>    </a:t>
                </a:r>
                <a:r>
                  <a:rPr lang="en-US" sz="900" i="1" dirty="0" err="1">
                    <a:solidFill>
                      <a:schemeClr val="accent6">
                        <a:lumMod val="75000"/>
                      </a:schemeClr>
                    </a:solidFill>
                    <a:latin typeface="Verdana" panose="020B0604030504040204" pitchFamily="34" charset="0"/>
                    <a:ea typeface="Verdana" panose="020B0604030504040204" pitchFamily="34" charset="0"/>
                  </a:rPr>
                  <a:t>UpdateExpression</a:t>
                </a:r>
                <a:r>
                  <a:rPr lang="en-US" sz="900" i="1" dirty="0">
                    <a:solidFill>
                      <a:schemeClr val="accent6">
                        <a:lumMod val="75000"/>
                      </a:schemeClr>
                    </a:solidFill>
                    <a:latin typeface="Verdana" panose="020B0604030504040204" pitchFamily="34" charset="0"/>
                    <a:ea typeface="Verdana" panose="020B0604030504040204" pitchFamily="34" charset="0"/>
                  </a:rPr>
                  <a:t>="set </a:t>
                </a:r>
                <a:r>
                  <a:rPr lang="en-US" sz="900" i="1" dirty="0" err="1">
                    <a:solidFill>
                      <a:schemeClr val="accent6">
                        <a:lumMod val="75000"/>
                      </a:schemeClr>
                    </a:solidFill>
                    <a:latin typeface="Verdana" panose="020B0604030504040204" pitchFamily="34" charset="0"/>
                    <a:ea typeface="Verdana" panose="020B0604030504040204" pitchFamily="34" charset="0"/>
                  </a:rPr>
                  <a:t>info.rating</a:t>
                </a:r>
                <a:r>
                  <a:rPr lang="en-US" sz="900" i="1" dirty="0">
                    <a:solidFill>
                      <a:schemeClr val="accent6">
                        <a:lumMod val="75000"/>
                      </a:schemeClr>
                    </a:solidFill>
                    <a:latin typeface="Verdana" panose="020B0604030504040204" pitchFamily="34" charset="0"/>
                    <a:ea typeface="Verdana" panose="020B0604030504040204" pitchFamily="34" charset="0"/>
                  </a:rPr>
                  <a:t> = :r, </a:t>
                </a:r>
                <a:r>
                  <a:rPr lang="en-US" sz="900" i="1" dirty="0" err="1">
                    <a:solidFill>
                      <a:schemeClr val="accent6">
                        <a:lumMod val="75000"/>
                      </a:schemeClr>
                    </a:solidFill>
                    <a:latin typeface="Verdana" panose="020B0604030504040204" pitchFamily="34" charset="0"/>
                    <a:ea typeface="Verdana" panose="020B0604030504040204" pitchFamily="34" charset="0"/>
                  </a:rPr>
                  <a:t>info.actors</a:t>
                </a:r>
                <a:r>
                  <a:rPr lang="en-US" sz="900" i="1" dirty="0">
                    <a:solidFill>
                      <a:schemeClr val="accent6">
                        <a:lumMod val="75000"/>
                      </a:schemeClr>
                    </a:solidFill>
                    <a:latin typeface="Verdana" panose="020B0604030504040204" pitchFamily="34" charset="0"/>
                    <a:ea typeface="Verdana" panose="020B0604030504040204" pitchFamily="34" charset="0"/>
                  </a:rPr>
                  <a:t>=:p",</a:t>
                </a:r>
              </a:p>
              <a:p>
                <a:r>
                  <a:rPr lang="en-US" sz="900" i="1" dirty="0">
                    <a:solidFill>
                      <a:schemeClr val="accent6">
                        <a:lumMod val="75000"/>
                      </a:schemeClr>
                    </a:solidFill>
                    <a:latin typeface="Verdana" panose="020B0604030504040204" pitchFamily="34" charset="0"/>
                    <a:ea typeface="Verdana" panose="020B0604030504040204" pitchFamily="34" charset="0"/>
                  </a:rPr>
                  <a:t>    </a:t>
                </a:r>
                <a:r>
                  <a:rPr lang="en-US" sz="900" i="1" dirty="0" err="1">
                    <a:solidFill>
                      <a:schemeClr val="accent6">
                        <a:lumMod val="75000"/>
                      </a:schemeClr>
                    </a:solidFill>
                    <a:latin typeface="Verdana" panose="020B0604030504040204" pitchFamily="34" charset="0"/>
                    <a:ea typeface="Verdana" panose="020B0604030504040204" pitchFamily="34" charset="0"/>
                  </a:rPr>
                  <a:t>ExpressionAttributeValues</a:t>
                </a:r>
                <a:r>
                  <a:rPr lang="en-US" sz="900" i="1" dirty="0">
                    <a:solidFill>
                      <a:schemeClr val="accent6">
                        <a:lumMod val="75000"/>
                      </a:schemeClr>
                    </a:solidFill>
                    <a:latin typeface="Verdana" panose="020B0604030504040204" pitchFamily="34" charset="0"/>
                    <a:ea typeface="Verdana" panose="020B0604030504040204" pitchFamily="34" charset="0"/>
                  </a:rPr>
                  <a:t>={</a:t>
                </a:r>
              </a:p>
              <a:p>
                <a:r>
                  <a:rPr lang="en-US" sz="900" i="1" dirty="0">
                    <a:solidFill>
                      <a:schemeClr val="accent6">
                        <a:lumMod val="75000"/>
                      </a:schemeClr>
                    </a:solidFill>
                    <a:latin typeface="Verdana" panose="020B0604030504040204" pitchFamily="34" charset="0"/>
                    <a:ea typeface="Verdana" panose="020B0604030504040204" pitchFamily="34" charset="0"/>
                  </a:rPr>
                  <a:t>        ':r': </a:t>
                </a:r>
                <a:r>
                  <a:rPr lang="en-US" sz="900" i="1" dirty="0" err="1">
                    <a:solidFill>
                      <a:schemeClr val="accent6">
                        <a:lumMod val="75000"/>
                      </a:schemeClr>
                    </a:solidFill>
                    <a:latin typeface="Verdana" panose="020B0604030504040204" pitchFamily="34" charset="0"/>
                    <a:ea typeface="Verdana" panose="020B0604030504040204" pitchFamily="34" charset="0"/>
                  </a:rPr>
                  <a:t>decimal.Decimal</a:t>
                </a:r>
                <a:r>
                  <a:rPr lang="en-US" sz="900" i="1" dirty="0">
                    <a:solidFill>
                      <a:schemeClr val="accent6">
                        <a:lumMod val="75000"/>
                      </a:schemeClr>
                    </a:solidFill>
                    <a:latin typeface="Verdana" panose="020B0604030504040204" pitchFamily="34" charset="0"/>
                    <a:ea typeface="Verdana" panose="020B0604030504040204" pitchFamily="34" charset="0"/>
                  </a:rPr>
                  <a:t>(5.5),</a:t>
                </a:r>
              </a:p>
              <a:p>
                <a:r>
                  <a:rPr lang="en-US" sz="900" i="1" dirty="0">
                    <a:solidFill>
                      <a:schemeClr val="accent6">
                        <a:lumMod val="75000"/>
                      </a:schemeClr>
                    </a:solidFill>
                    <a:latin typeface="Verdana" panose="020B0604030504040204" pitchFamily="34" charset="0"/>
                    <a:ea typeface="Verdana" panose="020B0604030504040204" pitchFamily="34" charset="0"/>
                  </a:rPr>
                  <a:t>        ':p': ["Larry", "Moe", "Curly"]</a:t>
                </a:r>
              </a:p>
              <a:p>
                <a:r>
                  <a:rPr lang="en-US" sz="900" i="1" dirty="0">
                    <a:solidFill>
                      <a:schemeClr val="accent6">
                        <a:lumMod val="75000"/>
                      </a:schemeClr>
                    </a:solidFill>
                    <a:latin typeface="Verdana" panose="020B0604030504040204" pitchFamily="34" charset="0"/>
                    <a:ea typeface="Verdana" panose="020B0604030504040204" pitchFamily="34" charset="0"/>
                  </a:rPr>
                  <a:t>    },</a:t>
                </a:r>
              </a:p>
              <a:p>
                <a:r>
                  <a:rPr lang="en-US" sz="900" i="1" dirty="0">
                    <a:solidFill>
                      <a:schemeClr val="accent6">
                        <a:lumMod val="75000"/>
                      </a:schemeClr>
                    </a:solidFill>
                    <a:latin typeface="Verdana" panose="020B0604030504040204" pitchFamily="34" charset="0"/>
                    <a:ea typeface="Verdana" panose="020B0604030504040204" pitchFamily="34" charset="0"/>
                  </a:rPr>
                  <a:t>    </a:t>
                </a:r>
                <a:r>
                  <a:rPr lang="en-US" sz="900" i="1" dirty="0" err="1">
                    <a:solidFill>
                      <a:schemeClr val="accent6">
                        <a:lumMod val="75000"/>
                      </a:schemeClr>
                    </a:solidFill>
                    <a:latin typeface="Verdana" panose="020B0604030504040204" pitchFamily="34" charset="0"/>
                    <a:ea typeface="Verdana" panose="020B0604030504040204" pitchFamily="34" charset="0"/>
                  </a:rPr>
                  <a:t>ReturnValues</a:t>
                </a:r>
                <a:r>
                  <a:rPr lang="en-US" sz="900" i="1" dirty="0">
                    <a:solidFill>
                      <a:schemeClr val="accent6">
                        <a:lumMod val="75000"/>
                      </a:schemeClr>
                    </a:solidFill>
                    <a:latin typeface="Verdana" panose="020B0604030504040204" pitchFamily="34" charset="0"/>
                    <a:ea typeface="Verdana" panose="020B0604030504040204" pitchFamily="34" charset="0"/>
                  </a:rPr>
                  <a:t>="UPDATED_NEW"</a:t>
                </a:r>
              </a:p>
              <a:p>
                <a:r>
                  <a:rPr lang="en-US" sz="900" i="1" dirty="0">
                    <a:solidFill>
                      <a:schemeClr val="accent6">
                        <a:lumMod val="75000"/>
                      </a:schemeClr>
                    </a:solidFill>
                    <a:latin typeface="Verdana" panose="020B0604030504040204" pitchFamily="34" charset="0"/>
                    <a:ea typeface="Verdana" panose="020B0604030504040204" pitchFamily="34" charset="0"/>
                  </a:rPr>
                  <a:t>)</a:t>
                </a:r>
              </a:p>
              <a:p>
                <a:endParaRPr lang="en-US" sz="900" i="1" dirty="0">
                  <a:solidFill>
                    <a:schemeClr val="accent6">
                      <a:lumMod val="75000"/>
                    </a:schemeClr>
                  </a:solidFill>
                  <a:latin typeface="Verdana" panose="020B0604030504040204" pitchFamily="34" charset="0"/>
                  <a:ea typeface="Verdana" panose="020B0604030504040204" pitchFamily="34" charset="0"/>
                </a:endParaRPr>
              </a:p>
              <a:p>
                <a:r>
                  <a:rPr lang="en-US" sz="900" i="1" dirty="0">
                    <a:solidFill>
                      <a:schemeClr val="accent6">
                        <a:lumMod val="75000"/>
                      </a:schemeClr>
                    </a:solidFill>
                    <a:latin typeface="Verdana" panose="020B0604030504040204" pitchFamily="34" charset="0"/>
                    <a:ea typeface="Verdana" panose="020B0604030504040204" pitchFamily="34" charset="0"/>
                  </a:rPr>
                  <a:t>print("</a:t>
                </a:r>
                <a:r>
                  <a:rPr lang="en-US" sz="900" i="1" dirty="0" err="1">
                    <a:solidFill>
                      <a:schemeClr val="accent6">
                        <a:lumMod val="75000"/>
                      </a:schemeClr>
                    </a:solidFill>
                    <a:latin typeface="Verdana" panose="020B0604030504040204" pitchFamily="34" charset="0"/>
                    <a:ea typeface="Verdana" panose="020B0604030504040204" pitchFamily="34" charset="0"/>
                  </a:rPr>
                  <a:t>UpdateItem</a:t>
                </a:r>
                <a:r>
                  <a:rPr lang="en-US" sz="900" i="1" dirty="0">
                    <a:solidFill>
                      <a:schemeClr val="accent6">
                        <a:lumMod val="75000"/>
                      </a:schemeClr>
                    </a:solidFill>
                    <a:latin typeface="Verdana" panose="020B0604030504040204" pitchFamily="34" charset="0"/>
                    <a:ea typeface="Verdana" panose="020B0604030504040204" pitchFamily="34" charset="0"/>
                  </a:rPr>
                  <a:t> succeeded")</a:t>
                </a:r>
              </a:p>
            </p:txBody>
          </p:sp>
          <p:grpSp>
            <p:nvGrpSpPr>
              <p:cNvPr id="9" name="Group 8"/>
              <p:cNvGrpSpPr/>
              <p:nvPr/>
            </p:nvGrpSpPr>
            <p:grpSpPr>
              <a:xfrm>
                <a:off x="640080" y="1146521"/>
                <a:ext cx="7711115" cy="1518041"/>
                <a:chOff x="640080" y="1146521"/>
                <a:chExt cx="7711115" cy="1518041"/>
              </a:xfrm>
            </p:grpSpPr>
            <p:sp>
              <p:nvSpPr>
                <p:cNvPr id="10" name="TextBox 9"/>
                <p:cNvSpPr txBox="1"/>
                <p:nvPr/>
              </p:nvSpPr>
              <p:spPr>
                <a:xfrm>
                  <a:off x="640080" y="1146521"/>
                  <a:ext cx="2961067" cy="1375724"/>
                </a:xfrm>
                <a:prstGeom prst="rect">
                  <a:avLst/>
                </a:prstGeom>
                <a:noFill/>
              </p:spPr>
              <p:txBody>
                <a:bodyPr wrap="none" rtlCol="0">
                  <a:spAutoFit/>
                </a:bodyPr>
                <a:lstStyle/>
                <a:p>
                  <a:r>
                    <a:rPr lang="en-US" sz="900" dirty="0">
                      <a:latin typeface="Verdana" panose="020B0604030504040204" pitchFamily="34" charset="0"/>
                      <a:ea typeface="Verdana" panose="020B0604030504040204" pitchFamily="34" charset="0"/>
                    </a:rPr>
                    <a:t>Existing data:</a:t>
                  </a:r>
                </a:p>
                <a:p>
                  <a:endParaRPr lang="en-US" sz="900" i="1" dirty="0" smtClean="0">
                    <a:solidFill>
                      <a:schemeClr val="accent6">
                        <a:lumMod val="75000"/>
                      </a:schemeClr>
                    </a:solidFill>
                    <a:latin typeface="Verdana" panose="020B0604030504040204" pitchFamily="34" charset="0"/>
                    <a:ea typeface="Verdana" panose="020B0604030504040204" pitchFamily="34" charset="0"/>
                  </a:endParaRP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r>
                    <a:rPr lang="en-US" sz="900" i="1" dirty="0">
                      <a:solidFill>
                        <a:schemeClr val="accent6">
                          <a:lumMod val="75000"/>
                        </a:schemeClr>
                      </a:solidFill>
                      <a:latin typeface="Verdana" panose="020B0604030504040204" pitchFamily="34" charset="0"/>
                      <a:ea typeface="Verdana" panose="020B0604030504040204" pitchFamily="34" charset="0"/>
                    </a:rPr>
                    <a:t>year: 2015, </a:t>
                  </a:r>
                </a:p>
                <a:p>
                  <a:r>
                    <a:rPr lang="en-US" sz="900" i="1" dirty="0">
                      <a:solidFill>
                        <a:schemeClr val="accent6">
                          <a:lumMod val="75000"/>
                        </a:schemeClr>
                      </a:solidFill>
                      <a:latin typeface="Verdana" panose="020B0604030504040204" pitchFamily="34" charset="0"/>
                      <a:ea typeface="Verdana" panose="020B0604030504040204" pitchFamily="34" charset="0"/>
                    </a:rPr>
                    <a:t>  title: "The Big New Movie", </a:t>
                  </a:r>
                </a:p>
                <a:p>
                  <a:r>
                    <a:rPr lang="en-US" sz="900" i="1" dirty="0">
                      <a:solidFill>
                        <a:schemeClr val="accent6">
                          <a:lumMod val="75000"/>
                        </a:schemeClr>
                      </a:solidFill>
                      <a:latin typeface="Verdana" panose="020B0604030504040204" pitchFamily="34" charset="0"/>
                      <a:ea typeface="Verdana" panose="020B0604030504040204" pitchFamily="34" charset="0"/>
                    </a:rPr>
                    <a:t>  info: { </a:t>
                  </a:r>
                </a:p>
                <a:p>
                  <a:r>
                    <a:rPr lang="en-US" sz="900" i="1" dirty="0">
                      <a:solidFill>
                        <a:schemeClr val="accent6">
                          <a:lumMod val="75000"/>
                        </a:schemeClr>
                      </a:solidFill>
                      <a:latin typeface="Verdana" panose="020B0604030504040204" pitchFamily="34" charset="0"/>
                      <a:ea typeface="Verdana" panose="020B0604030504040204" pitchFamily="34" charset="0"/>
                    </a:rPr>
                    <a:t>	plot: "Nothing happens at all.", </a:t>
                  </a:r>
                </a:p>
                <a:p>
                  <a:r>
                    <a:rPr lang="en-US" sz="900" i="1" dirty="0">
                      <a:solidFill>
                        <a:schemeClr val="accent6">
                          <a:lumMod val="75000"/>
                        </a:schemeClr>
                      </a:solidFill>
                      <a:latin typeface="Verdana" panose="020B0604030504040204" pitchFamily="34" charset="0"/>
                      <a:ea typeface="Verdana" panose="020B0604030504040204" pitchFamily="34" charset="0"/>
                    </a:rPr>
                    <a:t>	rating: 0 </a:t>
                  </a:r>
                </a:p>
                <a:p>
                  <a:r>
                    <a:rPr lang="en-US" sz="900" i="1" dirty="0">
                      <a:solidFill>
                        <a:schemeClr val="accent6">
                          <a:lumMod val="75000"/>
                        </a:schemeClr>
                      </a:solidFill>
                      <a:latin typeface="Verdana" panose="020B0604030504040204" pitchFamily="34" charset="0"/>
                      <a:ea typeface="Verdana" panose="020B0604030504040204" pitchFamily="34" charset="0"/>
                    </a:rPr>
                    <a:t>           } </a:t>
                  </a:r>
                </a:p>
                <a:p>
                  <a:r>
                    <a:rPr lang="en-US" sz="900" i="1" dirty="0">
                      <a:solidFill>
                        <a:schemeClr val="accent6">
                          <a:lumMod val="75000"/>
                        </a:schemeClr>
                      </a:solidFill>
                      <a:latin typeface="Verdana" panose="020B0604030504040204" pitchFamily="34" charset="0"/>
                      <a:ea typeface="Verdana" panose="020B0604030504040204" pitchFamily="34" charset="0"/>
                    </a:rPr>
                    <a:t>}</a:t>
                  </a:r>
                </a:p>
              </p:txBody>
            </p:sp>
            <p:sp>
              <p:nvSpPr>
                <p:cNvPr id="11" name="TextBox 10"/>
                <p:cNvSpPr txBox="1"/>
                <p:nvPr/>
              </p:nvSpPr>
              <p:spPr>
                <a:xfrm>
                  <a:off x="5364480" y="1146521"/>
                  <a:ext cx="2986715" cy="1518041"/>
                </a:xfrm>
                <a:prstGeom prst="rect">
                  <a:avLst/>
                </a:prstGeom>
                <a:noFill/>
              </p:spPr>
              <p:txBody>
                <a:bodyPr wrap="none" rtlCol="0">
                  <a:spAutoFit/>
                </a:bodyPr>
                <a:lstStyle/>
                <a:p>
                  <a:r>
                    <a:rPr lang="en-US" sz="900" dirty="0" smtClean="0">
                      <a:latin typeface="Verdana" panose="020B0604030504040204" pitchFamily="34" charset="0"/>
                      <a:ea typeface="Verdana" panose="020B0604030504040204" pitchFamily="34" charset="0"/>
                    </a:rPr>
                    <a:t>Expected updated </a:t>
                  </a:r>
                  <a:r>
                    <a:rPr lang="en-US" sz="900" dirty="0">
                      <a:latin typeface="Verdana" panose="020B0604030504040204" pitchFamily="34" charset="0"/>
                      <a:ea typeface="Verdana" panose="020B0604030504040204" pitchFamily="34" charset="0"/>
                    </a:rPr>
                    <a:t>data:</a:t>
                  </a:r>
                </a:p>
                <a:p>
                  <a:endParaRPr lang="en-US" sz="900" i="1" dirty="0" smtClean="0">
                    <a:solidFill>
                      <a:schemeClr val="accent6">
                        <a:lumMod val="75000"/>
                      </a:schemeClr>
                    </a:solidFill>
                    <a:latin typeface="Verdana" panose="020B0604030504040204" pitchFamily="34" charset="0"/>
                    <a:ea typeface="Verdana" panose="020B0604030504040204" pitchFamily="34" charset="0"/>
                  </a:endParaRPr>
                </a:p>
                <a:p>
                  <a:r>
                    <a:rPr lang="en-US" sz="900" i="1" dirty="0" smtClean="0">
                      <a:solidFill>
                        <a:schemeClr val="accent6">
                          <a:lumMod val="75000"/>
                        </a:schemeClr>
                      </a:solidFill>
                      <a:latin typeface="Verdana" panose="020B0604030504040204" pitchFamily="34" charset="0"/>
                      <a:ea typeface="Verdana" panose="020B0604030504040204" pitchFamily="34" charset="0"/>
                    </a:rPr>
                    <a:t>{ </a:t>
                  </a:r>
                  <a:r>
                    <a:rPr lang="en-US" sz="900" i="1" dirty="0">
                      <a:solidFill>
                        <a:schemeClr val="accent6">
                          <a:lumMod val="75000"/>
                        </a:schemeClr>
                      </a:solidFill>
                      <a:latin typeface="Verdana" panose="020B0604030504040204" pitchFamily="34" charset="0"/>
                      <a:ea typeface="Verdana" panose="020B0604030504040204" pitchFamily="34" charset="0"/>
                    </a:rPr>
                    <a:t>year: 2015, </a:t>
                  </a:r>
                </a:p>
                <a:p>
                  <a:r>
                    <a:rPr lang="en-US" sz="900" i="1" dirty="0">
                      <a:solidFill>
                        <a:schemeClr val="accent6">
                          <a:lumMod val="75000"/>
                        </a:schemeClr>
                      </a:solidFill>
                      <a:latin typeface="Verdana" panose="020B0604030504040204" pitchFamily="34" charset="0"/>
                      <a:ea typeface="Verdana" panose="020B0604030504040204" pitchFamily="34" charset="0"/>
                    </a:rPr>
                    <a:t>  title: "The Big New Movie", </a:t>
                  </a:r>
                </a:p>
                <a:p>
                  <a:r>
                    <a:rPr lang="en-US" sz="900" i="1" dirty="0">
                      <a:solidFill>
                        <a:schemeClr val="accent6">
                          <a:lumMod val="75000"/>
                        </a:schemeClr>
                      </a:solidFill>
                      <a:latin typeface="Verdana" panose="020B0604030504040204" pitchFamily="34" charset="0"/>
                      <a:ea typeface="Verdana" panose="020B0604030504040204" pitchFamily="34" charset="0"/>
                    </a:rPr>
                    <a:t>  info: { </a:t>
                  </a:r>
                </a:p>
                <a:p>
                  <a:r>
                    <a:rPr lang="en-US" sz="900" i="1" dirty="0">
                      <a:solidFill>
                        <a:schemeClr val="accent6">
                          <a:lumMod val="75000"/>
                        </a:schemeClr>
                      </a:solidFill>
                      <a:latin typeface="Verdana" panose="020B0604030504040204" pitchFamily="34" charset="0"/>
                      <a:ea typeface="Verdana" panose="020B0604030504040204" pitchFamily="34" charset="0"/>
                    </a:rPr>
                    <a:t>	plot: "Nothing happens at all.", </a:t>
                  </a:r>
                </a:p>
                <a:p>
                  <a:r>
                    <a:rPr lang="en-US" sz="900" i="1" dirty="0">
                      <a:solidFill>
                        <a:schemeClr val="accent6">
                          <a:lumMod val="75000"/>
                        </a:schemeClr>
                      </a:solidFill>
                      <a:latin typeface="Verdana" panose="020B0604030504040204" pitchFamily="34" charset="0"/>
                      <a:ea typeface="Verdana" panose="020B0604030504040204" pitchFamily="34" charset="0"/>
                    </a:rPr>
                    <a:t>	rating: 5.5,</a:t>
                  </a:r>
                </a:p>
                <a:p>
                  <a:r>
                    <a:rPr lang="en-US" sz="900" i="1" dirty="0">
                      <a:solidFill>
                        <a:schemeClr val="accent6">
                          <a:lumMod val="75000"/>
                        </a:schemeClr>
                      </a:solidFill>
                      <a:latin typeface="Verdana" panose="020B0604030504040204" pitchFamily="34" charset="0"/>
                      <a:ea typeface="Verdana" panose="020B0604030504040204" pitchFamily="34" charset="0"/>
                    </a:rPr>
                    <a:t>	actors:[“Larry”, ”Moe”, ”Curly”] </a:t>
                  </a:r>
                </a:p>
                <a:p>
                  <a:r>
                    <a:rPr lang="en-US" sz="900" i="1" dirty="0">
                      <a:solidFill>
                        <a:schemeClr val="accent6">
                          <a:lumMod val="75000"/>
                        </a:schemeClr>
                      </a:solidFill>
                      <a:latin typeface="Verdana" panose="020B0604030504040204" pitchFamily="34" charset="0"/>
                      <a:ea typeface="Verdana" panose="020B0604030504040204" pitchFamily="34" charset="0"/>
                    </a:rPr>
                    <a:t>           } </a:t>
                  </a:r>
                </a:p>
                <a:p>
                  <a:r>
                    <a:rPr lang="en-US" sz="900" i="1" dirty="0">
                      <a:solidFill>
                        <a:schemeClr val="accent6">
                          <a:lumMod val="75000"/>
                        </a:schemeClr>
                      </a:solidFill>
                      <a:latin typeface="Verdana" panose="020B0604030504040204" pitchFamily="34" charset="0"/>
                      <a:ea typeface="Verdana" panose="020B0604030504040204" pitchFamily="34" charset="0"/>
                    </a:rPr>
                    <a:t>}</a:t>
                  </a:r>
                </a:p>
              </p:txBody>
            </p:sp>
            <p:sp>
              <p:nvSpPr>
                <p:cNvPr id="12" name="Right Arrow 11"/>
                <p:cNvSpPr/>
                <p:nvPr/>
              </p:nvSpPr>
              <p:spPr>
                <a:xfrm>
                  <a:off x="4297680" y="1707251"/>
                  <a:ext cx="365759" cy="23792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900">
                    <a:latin typeface="Verdana" panose="020B0604030504040204" pitchFamily="34" charset="0"/>
                    <a:ea typeface="Verdana" panose="020B0604030504040204" pitchFamily="34" charset="0"/>
                  </a:endParaRPr>
                </a:p>
              </p:txBody>
            </p:sp>
          </p:grpSp>
        </p:grpSp>
        <p:sp>
          <p:nvSpPr>
            <p:cNvPr id="7" name="TextBox 6"/>
            <p:cNvSpPr txBox="1"/>
            <p:nvPr/>
          </p:nvSpPr>
          <p:spPr>
            <a:xfrm>
              <a:off x="5364480" y="4217779"/>
              <a:ext cx="3650358" cy="507831"/>
            </a:xfrm>
            <a:prstGeom prst="rect">
              <a:avLst/>
            </a:prstGeom>
            <a:noFill/>
            <a:ln>
              <a:solidFill>
                <a:schemeClr val="tx1"/>
              </a:solidFill>
            </a:ln>
          </p:spPr>
          <p:txBody>
            <a:bodyPr wrap="none" rtlCol="0">
              <a:spAutoFit/>
            </a:bodyPr>
            <a:lstStyle/>
            <a:p>
              <a:r>
                <a:rPr lang="en-US" sz="900" dirty="0" smtClean="0">
                  <a:latin typeface="Verdana" panose="020B0604030504040204" pitchFamily="34" charset="0"/>
                  <a:ea typeface="Verdana" panose="020B0604030504040204" pitchFamily="34" charset="0"/>
                </a:rPr>
                <a:t>Notice That:</a:t>
              </a:r>
            </a:p>
            <a:p>
              <a:pPr marL="171450" indent="-171450">
                <a:buFont typeface="Arial" panose="020B0604020202020204" pitchFamily="34" charset="0"/>
                <a:buChar char="•"/>
              </a:pPr>
              <a:r>
                <a:rPr lang="en-US" sz="900" dirty="0" smtClean="0">
                  <a:latin typeface="Verdana" panose="020B0604030504040204" pitchFamily="34" charset="0"/>
                  <a:ea typeface="Verdana" panose="020B0604030504040204" pitchFamily="34" charset="0"/>
                </a:rPr>
                <a:t>Item which is existing got updated</a:t>
              </a:r>
            </a:p>
            <a:p>
              <a:pPr marL="171450" indent="-171450">
                <a:buFont typeface="Arial" panose="020B0604020202020204" pitchFamily="34" charset="0"/>
                <a:buChar char="•"/>
              </a:pPr>
              <a:r>
                <a:rPr lang="en-US" sz="900" dirty="0" smtClean="0">
                  <a:latin typeface="Verdana" panose="020B0604030504040204" pitchFamily="34" charset="0"/>
                  <a:ea typeface="Verdana" panose="020B0604030504040204" pitchFamily="34" charset="0"/>
                </a:rPr>
                <a:t>Item which was not existing got appended automatically</a:t>
              </a:r>
              <a:endParaRPr lang="en-US" sz="900" dirty="0">
                <a:latin typeface="Verdana" panose="020B0604030504040204" pitchFamily="34" charset="0"/>
                <a:ea typeface="Verdana" panose="020B0604030504040204" pitchFamily="34" charset="0"/>
              </a:endParaRPr>
            </a:p>
          </p:txBody>
        </p:sp>
      </p:grpSp>
    </p:spTree>
    <p:extLst>
      <p:ext uri="{BB962C8B-B14F-4D97-AF65-F5344CB8AC3E}">
        <p14:creationId xmlns:p14="http://schemas.microsoft.com/office/powerpoint/2010/main" val="26626173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a:latin typeface="Verdana" panose="020B0604030504040204" pitchFamily="34" charset="0"/>
                <a:ea typeface="Verdana" panose="020B0604030504040204" pitchFamily="34" charset="0"/>
              </a:rPr>
              <a:t>Agenda</a:t>
            </a:r>
          </a:p>
        </p:txBody>
      </p:sp>
      <p:sp>
        <p:nvSpPr>
          <p:cNvPr id="22" name="Rectangle 21"/>
          <p:cNvSpPr/>
          <p:nvPr/>
        </p:nvSpPr>
        <p:spPr>
          <a:xfrm>
            <a:off x="0" y="900765"/>
            <a:ext cx="9576262" cy="3000821"/>
          </a:xfrm>
          <a:prstGeom prst="rect">
            <a:avLst/>
          </a:prstGeom>
        </p:spPr>
        <p:txBody>
          <a:bodyPr wrap="square">
            <a:spAutoFit/>
          </a:bodyPr>
          <a:lstStyle/>
          <a:p>
            <a:pPr marL="742950" lvl="1" indent="-285750">
              <a:buFont typeface="Wingdings" panose="05000000000000000000" pitchFamily="2" charset="2"/>
              <a:buChar char="q"/>
            </a:pPr>
            <a:r>
              <a:rPr lang="en-US" sz="1050" dirty="0">
                <a:solidFill>
                  <a:schemeClr val="tx2"/>
                </a:solidFill>
                <a:latin typeface="Verdana" panose="020B0604030504040204" pitchFamily="34" charset="0"/>
                <a:ea typeface="Verdana" panose="020B0604030504040204" pitchFamily="34" charset="0"/>
              </a:rPr>
              <a:t>NoSQL Database Concept</a:t>
            </a:r>
          </a:p>
          <a:p>
            <a:pPr marL="742950" lvl="1" indent="-285750">
              <a:buFont typeface="Wingdings" panose="05000000000000000000" pitchFamily="2" charset="2"/>
              <a:buChar char="q"/>
            </a:pPr>
            <a:r>
              <a:rPr lang="en-US" sz="1050" dirty="0">
                <a:solidFill>
                  <a:schemeClr val="tx2"/>
                </a:solidFill>
                <a:latin typeface="Verdana" panose="020B0604030504040204" pitchFamily="34" charset="0"/>
                <a:ea typeface="Verdana" panose="020B0604030504040204" pitchFamily="34" charset="0"/>
              </a:rPr>
              <a:t>Common distributed Architecture of NoSQL Database</a:t>
            </a:r>
          </a:p>
          <a:p>
            <a:pPr marL="742950" lvl="1" indent="-285750">
              <a:buFont typeface="Wingdings" panose="05000000000000000000" pitchFamily="2" charset="2"/>
              <a:buChar char="q"/>
            </a:pPr>
            <a:r>
              <a:rPr lang="en-US" sz="1050" dirty="0">
                <a:solidFill>
                  <a:schemeClr val="tx2"/>
                </a:solidFill>
                <a:latin typeface="Verdana" panose="020B0604030504040204" pitchFamily="34" charset="0"/>
                <a:ea typeface="Verdana" panose="020B0604030504040204" pitchFamily="34" charset="0"/>
              </a:rPr>
              <a:t>DynamoDB Basics</a:t>
            </a:r>
          </a:p>
          <a:p>
            <a:pPr marL="742950" lvl="1" indent="-285750">
              <a:buFont typeface="Wingdings" panose="05000000000000000000" pitchFamily="2" charset="2"/>
              <a:buChar char="q"/>
            </a:pPr>
            <a:r>
              <a:rPr lang="en-US" sz="1050" dirty="0">
                <a:solidFill>
                  <a:schemeClr val="tx2"/>
                </a:solidFill>
                <a:latin typeface="Verdana" panose="020B0604030504040204" pitchFamily="34" charset="0"/>
                <a:ea typeface="Verdana" panose="020B0604030504040204" pitchFamily="34" charset="0"/>
              </a:rPr>
              <a:t>DynamoDB vs RDBMS</a:t>
            </a:r>
          </a:p>
          <a:p>
            <a:pPr marL="742950" lvl="1" indent="-285750">
              <a:buFont typeface="Wingdings" panose="05000000000000000000" pitchFamily="2" charset="2"/>
              <a:buChar char="q"/>
            </a:pPr>
            <a:r>
              <a:rPr lang="en-US" sz="1050" dirty="0">
                <a:solidFill>
                  <a:schemeClr val="tx2"/>
                </a:solidFill>
                <a:latin typeface="Verdana" panose="020B0604030504040204" pitchFamily="34" charset="0"/>
                <a:ea typeface="Verdana" panose="020B0604030504040204" pitchFamily="34" charset="0"/>
              </a:rPr>
              <a:t>Core Components :</a:t>
            </a:r>
          </a:p>
          <a:p>
            <a:pPr marL="742950" lvl="1" indent="-285750">
              <a:buFont typeface="Wingdings" panose="05000000000000000000" pitchFamily="2" charset="2"/>
              <a:buChar char="q"/>
            </a:pPr>
            <a:r>
              <a:rPr lang="en-US" sz="1050" dirty="0">
                <a:solidFill>
                  <a:schemeClr val="tx2"/>
                </a:solidFill>
                <a:latin typeface="Verdana" panose="020B0604030504040204" pitchFamily="34" charset="0"/>
                <a:ea typeface="Verdana" panose="020B0604030504040204" pitchFamily="34" charset="0"/>
              </a:rPr>
              <a:t>Primary Key</a:t>
            </a:r>
          </a:p>
          <a:p>
            <a:pPr marL="742950" lvl="1" indent="-285750">
              <a:buFont typeface="Wingdings" panose="05000000000000000000" pitchFamily="2" charset="2"/>
              <a:buChar char="q"/>
            </a:pPr>
            <a:r>
              <a:rPr lang="en-US" sz="1050" dirty="0">
                <a:solidFill>
                  <a:schemeClr val="tx2"/>
                </a:solidFill>
                <a:latin typeface="Verdana" panose="020B0604030504040204" pitchFamily="34" charset="0"/>
                <a:ea typeface="Verdana" panose="020B0604030504040204" pitchFamily="34" charset="0"/>
              </a:rPr>
              <a:t>Partition keys exercise</a:t>
            </a:r>
          </a:p>
          <a:p>
            <a:pPr marL="742950" lvl="1" indent="-285750">
              <a:buFont typeface="Wingdings" panose="05000000000000000000" pitchFamily="2" charset="2"/>
              <a:buChar char="q"/>
            </a:pPr>
            <a:r>
              <a:rPr lang="en-US" sz="1050" dirty="0">
                <a:solidFill>
                  <a:schemeClr val="tx2"/>
                </a:solidFill>
                <a:latin typeface="Verdana" panose="020B0604030504040204" pitchFamily="34" charset="0"/>
                <a:ea typeface="Verdana" panose="020B0604030504040204" pitchFamily="34" charset="0"/>
              </a:rPr>
              <a:t>Secondary Index</a:t>
            </a:r>
          </a:p>
          <a:p>
            <a:pPr marL="742950" lvl="1" indent="-285750">
              <a:buFont typeface="Wingdings" panose="05000000000000000000" pitchFamily="2" charset="2"/>
              <a:buChar char="q"/>
            </a:pPr>
            <a:r>
              <a:rPr lang="en-US" sz="1050" dirty="0">
                <a:solidFill>
                  <a:schemeClr val="tx2"/>
                </a:solidFill>
                <a:latin typeface="Verdana" panose="020B0604030504040204" pitchFamily="34" charset="0"/>
                <a:ea typeface="Verdana" panose="020B0604030504040204" pitchFamily="34" charset="0"/>
              </a:rPr>
              <a:t>Datatypes</a:t>
            </a:r>
          </a:p>
          <a:p>
            <a:pPr marL="742950" lvl="1" indent="-285750">
              <a:buFont typeface="Wingdings" panose="05000000000000000000" pitchFamily="2" charset="2"/>
              <a:buChar char="q"/>
            </a:pPr>
            <a:r>
              <a:rPr lang="en-US" sz="1050" dirty="0">
                <a:solidFill>
                  <a:schemeClr val="tx2"/>
                </a:solidFill>
                <a:latin typeface="Verdana" panose="020B0604030504040204" pitchFamily="34" charset="0"/>
                <a:ea typeface="Verdana" panose="020B0604030504040204" pitchFamily="34" charset="0"/>
              </a:rPr>
              <a:t>DynamoDB Streams</a:t>
            </a:r>
          </a:p>
          <a:p>
            <a:pPr marL="742950" lvl="1" indent="-285750">
              <a:buFont typeface="Wingdings" panose="05000000000000000000" pitchFamily="2" charset="2"/>
              <a:buChar char="q"/>
            </a:pPr>
            <a:r>
              <a:rPr lang="en-US" sz="1050" dirty="0">
                <a:solidFill>
                  <a:schemeClr val="tx2"/>
                </a:solidFill>
                <a:latin typeface="Verdana" panose="020B0604030504040204" pitchFamily="34" charset="0"/>
                <a:ea typeface="Verdana" panose="020B0604030504040204" pitchFamily="34" charset="0"/>
              </a:rPr>
              <a:t>DynamoDB APIs</a:t>
            </a:r>
          </a:p>
          <a:p>
            <a:pPr marL="742950" lvl="1" indent="-285750">
              <a:buFont typeface="Wingdings" panose="05000000000000000000" pitchFamily="2" charset="2"/>
              <a:buChar char="q"/>
            </a:pPr>
            <a:r>
              <a:rPr lang="en-US" sz="1050" dirty="0">
                <a:solidFill>
                  <a:schemeClr val="tx2"/>
                </a:solidFill>
                <a:latin typeface="Verdana" panose="020B0604030504040204" pitchFamily="34" charset="0"/>
                <a:ea typeface="Verdana" panose="020B0604030504040204" pitchFamily="34" charset="0"/>
              </a:rPr>
              <a:t>DynamoDB APIs - Examples </a:t>
            </a:r>
          </a:p>
          <a:p>
            <a:pPr marL="742950" lvl="1" indent="-285750">
              <a:buFont typeface="Wingdings" panose="05000000000000000000" pitchFamily="2" charset="2"/>
              <a:buChar char="q"/>
            </a:pPr>
            <a:r>
              <a:rPr lang="en-US" sz="1050" dirty="0">
                <a:solidFill>
                  <a:schemeClr val="tx2"/>
                </a:solidFill>
                <a:latin typeface="Verdana" panose="020B0604030504040204" pitchFamily="34" charset="0"/>
                <a:ea typeface="Verdana" panose="020B0604030504040204" pitchFamily="34" charset="0"/>
              </a:rPr>
              <a:t>Consistency Model</a:t>
            </a:r>
          </a:p>
          <a:p>
            <a:pPr marL="742950" lvl="1" indent="-285750">
              <a:buFont typeface="Wingdings" panose="05000000000000000000" pitchFamily="2" charset="2"/>
              <a:buChar char="q"/>
            </a:pPr>
            <a:r>
              <a:rPr lang="en-US" sz="1050" dirty="0">
                <a:solidFill>
                  <a:schemeClr val="tx2"/>
                </a:solidFill>
                <a:latin typeface="Verdana" panose="020B0604030504040204" pitchFamily="34" charset="0"/>
                <a:ea typeface="Verdana" panose="020B0604030504040204" pitchFamily="34" charset="0"/>
              </a:rPr>
              <a:t>Provisioned Throughput</a:t>
            </a:r>
          </a:p>
          <a:p>
            <a:pPr marL="742950" lvl="1" indent="-285750">
              <a:buFont typeface="Wingdings" panose="05000000000000000000" pitchFamily="2" charset="2"/>
              <a:buChar char="q"/>
            </a:pPr>
            <a:r>
              <a:rPr lang="en-US" sz="1050" dirty="0">
                <a:solidFill>
                  <a:schemeClr val="tx2"/>
                </a:solidFill>
                <a:latin typeface="Verdana" panose="020B0604030504040204" pitchFamily="34" charset="0"/>
                <a:ea typeface="Verdana" panose="020B0604030504040204" pitchFamily="34" charset="0"/>
              </a:rPr>
              <a:t>Cost Calculation based on Provisioned Throughput</a:t>
            </a:r>
          </a:p>
          <a:p>
            <a:pPr marL="742950" lvl="1" indent="-285750">
              <a:buFont typeface="Wingdings" panose="05000000000000000000" pitchFamily="2" charset="2"/>
              <a:buChar char="q"/>
            </a:pPr>
            <a:r>
              <a:rPr lang="en-US" sz="1050" dirty="0">
                <a:solidFill>
                  <a:schemeClr val="tx2"/>
                </a:solidFill>
                <a:latin typeface="Verdana" panose="020B0604030504040204" pitchFamily="34" charset="0"/>
                <a:ea typeface="Verdana" panose="020B0604030504040204" pitchFamily="34" charset="0"/>
              </a:rPr>
              <a:t>Partitions</a:t>
            </a:r>
          </a:p>
          <a:p>
            <a:pPr marL="742950" lvl="1" indent="-285750">
              <a:buFont typeface="Wingdings" panose="05000000000000000000" pitchFamily="2" charset="2"/>
              <a:buChar char="q"/>
            </a:pPr>
            <a:r>
              <a:rPr lang="en-US" sz="1050" dirty="0">
                <a:solidFill>
                  <a:schemeClr val="tx2"/>
                </a:solidFill>
                <a:latin typeface="Verdana" panose="020B0604030504040204" pitchFamily="34" charset="0"/>
                <a:ea typeface="Verdana" panose="020B0604030504040204" pitchFamily="34" charset="0"/>
              </a:rPr>
              <a:t>Security</a:t>
            </a:r>
          </a:p>
          <a:p>
            <a:pPr marL="742950" lvl="1" indent="-285750">
              <a:buFont typeface="Wingdings" panose="05000000000000000000" pitchFamily="2" charset="2"/>
              <a:buChar char="q"/>
            </a:pPr>
            <a:r>
              <a:rPr lang="en-US" sz="1050" dirty="0">
                <a:solidFill>
                  <a:schemeClr val="tx2"/>
                </a:solidFill>
                <a:latin typeface="Verdana" panose="020B0604030504040204" pitchFamily="34" charset="0"/>
                <a:ea typeface="Verdana" panose="020B0604030504040204" pitchFamily="34" charset="0"/>
              </a:rPr>
              <a:t>DynamoDB Anti Pattern</a:t>
            </a:r>
            <a:endParaRPr lang="en-US" sz="1050"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447798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a:latin typeface="Verdana" panose="020B0604030504040204" pitchFamily="34" charset="0"/>
                <a:ea typeface="Verdana" panose="020B0604030504040204" pitchFamily="34" charset="0"/>
              </a:rPr>
              <a:t>DynamoDB APIs - </a:t>
            </a:r>
            <a:r>
              <a:rPr lang="en-US" sz="1800" dirty="0">
                <a:latin typeface="Verdana" panose="020B0604030504040204" pitchFamily="34" charset="0"/>
                <a:ea typeface="Verdana" panose="020B0604030504040204" pitchFamily="34" charset="0"/>
              </a:rPr>
              <a:t>Examples – Contd.</a:t>
            </a:r>
            <a:endParaRPr lang="en-US" sz="1800" dirty="0">
              <a:latin typeface="Verdana" panose="020B0604030504040204" pitchFamily="34" charset="0"/>
              <a:ea typeface="Verdana" panose="020B0604030504040204" pitchFamily="34" charset="0"/>
            </a:endParaRPr>
          </a:p>
        </p:txBody>
      </p:sp>
      <p:sp>
        <p:nvSpPr>
          <p:cNvPr id="4" name="TextBox 3"/>
          <p:cNvSpPr txBox="1"/>
          <p:nvPr/>
        </p:nvSpPr>
        <p:spPr>
          <a:xfrm>
            <a:off x="489946" y="939337"/>
            <a:ext cx="11189436" cy="3477875"/>
          </a:xfrm>
          <a:prstGeom prst="rect">
            <a:avLst/>
          </a:prstGeom>
          <a:noFill/>
        </p:spPr>
        <p:txBody>
          <a:bodyPr wrap="square" rtlCol="0">
            <a:spAutoFit/>
          </a:bodyPr>
          <a:lstStyle/>
          <a:p>
            <a:r>
              <a:rPr lang="en-US" sz="1000" b="1" dirty="0" smtClean="0">
                <a:solidFill>
                  <a:schemeClr val="tx2"/>
                </a:solidFill>
                <a:latin typeface="Verdana" panose="020B0604030504040204" pitchFamily="34" charset="0"/>
                <a:ea typeface="Verdana" panose="020B0604030504040204" pitchFamily="34" charset="0"/>
              </a:rPr>
              <a:t>Query </a:t>
            </a:r>
            <a:r>
              <a:rPr lang="en-US" sz="1000" b="1" dirty="0">
                <a:solidFill>
                  <a:schemeClr val="tx2"/>
                </a:solidFill>
                <a:latin typeface="Verdana" panose="020B0604030504040204" pitchFamily="34" charset="0"/>
                <a:ea typeface="Verdana" panose="020B0604030504040204" pitchFamily="34" charset="0"/>
              </a:rPr>
              <a:t>Data</a:t>
            </a:r>
            <a:r>
              <a:rPr lang="en-US" sz="1000" b="1" dirty="0" smtClean="0">
                <a:solidFill>
                  <a:schemeClr val="tx2"/>
                </a:solidFill>
                <a:latin typeface="Verdana" panose="020B0604030504040204" pitchFamily="34" charset="0"/>
                <a:ea typeface="Verdana" panose="020B0604030504040204" pitchFamily="34" charset="0"/>
              </a:rPr>
              <a:t>:</a:t>
            </a:r>
            <a:endParaRPr lang="en-US" sz="1000" dirty="0" smtClean="0">
              <a:solidFill>
                <a:schemeClr val="tx2"/>
              </a:solidFill>
              <a:latin typeface="Verdana" panose="020B0604030504040204" pitchFamily="34" charset="0"/>
              <a:ea typeface="Verdana" panose="020B0604030504040204" pitchFamily="34" charset="0"/>
            </a:endParaRPr>
          </a:p>
          <a:p>
            <a:endParaRPr lang="en-US" sz="1000" dirty="0" smtClean="0">
              <a:solidFill>
                <a:schemeClr val="tx2"/>
              </a:solidFill>
              <a:latin typeface="Verdana" panose="020B0604030504040204" pitchFamily="34" charset="0"/>
              <a:ea typeface="Verdana" panose="020B0604030504040204" pitchFamily="34" charset="0"/>
            </a:endParaRPr>
          </a:p>
          <a:p>
            <a:r>
              <a:rPr lang="en-US" sz="1000" dirty="0">
                <a:solidFill>
                  <a:schemeClr val="tx2"/>
                </a:solidFill>
                <a:latin typeface="Verdana" panose="020B0604030504040204" pitchFamily="34" charset="0"/>
                <a:ea typeface="Verdana" panose="020B0604030504040204" pitchFamily="34" charset="0"/>
              </a:rPr>
              <a:t>You can use the query method to retrieve data from a table. You must specify a partition key value.</a:t>
            </a:r>
          </a:p>
          <a:p>
            <a:endParaRPr lang="en-US" sz="1000" dirty="0">
              <a:solidFill>
                <a:schemeClr val="tx2"/>
              </a:solidFill>
              <a:latin typeface="Verdana" panose="020B0604030504040204" pitchFamily="34" charset="0"/>
              <a:ea typeface="Verdana" panose="020B0604030504040204" pitchFamily="34" charset="0"/>
            </a:endParaRPr>
          </a:p>
          <a:p>
            <a:r>
              <a:rPr lang="en-US" sz="1000" dirty="0">
                <a:solidFill>
                  <a:schemeClr val="tx2"/>
                </a:solidFill>
                <a:latin typeface="Verdana" panose="020B0604030504040204" pitchFamily="34" charset="0"/>
                <a:ea typeface="Verdana" panose="020B0604030504040204" pitchFamily="34" charset="0"/>
              </a:rPr>
              <a:t>Query all the movies released in a particular year:</a:t>
            </a:r>
          </a:p>
          <a:p>
            <a:endParaRPr lang="en-US" sz="1000" i="1" dirty="0" smtClean="0">
              <a:solidFill>
                <a:schemeClr val="accent2">
                  <a:lumMod val="50000"/>
                </a:schemeClr>
              </a:solidFill>
              <a:latin typeface="Verdana" panose="020B0604030504040204" pitchFamily="34" charset="0"/>
              <a:ea typeface="Verdana" panose="020B0604030504040204" pitchFamily="34" charset="0"/>
            </a:endParaRPr>
          </a:p>
          <a:p>
            <a:r>
              <a:rPr lang="en-US" sz="1000" i="1" dirty="0">
                <a:solidFill>
                  <a:schemeClr val="accent6">
                    <a:lumMod val="75000"/>
                  </a:schemeClr>
                </a:solidFill>
                <a:latin typeface="Verdana" panose="020B0604030504040204" pitchFamily="34" charset="0"/>
                <a:ea typeface="Verdana" panose="020B0604030504040204" pitchFamily="34" charset="0"/>
              </a:rPr>
              <a:t>import boto3</a:t>
            </a:r>
          </a:p>
          <a:p>
            <a:r>
              <a:rPr lang="en-US" sz="1000" i="1" dirty="0">
                <a:solidFill>
                  <a:schemeClr val="accent6">
                    <a:lumMod val="75000"/>
                  </a:schemeClr>
                </a:solidFill>
                <a:latin typeface="Verdana" panose="020B0604030504040204" pitchFamily="34" charset="0"/>
                <a:ea typeface="Verdana" panose="020B0604030504040204" pitchFamily="34" charset="0"/>
              </a:rPr>
              <a:t>import </a:t>
            </a:r>
            <a:r>
              <a:rPr lang="en-US" sz="1000" i="1" dirty="0" err="1">
                <a:solidFill>
                  <a:schemeClr val="accent6">
                    <a:lumMod val="75000"/>
                  </a:schemeClr>
                </a:solidFill>
                <a:latin typeface="Verdana" panose="020B0604030504040204" pitchFamily="34" charset="0"/>
                <a:ea typeface="Verdana" panose="020B0604030504040204" pitchFamily="34" charset="0"/>
              </a:rPr>
              <a:t>json</a:t>
            </a:r>
            <a:endParaRPr lang="en-US" sz="1000" i="1" dirty="0">
              <a:solidFill>
                <a:schemeClr val="accent6">
                  <a:lumMod val="75000"/>
                </a:schemeClr>
              </a:solidFill>
              <a:latin typeface="Verdana" panose="020B0604030504040204" pitchFamily="34" charset="0"/>
              <a:ea typeface="Verdana" panose="020B0604030504040204" pitchFamily="34" charset="0"/>
            </a:endParaRPr>
          </a:p>
          <a:p>
            <a:r>
              <a:rPr lang="en-US" sz="1000" i="1" dirty="0">
                <a:solidFill>
                  <a:schemeClr val="accent6">
                    <a:lumMod val="75000"/>
                  </a:schemeClr>
                </a:solidFill>
                <a:latin typeface="Verdana" panose="020B0604030504040204" pitchFamily="34" charset="0"/>
                <a:ea typeface="Verdana" panose="020B0604030504040204" pitchFamily="34" charset="0"/>
              </a:rPr>
              <a:t>from boto3.dynamodb.conditions import Key, </a:t>
            </a:r>
            <a:r>
              <a:rPr lang="en-US" sz="1000" i="1" dirty="0" err="1">
                <a:solidFill>
                  <a:schemeClr val="accent6">
                    <a:lumMod val="75000"/>
                  </a:schemeClr>
                </a:solidFill>
                <a:latin typeface="Verdana" panose="020B0604030504040204" pitchFamily="34" charset="0"/>
                <a:ea typeface="Verdana" panose="020B0604030504040204" pitchFamily="34" charset="0"/>
              </a:rPr>
              <a:t>Attr</a:t>
            </a:r>
            <a:endParaRPr lang="en-US" sz="1000" i="1" dirty="0">
              <a:solidFill>
                <a:schemeClr val="accent6">
                  <a:lumMod val="75000"/>
                </a:schemeClr>
              </a:solidFill>
              <a:latin typeface="Verdana" panose="020B0604030504040204" pitchFamily="34" charset="0"/>
              <a:ea typeface="Verdana" panose="020B0604030504040204" pitchFamily="34" charset="0"/>
            </a:endParaRPr>
          </a:p>
          <a:p>
            <a:endParaRPr lang="en-US" sz="1000" i="1" dirty="0">
              <a:solidFill>
                <a:schemeClr val="accent6">
                  <a:lumMod val="75000"/>
                </a:schemeClr>
              </a:solidFill>
              <a:latin typeface="Verdana" panose="020B0604030504040204" pitchFamily="34" charset="0"/>
              <a:ea typeface="Verdana" panose="020B0604030504040204" pitchFamily="34" charset="0"/>
            </a:endParaRPr>
          </a:p>
          <a:p>
            <a:r>
              <a:rPr lang="en-US" sz="1000" i="1" dirty="0" err="1">
                <a:solidFill>
                  <a:schemeClr val="accent6">
                    <a:lumMod val="75000"/>
                  </a:schemeClr>
                </a:solidFill>
                <a:latin typeface="Verdana" panose="020B0604030504040204" pitchFamily="34" charset="0"/>
                <a:ea typeface="Verdana" panose="020B0604030504040204" pitchFamily="34" charset="0"/>
              </a:rPr>
              <a:t>dynamodb</a:t>
            </a:r>
            <a:r>
              <a:rPr lang="en-US" sz="1000" i="1" dirty="0">
                <a:solidFill>
                  <a:schemeClr val="accent6">
                    <a:lumMod val="75000"/>
                  </a:schemeClr>
                </a:solidFill>
                <a:latin typeface="Verdana" panose="020B0604030504040204" pitchFamily="34" charset="0"/>
                <a:ea typeface="Verdana" panose="020B0604030504040204" pitchFamily="34" charset="0"/>
              </a:rPr>
              <a:t> = boto3.resource('</a:t>
            </a:r>
            <a:r>
              <a:rPr lang="en-US" sz="1000" i="1" dirty="0" err="1">
                <a:solidFill>
                  <a:schemeClr val="accent6">
                    <a:lumMod val="75000"/>
                  </a:schemeClr>
                </a:solidFill>
                <a:latin typeface="Verdana" panose="020B0604030504040204" pitchFamily="34" charset="0"/>
                <a:ea typeface="Verdana" panose="020B0604030504040204" pitchFamily="34" charset="0"/>
              </a:rPr>
              <a:t>dynamodb</a:t>
            </a:r>
            <a:r>
              <a:rPr lang="en-US" sz="1000" i="1" dirty="0">
                <a:solidFill>
                  <a:schemeClr val="accent6">
                    <a:lumMod val="75000"/>
                  </a:schemeClr>
                </a:solidFill>
                <a:latin typeface="Verdana" panose="020B0604030504040204" pitchFamily="34" charset="0"/>
                <a:ea typeface="Verdana" panose="020B0604030504040204" pitchFamily="34" charset="0"/>
              </a:rPr>
              <a:t>', </a:t>
            </a:r>
            <a:r>
              <a:rPr lang="en-US" sz="1000" i="1" dirty="0" err="1">
                <a:solidFill>
                  <a:schemeClr val="accent6">
                    <a:lumMod val="75000"/>
                  </a:schemeClr>
                </a:solidFill>
                <a:latin typeface="Verdana" panose="020B0604030504040204" pitchFamily="34" charset="0"/>
                <a:ea typeface="Verdana" panose="020B0604030504040204" pitchFamily="34" charset="0"/>
              </a:rPr>
              <a:t>region_name</a:t>
            </a:r>
            <a:r>
              <a:rPr lang="en-US" sz="1000" i="1" dirty="0">
                <a:solidFill>
                  <a:schemeClr val="accent6">
                    <a:lumMod val="75000"/>
                  </a:schemeClr>
                </a:solidFill>
                <a:latin typeface="Verdana" panose="020B0604030504040204" pitchFamily="34" charset="0"/>
                <a:ea typeface="Verdana" panose="020B0604030504040204" pitchFamily="34" charset="0"/>
              </a:rPr>
              <a:t>='us-west-2')</a:t>
            </a:r>
          </a:p>
          <a:p>
            <a:endParaRPr lang="en-US" sz="1000" i="1" dirty="0">
              <a:solidFill>
                <a:schemeClr val="accent6">
                  <a:lumMod val="75000"/>
                </a:schemeClr>
              </a:solidFill>
              <a:latin typeface="Verdana" panose="020B0604030504040204" pitchFamily="34" charset="0"/>
              <a:ea typeface="Verdana" panose="020B0604030504040204" pitchFamily="34" charset="0"/>
            </a:endParaRPr>
          </a:p>
          <a:p>
            <a:r>
              <a:rPr lang="en-US" sz="1000" i="1" dirty="0">
                <a:solidFill>
                  <a:schemeClr val="accent6">
                    <a:lumMod val="75000"/>
                  </a:schemeClr>
                </a:solidFill>
                <a:latin typeface="Verdana" panose="020B0604030504040204" pitchFamily="34" charset="0"/>
                <a:ea typeface="Verdana" panose="020B0604030504040204" pitchFamily="34" charset="0"/>
              </a:rPr>
              <a:t>table = </a:t>
            </a:r>
            <a:r>
              <a:rPr lang="en-US" sz="1000" i="1" dirty="0" err="1">
                <a:solidFill>
                  <a:schemeClr val="accent6">
                    <a:lumMod val="75000"/>
                  </a:schemeClr>
                </a:solidFill>
                <a:latin typeface="Verdana" panose="020B0604030504040204" pitchFamily="34" charset="0"/>
                <a:ea typeface="Verdana" panose="020B0604030504040204" pitchFamily="34" charset="0"/>
              </a:rPr>
              <a:t>dynamodb.Table</a:t>
            </a:r>
            <a:r>
              <a:rPr lang="en-US" sz="1000" i="1" dirty="0">
                <a:solidFill>
                  <a:schemeClr val="accent6">
                    <a:lumMod val="75000"/>
                  </a:schemeClr>
                </a:solidFill>
                <a:latin typeface="Verdana" panose="020B0604030504040204" pitchFamily="34" charset="0"/>
                <a:ea typeface="Verdana" panose="020B0604030504040204" pitchFamily="34" charset="0"/>
              </a:rPr>
              <a:t>('Movies')</a:t>
            </a:r>
          </a:p>
          <a:p>
            <a:endParaRPr lang="en-US" sz="1000" i="1" dirty="0">
              <a:solidFill>
                <a:schemeClr val="accent6">
                  <a:lumMod val="75000"/>
                </a:schemeClr>
              </a:solidFill>
              <a:latin typeface="Verdana" panose="020B0604030504040204" pitchFamily="34" charset="0"/>
              <a:ea typeface="Verdana" panose="020B0604030504040204" pitchFamily="34" charset="0"/>
            </a:endParaRPr>
          </a:p>
          <a:p>
            <a:r>
              <a:rPr lang="en-US" sz="1000" i="1" dirty="0">
                <a:solidFill>
                  <a:schemeClr val="accent6">
                    <a:lumMod val="75000"/>
                  </a:schemeClr>
                </a:solidFill>
                <a:latin typeface="Verdana" panose="020B0604030504040204" pitchFamily="34" charset="0"/>
                <a:ea typeface="Verdana" panose="020B0604030504040204" pitchFamily="34" charset="0"/>
              </a:rPr>
              <a:t>print("Movies from 2013")</a:t>
            </a:r>
          </a:p>
          <a:p>
            <a:endParaRPr lang="en-US" sz="1000" i="1" dirty="0">
              <a:solidFill>
                <a:schemeClr val="accent6">
                  <a:lumMod val="75000"/>
                </a:schemeClr>
              </a:solidFill>
              <a:latin typeface="Verdana" panose="020B0604030504040204" pitchFamily="34" charset="0"/>
              <a:ea typeface="Verdana" panose="020B0604030504040204" pitchFamily="34" charset="0"/>
            </a:endParaRPr>
          </a:p>
          <a:p>
            <a:r>
              <a:rPr lang="en-US" sz="1000" i="1" dirty="0">
                <a:solidFill>
                  <a:schemeClr val="accent6">
                    <a:lumMod val="75000"/>
                  </a:schemeClr>
                </a:solidFill>
                <a:latin typeface="Verdana" panose="020B0604030504040204" pitchFamily="34" charset="0"/>
                <a:ea typeface="Verdana" panose="020B0604030504040204" pitchFamily="34" charset="0"/>
              </a:rPr>
              <a:t>response = </a:t>
            </a:r>
            <a:r>
              <a:rPr lang="en-US" sz="1000" i="1" dirty="0" err="1">
                <a:solidFill>
                  <a:schemeClr val="accent6">
                    <a:lumMod val="75000"/>
                  </a:schemeClr>
                </a:solidFill>
                <a:latin typeface="Verdana" panose="020B0604030504040204" pitchFamily="34" charset="0"/>
                <a:ea typeface="Verdana" panose="020B0604030504040204" pitchFamily="34" charset="0"/>
              </a:rPr>
              <a:t>table.query</a:t>
            </a:r>
            <a:r>
              <a:rPr lang="en-US" sz="1000" i="1" dirty="0">
                <a:solidFill>
                  <a:schemeClr val="accent6">
                    <a:lumMod val="75000"/>
                  </a:schemeClr>
                </a:solidFill>
                <a:latin typeface="Verdana" panose="020B0604030504040204" pitchFamily="34" charset="0"/>
                <a:ea typeface="Verdana" panose="020B0604030504040204" pitchFamily="34" charset="0"/>
              </a:rPr>
              <a:t>(</a:t>
            </a:r>
          </a:p>
          <a:p>
            <a:r>
              <a:rPr lang="en-US" sz="1000" i="1" dirty="0">
                <a:solidFill>
                  <a:schemeClr val="accent6">
                    <a:lumMod val="75000"/>
                  </a:schemeClr>
                </a:solidFill>
                <a:latin typeface="Verdana" panose="020B0604030504040204" pitchFamily="34" charset="0"/>
                <a:ea typeface="Verdana" panose="020B0604030504040204" pitchFamily="34" charset="0"/>
              </a:rPr>
              <a:t>    </a:t>
            </a:r>
            <a:r>
              <a:rPr lang="en-US" sz="1000" i="1" dirty="0" err="1">
                <a:solidFill>
                  <a:schemeClr val="accent6">
                    <a:lumMod val="75000"/>
                  </a:schemeClr>
                </a:solidFill>
                <a:latin typeface="Verdana" panose="020B0604030504040204" pitchFamily="34" charset="0"/>
                <a:ea typeface="Verdana" panose="020B0604030504040204" pitchFamily="34" charset="0"/>
              </a:rPr>
              <a:t>KeyConditionExpression</a:t>
            </a:r>
            <a:r>
              <a:rPr lang="en-US" sz="1000" i="1" dirty="0">
                <a:solidFill>
                  <a:schemeClr val="accent6">
                    <a:lumMod val="75000"/>
                  </a:schemeClr>
                </a:solidFill>
                <a:latin typeface="Verdana" panose="020B0604030504040204" pitchFamily="34" charset="0"/>
                <a:ea typeface="Verdana" panose="020B0604030504040204" pitchFamily="34" charset="0"/>
              </a:rPr>
              <a:t>=Key('year').</a:t>
            </a:r>
            <a:r>
              <a:rPr lang="en-US" sz="1000" i="1" dirty="0" err="1">
                <a:solidFill>
                  <a:schemeClr val="accent6">
                    <a:lumMod val="75000"/>
                  </a:schemeClr>
                </a:solidFill>
                <a:latin typeface="Verdana" panose="020B0604030504040204" pitchFamily="34" charset="0"/>
                <a:ea typeface="Verdana" panose="020B0604030504040204" pitchFamily="34" charset="0"/>
              </a:rPr>
              <a:t>eq</a:t>
            </a:r>
            <a:r>
              <a:rPr lang="en-US" sz="1000" i="1" dirty="0">
                <a:solidFill>
                  <a:schemeClr val="accent6">
                    <a:lumMod val="75000"/>
                  </a:schemeClr>
                </a:solidFill>
                <a:latin typeface="Verdana" panose="020B0604030504040204" pitchFamily="34" charset="0"/>
                <a:ea typeface="Verdana" panose="020B0604030504040204" pitchFamily="34" charset="0"/>
              </a:rPr>
              <a:t>(2013)</a:t>
            </a:r>
          </a:p>
          <a:p>
            <a:r>
              <a:rPr lang="en-US" sz="1000" i="1" dirty="0">
                <a:solidFill>
                  <a:schemeClr val="accent6">
                    <a:lumMod val="75000"/>
                  </a:schemeClr>
                </a:solidFill>
                <a:latin typeface="Verdana" panose="020B0604030504040204" pitchFamily="34" charset="0"/>
                <a:ea typeface="Verdana" panose="020B0604030504040204" pitchFamily="34" charset="0"/>
              </a:rPr>
              <a:t>)</a:t>
            </a:r>
          </a:p>
          <a:p>
            <a:endParaRPr lang="en-US" sz="1000" i="1" dirty="0">
              <a:solidFill>
                <a:schemeClr val="accent6">
                  <a:lumMod val="75000"/>
                </a:schemeClr>
              </a:solidFill>
              <a:latin typeface="Verdana" panose="020B0604030504040204" pitchFamily="34" charset="0"/>
              <a:ea typeface="Verdana" panose="020B0604030504040204" pitchFamily="34" charset="0"/>
            </a:endParaRPr>
          </a:p>
          <a:p>
            <a:r>
              <a:rPr lang="en-US" sz="1000" i="1" dirty="0">
                <a:solidFill>
                  <a:schemeClr val="accent6">
                    <a:lumMod val="75000"/>
                  </a:schemeClr>
                </a:solidFill>
                <a:latin typeface="Verdana" panose="020B0604030504040204" pitchFamily="34" charset="0"/>
                <a:ea typeface="Verdana" panose="020B0604030504040204" pitchFamily="34" charset="0"/>
              </a:rPr>
              <a:t>for </a:t>
            </a:r>
            <a:r>
              <a:rPr lang="en-US" sz="1000" i="1" dirty="0" err="1">
                <a:solidFill>
                  <a:schemeClr val="accent6">
                    <a:lumMod val="75000"/>
                  </a:schemeClr>
                </a:solidFill>
                <a:latin typeface="Verdana" panose="020B0604030504040204" pitchFamily="34" charset="0"/>
                <a:ea typeface="Verdana" panose="020B0604030504040204" pitchFamily="34" charset="0"/>
              </a:rPr>
              <a:t>i</a:t>
            </a:r>
            <a:r>
              <a:rPr lang="en-US" sz="1000" i="1" dirty="0">
                <a:solidFill>
                  <a:schemeClr val="accent6">
                    <a:lumMod val="75000"/>
                  </a:schemeClr>
                </a:solidFill>
                <a:latin typeface="Verdana" panose="020B0604030504040204" pitchFamily="34" charset="0"/>
                <a:ea typeface="Verdana" panose="020B0604030504040204" pitchFamily="34" charset="0"/>
              </a:rPr>
              <a:t> in response['Items']:</a:t>
            </a:r>
          </a:p>
          <a:p>
            <a:r>
              <a:rPr lang="en-US" sz="1000" i="1" dirty="0">
                <a:solidFill>
                  <a:schemeClr val="accent6">
                    <a:lumMod val="75000"/>
                  </a:schemeClr>
                </a:solidFill>
                <a:latin typeface="Verdana" panose="020B0604030504040204" pitchFamily="34" charset="0"/>
                <a:ea typeface="Verdana" panose="020B0604030504040204" pitchFamily="34" charset="0"/>
              </a:rPr>
              <a:t>    print(</a:t>
            </a:r>
            <a:r>
              <a:rPr lang="en-US" sz="1000" i="1" dirty="0" err="1">
                <a:solidFill>
                  <a:schemeClr val="accent6">
                    <a:lumMod val="75000"/>
                  </a:schemeClr>
                </a:solidFill>
                <a:latin typeface="Verdana" panose="020B0604030504040204" pitchFamily="34" charset="0"/>
                <a:ea typeface="Verdana" panose="020B0604030504040204" pitchFamily="34" charset="0"/>
              </a:rPr>
              <a:t>i</a:t>
            </a:r>
            <a:r>
              <a:rPr lang="en-US" sz="1000" i="1" dirty="0">
                <a:solidFill>
                  <a:schemeClr val="accent6">
                    <a:lumMod val="75000"/>
                  </a:schemeClr>
                </a:solidFill>
                <a:latin typeface="Verdana" panose="020B0604030504040204" pitchFamily="34" charset="0"/>
                <a:ea typeface="Verdana" panose="020B0604030504040204" pitchFamily="34" charset="0"/>
              </a:rPr>
              <a:t>['year'], ":", </a:t>
            </a:r>
            <a:r>
              <a:rPr lang="en-US" sz="1000" i="1" dirty="0" err="1">
                <a:solidFill>
                  <a:schemeClr val="accent6">
                    <a:lumMod val="75000"/>
                  </a:schemeClr>
                </a:solidFill>
                <a:latin typeface="Verdana" panose="020B0604030504040204" pitchFamily="34" charset="0"/>
                <a:ea typeface="Verdana" panose="020B0604030504040204" pitchFamily="34" charset="0"/>
              </a:rPr>
              <a:t>i</a:t>
            </a:r>
            <a:r>
              <a:rPr lang="en-US" sz="1000" i="1" dirty="0">
                <a:solidFill>
                  <a:schemeClr val="accent6">
                    <a:lumMod val="75000"/>
                  </a:schemeClr>
                </a:solidFill>
                <a:latin typeface="Verdana" panose="020B0604030504040204" pitchFamily="34" charset="0"/>
                <a:ea typeface="Verdana" panose="020B0604030504040204" pitchFamily="34" charset="0"/>
              </a:rPr>
              <a:t>['title'])</a:t>
            </a:r>
          </a:p>
        </p:txBody>
      </p:sp>
    </p:spTree>
    <p:extLst>
      <p:ext uri="{BB962C8B-B14F-4D97-AF65-F5344CB8AC3E}">
        <p14:creationId xmlns:p14="http://schemas.microsoft.com/office/powerpoint/2010/main" val="3383824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a:latin typeface="Verdana" panose="020B0604030504040204" pitchFamily="34" charset="0"/>
                <a:ea typeface="Verdana" panose="020B0604030504040204" pitchFamily="34" charset="0"/>
              </a:rPr>
              <a:t>DynamoDB APIs - </a:t>
            </a:r>
            <a:r>
              <a:rPr lang="en-US" sz="1800" dirty="0">
                <a:latin typeface="Verdana" panose="020B0604030504040204" pitchFamily="34" charset="0"/>
                <a:ea typeface="Verdana" panose="020B0604030504040204" pitchFamily="34" charset="0"/>
              </a:rPr>
              <a:t>Examples – Contd.</a:t>
            </a:r>
            <a:endParaRPr lang="en-US" sz="1800" dirty="0">
              <a:latin typeface="Verdana" panose="020B0604030504040204" pitchFamily="34" charset="0"/>
              <a:ea typeface="Verdana" panose="020B0604030504040204" pitchFamily="34" charset="0"/>
            </a:endParaRPr>
          </a:p>
        </p:txBody>
      </p:sp>
      <p:sp>
        <p:nvSpPr>
          <p:cNvPr id="4" name="TextBox 3"/>
          <p:cNvSpPr txBox="1"/>
          <p:nvPr/>
        </p:nvSpPr>
        <p:spPr>
          <a:xfrm>
            <a:off x="489946" y="939337"/>
            <a:ext cx="11189436" cy="4862870"/>
          </a:xfrm>
          <a:prstGeom prst="rect">
            <a:avLst/>
          </a:prstGeom>
          <a:noFill/>
        </p:spPr>
        <p:txBody>
          <a:bodyPr wrap="square" rtlCol="0">
            <a:spAutoFit/>
          </a:bodyPr>
          <a:lstStyle/>
          <a:p>
            <a:r>
              <a:rPr lang="en-US" sz="1000" b="1" dirty="0" smtClean="0">
                <a:solidFill>
                  <a:schemeClr val="tx2"/>
                </a:solidFill>
                <a:latin typeface="Verdana" panose="020B0604030504040204" pitchFamily="34" charset="0"/>
                <a:ea typeface="Verdana" panose="020B0604030504040204" pitchFamily="34" charset="0"/>
              </a:rPr>
              <a:t>Scan </a:t>
            </a:r>
            <a:r>
              <a:rPr lang="en-US" sz="1000" b="1" dirty="0">
                <a:solidFill>
                  <a:schemeClr val="tx2"/>
                </a:solidFill>
                <a:latin typeface="Verdana" panose="020B0604030504040204" pitchFamily="34" charset="0"/>
                <a:ea typeface="Verdana" panose="020B0604030504040204" pitchFamily="34" charset="0"/>
              </a:rPr>
              <a:t>Data</a:t>
            </a:r>
            <a:r>
              <a:rPr lang="en-US" sz="1000" b="1" dirty="0" smtClean="0">
                <a:solidFill>
                  <a:schemeClr val="tx2"/>
                </a:solidFill>
                <a:latin typeface="Verdana" panose="020B0604030504040204" pitchFamily="34" charset="0"/>
                <a:ea typeface="Verdana" panose="020B0604030504040204" pitchFamily="34" charset="0"/>
              </a:rPr>
              <a:t>:</a:t>
            </a:r>
            <a:endParaRPr lang="en-US" sz="1000" dirty="0" smtClean="0">
              <a:solidFill>
                <a:schemeClr val="tx2"/>
              </a:solidFill>
              <a:latin typeface="Verdana" panose="020B0604030504040204" pitchFamily="34" charset="0"/>
              <a:ea typeface="Verdana" panose="020B0604030504040204" pitchFamily="34" charset="0"/>
            </a:endParaRPr>
          </a:p>
          <a:p>
            <a:endParaRPr lang="en-US" sz="1000" dirty="0" smtClean="0">
              <a:solidFill>
                <a:schemeClr val="tx2"/>
              </a:solidFill>
              <a:latin typeface="Verdana" panose="020B0604030504040204" pitchFamily="34" charset="0"/>
              <a:ea typeface="Verdana" panose="020B0604030504040204" pitchFamily="34" charset="0"/>
            </a:endParaRPr>
          </a:p>
          <a:p>
            <a:r>
              <a:rPr lang="en-US" sz="1000" dirty="0">
                <a:solidFill>
                  <a:schemeClr val="tx2"/>
                </a:solidFill>
                <a:latin typeface="Verdana" panose="020B0604030504040204" pitchFamily="34" charset="0"/>
                <a:ea typeface="Verdana" panose="020B0604030504040204" pitchFamily="34" charset="0"/>
              </a:rPr>
              <a:t>The scan method reads every item in the entire table and returns all the data in the table. You can provide an optional </a:t>
            </a:r>
            <a:r>
              <a:rPr lang="en-US" sz="1000" dirty="0" err="1">
                <a:solidFill>
                  <a:schemeClr val="tx2"/>
                </a:solidFill>
                <a:latin typeface="Verdana" panose="020B0604030504040204" pitchFamily="34" charset="0"/>
                <a:ea typeface="Verdana" panose="020B0604030504040204" pitchFamily="34" charset="0"/>
              </a:rPr>
              <a:t>filter_expression</a:t>
            </a:r>
            <a:r>
              <a:rPr lang="en-US" sz="1000" dirty="0">
                <a:solidFill>
                  <a:schemeClr val="tx2"/>
                </a:solidFill>
                <a:latin typeface="Verdana" panose="020B0604030504040204" pitchFamily="34" charset="0"/>
                <a:ea typeface="Verdana" panose="020B0604030504040204" pitchFamily="34" charset="0"/>
              </a:rPr>
              <a:t> so that only the items matching your criteria are returned. However, the filter is applied only after the entire table has been scanned.</a:t>
            </a:r>
          </a:p>
          <a:p>
            <a:endParaRPr lang="en-US" sz="1000" dirty="0">
              <a:solidFill>
                <a:schemeClr val="tx2"/>
              </a:solidFill>
              <a:latin typeface="Verdana" panose="020B0604030504040204" pitchFamily="34" charset="0"/>
              <a:ea typeface="Verdana" panose="020B0604030504040204" pitchFamily="34" charset="0"/>
            </a:endParaRPr>
          </a:p>
          <a:p>
            <a:r>
              <a:rPr lang="en-US" sz="1000" dirty="0">
                <a:solidFill>
                  <a:schemeClr val="tx2"/>
                </a:solidFill>
                <a:latin typeface="Verdana" panose="020B0604030504040204" pitchFamily="34" charset="0"/>
                <a:ea typeface="Verdana" panose="020B0604030504040204" pitchFamily="34" charset="0"/>
              </a:rPr>
              <a:t>The following program scans the entire Movies table</a:t>
            </a:r>
            <a:r>
              <a:rPr lang="en-US" sz="1000" dirty="0" smtClean="0">
                <a:solidFill>
                  <a:schemeClr val="tx2"/>
                </a:solidFill>
                <a:latin typeface="Verdana" panose="020B0604030504040204" pitchFamily="34" charset="0"/>
                <a:ea typeface="Verdana" panose="020B0604030504040204" pitchFamily="34" charset="0"/>
              </a:rPr>
              <a:t>:</a:t>
            </a:r>
          </a:p>
          <a:p>
            <a:endParaRPr lang="en-US" sz="1000" i="1" dirty="0" smtClean="0">
              <a:solidFill>
                <a:schemeClr val="accent2">
                  <a:lumMod val="50000"/>
                </a:schemeClr>
              </a:solidFill>
              <a:latin typeface="Verdana" panose="020B0604030504040204" pitchFamily="34" charset="0"/>
              <a:ea typeface="Verdana" panose="020B0604030504040204" pitchFamily="34" charset="0"/>
            </a:endParaRPr>
          </a:p>
          <a:p>
            <a:r>
              <a:rPr lang="en-US" sz="1000" i="1" dirty="0">
                <a:solidFill>
                  <a:schemeClr val="accent6">
                    <a:lumMod val="75000"/>
                  </a:schemeClr>
                </a:solidFill>
                <a:latin typeface="Verdana" panose="020B0604030504040204" pitchFamily="34" charset="0"/>
                <a:ea typeface="Verdana" panose="020B0604030504040204" pitchFamily="34" charset="0"/>
              </a:rPr>
              <a:t>import boto3</a:t>
            </a:r>
          </a:p>
          <a:p>
            <a:r>
              <a:rPr lang="en-US" sz="1000" i="1" dirty="0">
                <a:solidFill>
                  <a:schemeClr val="accent6">
                    <a:lumMod val="75000"/>
                  </a:schemeClr>
                </a:solidFill>
                <a:latin typeface="Verdana" panose="020B0604030504040204" pitchFamily="34" charset="0"/>
                <a:ea typeface="Verdana" panose="020B0604030504040204" pitchFamily="34" charset="0"/>
              </a:rPr>
              <a:t>import </a:t>
            </a:r>
            <a:r>
              <a:rPr lang="en-US" sz="1000" i="1" dirty="0" err="1">
                <a:solidFill>
                  <a:schemeClr val="accent6">
                    <a:lumMod val="75000"/>
                  </a:schemeClr>
                </a:solidFill>
                <a:latin typeface="Verdana" panose="020B0604030504040204" pitchFamily="34" charset="0"/>
                <a:ea typeface="Verdana" panose="020B0604030504040204" pitchFamily="34" charset="0"/>
              </a:rPr>
              <a:t>json</a:t>
            </a:r>
            <a:endParaRPr lang="en-US" sz="1000" i="1" dirty="0">
              <a:solidFill>
                <a:schemeClr val="accent6">
                  <a:lumMod val="75000"/>
                </a:schemeClr>
              </a:solidFill>
              <a:latin typeface="Verdana" panose="020B0604030504040204" pitchFamily="34" charset="0"/>
              <a:ea typeface="Verdana" panose="020B0604030504040204" pitchFamily="34" charset="0"/>
            </a:endParaRPr>
          </a:p>
          <a:p>
            <a:r>
              <a:rPr lang="en-US" sz="1000" i="1" dirty="0">
                <a:solidFill>
                  <a:schemeClr val="accent6">
                    <a:lumMod val="75000"/>
                  </a:schemeClr>
                </a:solidFill>
                <a:latin typeface="Verdana" panose="020B0604030504040204" pitchFamily="34" charset="0"/>
                <a:ea typeface="Verdana" panose="020B0604030504040204" pitchFamily="34" charset="0"/>
              </a:rPr>
              <a:t>import decimal</a:t>
            </a:r>
          </a:p>
          <a:p>
            <a:r>
              <a:rPr lang="en-US" sz="1000" i="1" dirty="0">
                <a:solidFill>
                  <a:schemeClr val="accent6">
                    <a:lumMod val="75000"/>
                  </a:schemeClr>
                </a:solidFill>
                <a:latin typeface="Verdana" panose="020B0604030504040204" pitchFamily="34" charset="0"/>
                <a:ea typeface="Verdana" panose="020B0604030504040204" pitchFamily="34" charset="0"/>
              </a:rPr>
              <a:t>from boto3.dynamodb.conditions import Key, </a:t>
            </a:r>
            <a:r>
              <a:rPr lang="en-US" sz="1000" i="1" dirty="0" err="1">
                <a:solidFill>
                  <a:schemeClr val="accent6">
                    <a:lumMod val="75000"/>
                  </a:schemeClr>
                </a:solidFill>
                <a:latin typeface="Verdana" panose="020B0604030504040204" pitchFamily="34" charset="0"/>
                <a:ea typeface="Verdana" panose="020B0604030504040204" pitchFamily="34" charset="0"/>
              </a:rPr>
              <a:t>Attr</a:t>
            </a:r>
            <a:endParaRPr lang="en-US" sz="1000" i="1" dirty="0">
              <a:solidFill>
                <a:schemeClr val="accent6">
                  <a:lumMod val="75000"/>
                </a:schemeClr>
              </a:solidFill>
              <a:latin typeface="Verdana" panose="020B0604030504040204" pitchFamily="34" charset="0"/>
              <a:ea typeface="Verdana" panose="020B0604030504040204" pitchFamily="34" charset="0"/>
            </a:endParaRPr>
          </a:p>
          <a:p>
            <a:endParaRPr lang="en-US" sz="1000" i="1" dirty="0">
              <a:solidFill>
                <a:schemeClr val="accent6">
                  <a:lumMod val="75000"/>
                </a:schemeClr>
              </a:solidFill>
              <a:latin typeface="Verdana" panose="020B0604030504040204" pitchFamily="34" charset="0"/>
              <a:ea typeface="Verdana" panose="020B0604030504040204" pitchFamily="34" charset="0"/>
            </a:endParaRPr>
          </a:p>
          <a:p>
            <a:r>
              <a:rPr lang="en-US" sz="1000" i="1" dirty="0" err="1" smtClean="0">
                <a:solidFill>
                  <a:schemeClr val="accent6">
                    <a:lumMod val="75000"/>
                  </a:schemeClr>
                </a:solidFill>
                <a:latin typeface="Verdana" panose="020B0604030504040204" pitchFamily="34" charset="0"/>
                <a:ea typeface="Verdana" panose="020B0604030504040204" pitchFamily="34" charset="0"/>
              </a:rPr>
              <a:t>dynamodb</a:t>
            </a:r>
            <a:r>
              <a:rPr lang="en-US" sz="1000" i="1" dirty="0" smtClean="0">
                <a:solidFill>
                  <a:schemeClr val="accent6">
                    <a:lumMod val="75000"/>
                  </a:schemeClr>
                </a:solidFill>
                <a:latin typeface="Verdana" panose="020B0604030504040204" pitchFamily="34" charset="0"/>
                <a:ea typeface="Verdana" panose="020B0604030504040204" pitchFamily="34" charset="0"/>
              </a:rPr>
              <a:t> </a:t>
            </a:r>
            <a:r>
              <a:rPr lang="en-US" sz="1000" i="1" dirty="0">
                <a:solidFill>
                  <a:schemeClr val="accent6">
                    <a:lumMod val="75000"/>
                  </a:schemeClr>
                </a:solidFill>
                <a:latin typeface="Verdana" panose="020B0604030504040204" pitchFamily="34" charset="0"/>
                <a:ea typeface="Verdana" panose="020B0604030504040204" pitchFamily="34" charset="0"/>
              </a:rPr>
              <a:t>= boto3.resource('</a:t>
            </a:r>
            <a:r>
              <a:rPr lang="en-US" sz="1000" i="1" dirty="0" err="1">
                <a:solidFill>
                  <a:schemeClr val="accent6">
                    <a:lumMod val="75000"/>
                  </a:schemeClr>
                </a:solidFill>
                <a:latin typeface="Verdana" panose="020B0604030504040204" pitchFamily="34" charset="0"/>
                <a:ea typeface="Verdana" panose="020B0604030504040204" pitchFamily="34" charset="0"/>
              </a:rPr>
              <a:t>dynamodb</a:t>
            </a:r>
            <a:r>
              <a:rPr lang="en-US" sz="1000" i="1" dirty="0">
                <a:solidFill>
                  <a:schemeClr val="accent6">
                    <a:lumMod val="75000"/>
                  </a:schemeClr>
                </a:solidFill>
                <a:latin typeface="Verdana" panose="020B0604030504040204" pitchFamily="34" charset="0"/>
                <a:ea typeface="Verdana" panose="020B0604030504040204" pitchFamily="34" charset="0"/>
              </a:rPr>
              <a:t>', </a:t>
            </a:r>
            <a:r>
              <a:rPr lang="en-US" sz="1000" i="1" dirty="0" err="1">
                <a:solidFill>
                  <a:schemeClr val="accent6">
                    <a:lumMod val="75000"/>
                  </a:schemeClr>
                </a:solidFill>
                <a:latin typeface="Verdana" panose="020B0604030504040204" pitchFamily="34" charset="0"/>
                <a:ea typeface="Verdana" panose="020B0604030504040204" pitchFamily="34" charset="0"/>
              </a:rPr>
              <a:t>region_name</a:t>
            </a:r>
            <a:r>
              <a:rPr lang="en-US" sz="1000" i="1" dirty="0">
                <a:solidFill>
                  <a:schemeClr val="accent6">
                    <a:lumMod val="75000"/>
                  </a:schemeClr>
                </a:solidFill>
                <a:latin typeface="Verdana" panose="020B0604030504040204" pitchFamily="34" charset="0"/>
                <a:ea typeface="Verdana" panose="020B0604030504040204" pitchFamily="34" charset="0"/>
              </a:rPr>
              <a:t>='us-west-2')</a:t>
            </a:r>
          </a:p>
          <a:p>
            <a:endParaRPr lang="en-US" sz="1000" i="1" dirty="0">
              <a:solidFill>
                <a:schemeClr val="accent6">
                  <a:lumMod val="75000"/>
                </a:schemeClr>
              </a:solidFill>
              <a:latin typeface="Verdana" panose="020B0604030504040204" pitchFamily="34" charset="0"/>
              <a:ea typeface="Verdana" panose="020B0604030504040204" pitchFamily="34" charset="0"/>
            </a:endParaRPr>
          </a:p>
          <a:p>
            <a:r>
              <a:rPr lang="en-US" sz="1000" i="1" dirty="0">
                <a:solidFill>
                  <a:schemeClr val="accent6">
                    <a:lumMod val="75000"/>
                  </a:schemeClr>
                </a:solidFill>
                <a:latin typeface="Verdana" panose="020B0604030504040204" pitchFamily="34" charset="0"/>
                <a:ea typeface="Verdana" panose="020B0604030504040204" pitchFamily="34" charset="0"/>
              </a:rPr>
              <a:t>table = </a:t>
            </a:r>
            <a:r>
              <a:rPr lang="en-US" sz="1000" i="1" dirty="0" err="1">
                <a:solidFill>
                  <a:schemeClr val="accent6">
                    <a:lumMod val="75000"/>
                  </a:schemeClr>
                </a:solidFill>
                <a:latin typeface="Verdana" panose="020B0604030504040204" pitchFamily="34" charset="0"/>
                <a:ea typeface="Verdana" panose="020B0604030504040204" pitchFamily="34" charset="0"/>
              </a:rPr>
              <a:t>dynamodb.Table</a:t>
            </a:r>
            <a:r>
              <a:rPr lang="en-US" sz="1000" i="1" dirty="0">
                <a:solidFill>
                  <a:schemeClr val="accent6">
                    <a:lumMod val="75000"/>
                  </a:schemeClr>
                </a:solidFill>
                <a:latin typeface="Verdana" panose="020B0604030504040204" pitchFamily="34" charset="0"/>
                <a:ea typeface="Verdana" panose="020B0604030504040204" pitchFamily="34" charset="0"/>
              </a:rPr>
              <a:t>('Movies')</a:t>
            </a:r>
          </a:p>
          <a:p>
            <a:endParaRPr lang="en-US" sz="1000" i="1" dirty="0">
              <a:solidFill>
                <a:schemeClr val="accent6">
                  <a:lumMod val="75000"/>
                </a:schemeClr>
              </a:solidFill>
              <a:latin typeface="Verdana" panose="020B0604030504040204" pitchFamily="34" charset="0"/>
              <a:ea typeface="Verdana" panose="020B0604030504040204" pitchFamily="34" charset="0"/>
            </a:endParaRPr>
          </a:p>
          <a:p>
            <a:r>
              <a:rPr lang="en-US" sz="1000" i="1" dirty="0" err="1">
                <a:solidFill>
                  <a:schemeClr val="accent6">
                    <a:lumMod val="75000"/>
                  </a:schemeClr>
                </a:solidFill>
                <a:latin typeface="Verdana" panose="020B0604030504040204" pitchFamily="34" charset="0"/>
                <a:ea typeface="Verdana" panose="020B0604030504040204" pitchFamily="34" charset="0"/>
              </a:rPr>
              <a:t>fe</a:t>
            </a:r>
            <a:r>
              <a:rPr lang="en-US" sz="1000" i="1" dirty="0">
                <a:solidFill>
                  <a:schemeClr val="accent6">
                    <a:lumMod val="75000"/>
                  </a:schemeClr>
                </a:solidFill>
                <a:latin typeface="Verdana" panose="020B0604030504040204" pitchFamily="34" charset="0"/>
                <a:ea typeface="Verdana" panose="020B0604030504040204" pitchFamily="34" charset="0"/>
              </a:rPr>
              <a:t> = Key('year').between(2013, 2015)</a:t>
            </a:r>
          </a:p>
          <a:p>
            <a:r>
              <a:rPr lang="en-US" sz="1000" i="1" dirty="0" err="1">
                <a:solidFill>
                  <a:schemeClr val="accent6">
                    <a:lumMod val="75000"/>
                  </a:schemeClr>
                </a:solidFill>
                <a:latin typeface="Verdana" panose="020B0604030504040204" pitchFamily="34" charset="0"/>
                <a:ea typeface="Verdana" panose="020B0604030504040204" pitchFamily="34" charset="0"/>
              </a:rPr>
              <a:t>pe</a:t>
            </a:r>
            <a:r>
              <a:rPr lang="en-US" sz="1000" i="1" dirty="0">
                <a:solidFill>
                  <a:schemeClr val="accent6">
                    <a:lumMod val="75000"/>
                  </a:schemeClr>
                </a:solidFill>
                <a:latin typeface="Verdana" panose="020B0604030504040204" pitchFamily="34" charset="0"/>
                <a:ea typeface="Verdana" panose="020B0604030504040204" pitchFamily="34" charset="0"/>
              </a:rPr>
              <a:t> = "#</a:t>
            </a:r>
            <a:r>
              <a:rPr lang="en-US" sz="1000" i="1" dirty="0" err="1">
                <a:solidFill>
                  <a:schemeClr val="accent6">
                    <a:lumMod val="75000"/>
                  </a:schemeClr>
                </a:solidFill>
                <a:latin typeface="Verdana" panose="020B0604030504040204" pitchFamily="34" charset="0"/>
                <a:ea typeface="Verdana" panose="020B0604030504040204" pitchFamily="34" charset="0"/>
              </a:rPr>
              <a:t>yr</a:t>
            </a:r>
            <a:r>
              <a:rPr lang="en-US" sz="1000" i="1" dirty="0">
                <a:solidFill>
                  <a:schemeClr val="accent6">
                    <a:lumMod val="75000"/>
                  </a:schemeClr>
                </a:solidFill>
                <a:latin typeface="Verdana" panose="020B0604030504040204" pitchFamily="34" charset="0"/>
                <a:ea typeface="Verdana" panose="020B0604030504040204" pitchFamily="34" charset="0"/>
              </a:rPr>
              <a:t>, title, </a:t>
            </a:r>
            <a:r>
              <a:rPr lang="en-US" sz="1000" i="1" dirty="0" err="1">
                <a:solidFill>
                  <a:schemeClr val="accent6">
                    <a:lumMod val="75000"/>
                  </a:schemeClr>
                </a:solidFill>
                <a:latin typeface="Verdana" panose="020B0604030504040204" pitchFamily="34" charset="0"/>
                <a:ea typeface="Verdana" panose="020B0604030504040204" pitchFamily="34" charset="0"/>
              </a:rPr>
              <a:t>info.rating</a:t>
            </a:r>
            <a:r>
              <a:rPr lang="en-US" sz="1000" i="1" dirty="0">
                <a:solidFill>
                  <a:schemeClr val="accent6">
                    <a:lumMod val="75000"/>
                  </a:schemeClr>
                </a:solidFill>
                <a:latin typeface="Verdana" panose="020B0604030504040204" pitchFamily="34" charset="0"/>
                <a:ea typeface="Verdana" panose="020B0604030504040204" pitchFamily="34" charset="0"/>
              </a:rPr>
              <a:t>"</a:t>
            </a:r>
          </a:p>
          <a:p>
            <a:endParaRPr lang="en-US" sz="1000" i="1" dirty="0">
              <a:solidFill>
                <a:schemeClr val="accent6">
                  <a:lumMod val="75000"/>
                </a:schemeClr>
              </a:solidFill>
              <a:latin typeface="Verdana" panose="020B0604030504040204" pitchFamily="34" charset="0"/>
              <a:ea typeface="Verdana" panose="020B0604030504040204" pitchFamily="34" charset="0"/>
            </a:endParaRPr>
          </a:p>
          <a:p>
            <a:r>
              <a:rPr lang="en-US" sz="1000" i="1" dirty="0">
                <a:solidFill>
                  <a:schemeClr val="accent6">
                    <a:lumMod val="75000"/>
                  </a:schemeClr>
                </a:solidFill>
                <a:latin typeface="Verdana" panose="020B0604030504040204" pitchFamily="34" charset="0"/>
                <a:ea typeface="Verdana" panose="020B0604030504040204" pitchFamily="34" charset="0"/>
              </a:rPr>
              <a:t># Expression Attribute Names for Projection Expression only.</a:t>
            </a:r>
          </a:p>
          <a:p>
            <a:r>
              <a:rPr lang="en-US" sz="1000" i="1" dirty="0" err="1">
                <a:solidFill>
                  <a:schemeClr val="accent6">
                    <a:lumMod val="75000"/>
                  </a:schemeClr>
                </a:solidFill>
                <a:latin typeface="Verdana" panose="020B0604030504040204" pitchFamily="34" charset="0"/>
                <a:ea typeface="Verdana" panose="020B0604030504040204" pitchFamily="34" charset="0"/>
              </a:rPr>
              <a:t>ean</a:t>
            </a:r>
            <a:r>
              <a:rPr lang="en-US" sz="1000" i="1" dirty="0">
                <a:solidFill>
                  <a:schemeClr val="accent6">
                    <a:lumMod val="75000"/>
                  </a:schemeClr>
                </a:solidFill>
                <a:latin typeface="Verdana" panose="020B0604030504040204" pitchFamily="34" charset="0"/>
                <a:ea typeface="Verdana" panose="020B0604030504040204" pitchFamily="34" charset="0"/>
              </a:rPr>
              <a:t> = { "#</a:t>
            </a:r>
            <a:r>
              <a:rPr lang="en-US" sz="1000" i="1" dirty="0" err="1">
                <a:solidFill>
                  <a:schemeClr val="accent6">
                    <a:lumMod val="75000"/>
                  </a:schemeClr>
                </a:solidFill>
                <a:latin typeface="Verdana" panose="020B0604030504040204" pitchFamily="34" charset="0"/>
                <a:ea typeface="Verdana" panose="020B0604030504040204" pitchFamily="34" charset="0"/>
              </a:rPr>
              <a:t>yr</a:t>
            </a:r>
            <a:r>
              <a:rPr lang="en-US" sz="1000" i="1" dirty="0">
                <a:solidFill>
                  <a:schemeClr val="accent6">
                    <a:lumMod val="75000"/>
                  </a:schemeClr>
                </a:solidFill>
                <a:latin typeface="Verdana" panose="020B0604030504040204" pitchFamily="34" charset="0"/>
                <a:ea typeface="Verdana" panose="020B0604030504040204" pitchFamily="34" charset="0"/>
              </a:rPr>
              <a:t>": "year", }</a:t>
            </a:r>
          </a:p>
          <a:p>
            <a:r>
              <a:rPr lang="en-US" sz="1000" i="1" dirty="0" err="1">
                <a:solidFill>
                  <a:schemeClr val="accent6">
                    <a:lumMod val="75000"/>
                  </a:schemeClr>
                </a:solidFill>
                <a:latin typeface="Verdana" panose="020B0604030504040204" pitchFamily="34" charset="0"/>
                <a:ea typeface="Verdana" panose="020B0604030504040204" pitchFamily="34" charset="0"/>
              </a:rPr>
              <a:t>esk</a:t>
            </a:r>
            <a:r>
              <a:rPr lang="en-US" sz="1000" i="1" dirty="0">
                <a:solidFill>
                  <a:schemeClr val="accent6">
                    <a:lumMod val="75000"/>
                  </a:schemeClr>
                </a:solidFill>
                <a:latin typeface="Verdana" panose="020B0604030504040204" pitchFamily="34" charset="0"/>
                <a:ea typeface="Verdana" panose="020B0604030504040204" pitchFamily="34" charset="0"/>
              </a:rPr>
              <a:t> = None</a:t>
            </a:r>
          </a:p>
          <a:p>
            <a:endParaRPr lang="en-US" sz="1000" i="1" dirty="0">
              <a:solidFill>
                <a:schemeClr val="accent6">
                  <a:lumMod val="75000"/>
                </a:schemeClr>
              </a:solidFill>
              <a:latin typeface="Verdana" panose="020B0604030504040204" pitchFamily="34" charset="0"/>
              <a:ea typeface="Verdana" panose="020B0604030504040204" pitchFamily="34" charset="0"/>
            </a:endParaRPr>
          </a:p>
          <a:p>
            <a:r>
              <a:rPr lang="en-US" sz="1000" i="1" dirty="0">
                <a:solidFill>
                  <a:schemeClr val="accent6">
                    <a:lumMod val="75000"/>
                  </a:schemeClr>
                </a:solidFill>
                <a:latin typeface="Verdana" panose="020B0604030504040204" pitchFamily="34" charset="0"/>
                <a:ea typeface="Verdana" panose="020B0604030504040204" pitchFamily="34" charset="0"/>
              </a:rPr>
              <a:t>response = </a:t>
            </a:r>
            <a:r>
              <a:rPr lang="en-US" sz="1000" i="1" dirty="0" err="1">
                <a:solidFill>
                  <a:schemeClr val="accent6">
                    <a:lumMod val="75000"/>
                  </a:schemeClr>
                </a:solidFill>
                <a:latin typeface="Verdana" panose="020B0604030504040204" pitchFamily="34" charset="0"/>
                <a:ea typeface="Verdana" panose="020B0604030504040204" pitchFamily="34" charset="0"/>
              </a:rPr>
              <a:t>table.scan</a:t>
            </a:r>
            <a:r>
              <a:rPr lang="en-US" sz="1000" i="1" dirty="0">
                <a:solidFill>
                  <a:schemeClr val="accent6">
                    <a:lumMod val="75000"/>
                  </a:schemeClr>
                </a:solidFill>
                <a:latin typeface="Verdana" panose="020B0604030504040204" pitchFamily="34" charset="0"/>
                <a:ea typeface="Verdana" panose="020B0604030504040204" pitchFamily="34" charset="0"/>
              </a:rPr>
              <a:t>(</a:t>
            </a:r>
          </a:p>
          <a:p>
            <a:r>
              <a:rPr lang="en-US" sz="1000" i="1" dirty="0">
                <a:solidFill>
                  <a:schemeClr val="accent6">
                    <a:lumMod val="75000"/>
                  </a:schemeClr>
                </a:solidFill>
                <a:latin typeface="Verdana" panose="020B0604030504040204" pitchFamily="34" charset="0"/>
                <a:ea typeface="Verdana" panose="020B0604030504040204" pitchFamily="34" charset="0"/>
              </a:rPr>
              <a:t>    </a:t>
            </a:r>
            <a:r>
              <a:rPr lang="en-US" sz="1000" i="1" dirty="0" err="1">
                <a:solidFill>
                  <a:schemeClr val="accent6">
                    <a:lumMod val="75000"/>
                  </a:schemeClr>
                </a:solidFill>
                <a:latin typeface="Verdana" panose="020B0604030504040204" pitchFamily="34" charset="0"/>
                <a:ea typeface="Verdana" panose="020B0604030504040204" pitchFamily="34" charset="0"/>
              </a:rPr>
              <a:t>FilterExpression</a:t>
            </a:r>
            <a:r>
              <a:rPr lang="en-US" sz="1000" i="1" dirty="0">
                <a:solidFill>
                  <a:schemeClr val="accent6">
                    <a:lumMod val="75000"/>
                  </a:schemeClr>
                </a:solidFill>
                <a:latin typeface="Verdana" panose="020B0604030504040204" pitchFamily="34" charset="0"/>
                <a:ea typeface="Verdana" panose="020B0604030504040204" pitchFamily="34" charset="0"/>
              </a:rPr>
              <a:t>=</a:t>
            </a:r>
            <a:r>
              <a:rPr lang="en-US" sz="1000" i="1" dirty="0" err="1">
                <a:solidFill>
                  <a:schemeClr val="accent6">
                    <a:lumMod val="75000"/>
                  </a:schemeClr>
                </a:solidFill>
                <a:latin typeface="Verdana" panose="020B0604030504040204" pitchFamily="34" charset="0"/>
                <a:ea typeface="Verdana" panose="020B0604030504040204" pitchFamily="34" charset="0"/>
              </a:rPr>
              <a:t>fe</a:t>
            </a:r>
            <a:r>
              <a:rPr lang="en-US" sz="1000" i="1" dirty="0">
                <a:solidFill>
                  <a:schemeClr val="accent6">
                    <a:lumMod val="75000"/>
                  </a:schemeClr>
                </a:solidFill>
                <a:latin typeface="Verdana" panose="020B0604030504040204" pitchFamily="34" charset="0"/>
                <a:ea typeface="Verdana" panose="020B0604030504040204" pitchFamily="34" charset="0"/>
              </a:rPr>
              <a:t>,</a:t>
            </a:r>
          </a:p>
          <a:p>
            <a:r>
              <a:rPr lang="en-US" sz="1000" i="1" dirty="0">
                <a:solidFill>
                  <a:schemeClr val="accent6">
                    <a:lumMod val="75000"/>
                  </a:schemeClr>
                </a:solidFill>
                <a:latin typeface="Verdana" panose="020B0604030504040204" pitchFamily="34" charset="0"/>
                <a:ea typeface="Verdana" panose="020B0604030504040204" pitchFamily="34" charset="0"/>
              </a:rPr>
              <a:t>    </a:t>
            </a:r>
            <a:r>
              <a:rPr lang="en-US" sz="1000" i="1" dirty="0" err="1">
                <a:solidFill>
                  <a:schemeClr val="accent6">
                    <a:lumMod val="75000"/>
                  </a:schemeClr>
                </a:solidFill>
                <a:latin typeface="Verdana" panose="020B0604030504040204" pitchFamily="34" charset="0"/>
                <a:ea typeface="Verdana" panose="020B0604030504040204" pitchFamily="34" charset="0"/>
              </a:rPr>
              <a:t>ProjectionExpression</a:t>
            </a:r>
            <a:r>
              <a:rPr lang="en-US" sz="1000" i="1" dirty="0">
                <a:solidFill>
                  <a:schemeClr val="accent6">
                    <a:lumMod val="75000"/>
                  </a:schemeClr>
                </a:solidFill>
                <a:latin typeface="Verdana" panose="020B0604030504040204" pitchFamily="34" charset="0"/>
                <a:ea typeface="Verdana" panose="020B0604030504040204" pitchFamily="34" charset="0"/>
              </a:rPr>
              <a:t>=</a:t>
            </a:r>
            <a:r>
              <a:rPr lang="en-US" sz="1000" i="1" dirty="0" err="1">
                <a:solidFill>
                  <a:schemeClr val="accent6">
                    <a:lumMod val="75000"/>
                  </a:schemeClr>
                </a:solidFill>
                <a:latin typeface="Verdana" panose="020B0604030504040204" pitchFamily="34" charset="0"/>
                <a:ea typeface="Verdana" panose="020B0604030504040204" pitchFamily="34" charset="0"/>
              </a:rPr>
              <a:t>pe</a:t>
            </a:r>
            <a:r>
              <a:rPr lang="en-US" sz="1000" i="1" dirty="0">
                <a:solidFill>
                  <a:schemeClr val="accent6">
                    <a:lumMod val="75000"/>
                  </a:schemeClr>
                </a:solidFill>
                <a:latin typeface="Verdana" panose="020B0604030504040204" pitchFamily="34" charset="0"/>
                <a:ea typeface="Verdana" panose="020B0604030504040204" pitchFamily="34" charset="0"/>
              </a:rPr>
              <a:t>,</a:t>
            </a:r>
          </a:p>
          <a:p>
            <a:r>
              <a:rPr lang="en-US" sz="1000" i="1" dirty="0">
                <a:solidFill>
                  <a:schemeClr val="accent6">
                    <a:lumMod val="75000"/>
                  </a:schemeClr>
                </a:solidFill>
                <a:latin typeface="Verdana" panose="020B0604030504040204" pitchFamily="34" charset="0"/>
                <a:ea typeface="Verdana" panose="020B0604030504040204" pitchFamily="34" charset="0"/>
              </a:rPr>
              <a:t>    </a:t>
            </a:r>
            <a:r>
              <a:rPr lang="en-US" sz="1000" i="1" dirty="0" err="1">
                <a:solidFill>
                  <a:schemeClr val="accent6">
                    <a:lumMod val="75000"/>
                  </a:schemeClr>
                </a:solidFill>
                <a:latin typeface="Verdana" panose="020B0604030504040204" pitchFamily="34" charset="0"/>
                <a:ea typeface="Verdana" panose="020B0604030504040204" pitchFamily="34" charset="0"/>
              </a:rPr>
              <a:t>ExpressionAttributeNames</a:t>
            </a:r>
            <a:r>
              <a:rPr lang="en-US" sz="1000" i="1" dirty="0">
                <a:solidFill>
                  <a:schemeClr val="accent6">
                    <a:lumMod val="75000"/>
                  </a:schemeClr>
                </a:solidFill>
                <a:latin typeface="Verdana" panose="020B0604030504040204" pitchFamily="34" charset="0"/>
                <a:ea typeface="Verdana" panose="020B0604030504040204" pitchFamily="34" charset="0"/>
              </a:rPr>
              <a:t>=</a:t>
            </a:r>
            <a:r>
              <a:rPr lang="en-US" sz="1000" i="1" dirty="0" err="1">
                <a:solidFill>
                  <a:schemeClr val="accent6">
                    <a:lumMod val="75000"/>
                  </a:schemeClr>
                </a:solidFill>
                <a:latin typeface="Verdana" panose="020B0604030504040204" pitchFamily="34" charset="0"/>
                <a:ea typeface="Verdana" panose="020B0604030504040204" pitchFamily="34" charset="0"/>
              </a:rPr>
              <a:t>ean</a:t>
            </a:r>
            <a:endParaRPr lang="en-US" sz="1000" i="1" dirty="0">
              <a:solidFill>
                <a:schemeClr val="accent6">
                  <a:lumMod val="75000"/>
                </a:schemeClr>
              </a:solidFill>
              <a:latin typeface="Verdana" panose="020B0604030504040204" pitchFamily="34" charset="0"/>
              <a:ea typeface="Verdana" panose="020B0604030504040204" pitchFamily="34" charset="0"/>
            </a:endParaRPr>
          </a:p>
          <a:p>
            <a:r>
              <a:rPr lang="en-US" sz="1000" i="1" dirty="0">
                <a:solidFill>
                  <a:schemeClr val="accent6">
                    <a:lumMod val="75000"/>
                  </a:schemeClr>
                </a:solidFill>
                <a:latin typeface="Verdana" panose="020B0604030504040204" pitchFamily="34" charset="0"/>
                <a:ea typeface="Verdana" panose="020B0604030504040204" pitchFamily="34" charset="0"/>
              </a:rPr>
              <a:t>    )</a:t>
            </a:r>
          </a:p>
          <a:p>
            <a:endParaRPr lang="en-US" sz="1000" i="1" dirty="0">
              <a:solidFill>
                <a:schemeClr val="accent6">
                  <a:lumMod val="75000"/>
                </a:schemeClr>
              </a:solidFill>
              <a:latin typeface="Verdana" panose="020B0604030504040204" pitchFamily="34" charset="0"/>
              <a:ea typeface="Verdana" panose="020B0604030504040204" pitchFamily="34" charset="0"/>
            </a:endParaRPr>
          </a:p>
          <a:p>
            <a:r>
              <a:rPr lang="en-US" sz="1000" i="1" dirty="0">
                <a:solidFill>
                  <a:schemeClr val="accent6">
                    <a:lumMod val="75000"/>
                  </a:schemeClr>
                </a:solidFill>
                <a:latin typeface="Verdana" panose="020B0604030504040204" pitchFamily="34" charset="0"/>
                <a:ea typeface="Verdana" panose="020B0604030504040204" pitchFamily="34" charset="0"/>
              </a:rPr>
              <a:t>for </a:t>
            </a:r>
            <a:r>
              <a:rPr lang="en-US" sz="1000" i="1" dirty="0" err="1" smtClean="0">
                <a:solidFill>
                  <a:schemeClr val="accent6">
                    <a:lumMod val="75000"/>
                  </a:schemeClr>
                </a:solidFill>
                <a:latin typeface="Verdana" panose="020B0604030504040204" pitchFamily="34" charset="0"/>
                <a:ea typeface="Verdana" panose="020B0604030504040204" pitchFamily="34" charset="0"/>
              </a:rPr>
              <a:t>itm</a:t>
            </a:r>
            <a:r>
              <a:rPr lang="en-US" sz="1000" i="1" dirty="0" smtClean="0">
                <a:solidFill>
                  <a:schemeClr val="accent6">
                    <a:lumMod val="75000"/>
                  </a:schemeClr>
                </a:solidFill>
                <a:latin typeface="Verdana" panose="020B0604030504040204" pitchFamily="34" charset="0"/>
                <a:ea typeface="Verdana" panose="020B0604030504040204" pitchFamily="34" charset="0"/>
              </a:rPr>
              <a:t> </a:t>
            </a:r>
            <a:r>
              <a:rPr lang="en-US" sz="1000" i="1" dirty="0">
                <a:solidFill>
                  <a:schemeClr val="accent6">
                    <a:lumMod val="75000"/>
                  </a:schemeClr>
                </a:solidFill>
                <a:latin typeface="Verdana" panose="020B0604030504040204" pitchFamily="34" charset="0"/>
                <a:ea typeface="Verdana" panose="020B0604030504040204" pitchFamily="34" charset="0"/>
              </a:rPr>
              <a:t>in response['Items']:</a:t>
            </a:r>
          </a:p>
          <a:p>
            <a:r>
              <a:rPr lang="en-US" sz="1000" i="1" dirty="0">
                <a:solidFill>
                  <a:schemeClr val="accent6">
                    <a:lumMod val="75000"/>
                  </a:schemeClr>
                </a:solidFill>
                <a:latin typeface="Verdana" panose="020B0604030504040204" pitchFamily="34" charset="0"/>
                <a:ea typeface="Verdana" panose="020B0604030504040204" pitchFamily="34" charset="0"/>
              </a:rPr>
              <a:t>    </a:t>
            </a:r>
            <a:r>
              <a:rPr lang="en-US" sz="1000" i="1" dirty="0" smtClean="0">
                <a:solidFill>
                  <a:schemeClr val="accent6">
                    <a:lumMod val="75000"/>
                  </a:schemeClr>
                </a:solidFill>
                <a:latin typeface="Verdana" panose="020B0604030504040204" pitchFamily="34" charset="0"/>
                <a:ea typeface="Verdana" panose="020B0604030504040204" pitchFamily="34" charset="0"/>
              </a:rPr>
              <a:t>print(‘Movie ’ + </a:t>
            </a:r>
            <a:r>
              <a:rPr lang="en-US" sz="1000" i="1" dirty="0" err="1" smtClean="0">
                <a:solidFill>
                  <a:schemeClr val="accent6">
                    <a:lumMod val="75000"/>
                  </a:schemeClr>
                </a:solidFill>
                <a:latin typeface="Verdana" panose="020B0604030504040204" pitchFamily="34" charset="0"/>
                <a:ea typeface="Verdana" panose="020B0604030504040204" pitchFamily="34" charset="0"/>
              </a:rPr>
              <a:t>itm</a:t>
            </a:r>
            <a:r>
              <a:rPr lang="en-US" sz="1000" i="1" dirty="0" smtClean="0">
                <a:solidFill>
                  <a:schemeClr val="accent6">
                    <a:lumMod val="75000"/>
                  </a:schemeClr>
                </a:solidFill>
                <a:latin typeface="Verdana" panose="020B0604030504040204" pitchFamily="34" charset="0"/>
                <a:ea typeface="Verdana" panose="020B0604030504040204" pitchFamily="34" charset="0"/>
              </a:rPr>
              <a:t>[“title”] + ‘ released in the year:’ + </a:t>
            </a:r>
            <a:r>
              <a:rPr lang="en-US" sz="1000" i="1" dirty="0" err="1" smtClean="0">
                <a:solidFill>
                  <a:schemeClr val="accent6">
                    <a:lumMod val="75000"/>
                  </a:schemeClr>
                </a:solidFill>
                <a:latin typeface="Verdana" panose="020B0604030504040204" pitchFamily="34" charset="0"/>
                <a:ea typeface="Verdana" panose="020B0604030504040204" pitchFamily="34" charset="0"/>
              </a:rPr>
              <a:t>itm</a:t>
            </a:r>
            <a:r>
              <a:rPr lang="en-US" sz="1000" i="1" dirty="0" smtClean="0">
                <a:solidFill>
                  <a:schemeClr val="accent6">
                    <a:lumMod val="75000"/>
                  </a:schemeClr>
                </a:solidFill>
                <a:latin typeface="Verdana" panose="020B0604030504040204" pitchFamily="34" charset="0"/>
                <a:ea typeface="Verdana" panose="020B0604030504040204" pitchFamily="34" charset="0"/>
              </a:rPr>
              <a:t>[“year”])</a:t>
            </a:r>
            <a:endParaRPr lang="en-US" sz="1000" i="1" dirty="0">
              <a:solidFill>
                <a:schemeClr val="accent6">
                  <a:lumMod val="7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802258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smtClean="0">
                <a:latin typeface="Verdana" panose="020B0604030504040204" pitchFamily="34" charset="0"/>
                <a:ea typeface="Verdana" panose="020B0604030504040204" pitchFamily="34" charset="0"/>
              </a:rPr>
              <a:t>Consistency </a:t>
            </a:r>
            <a:r>
              <a:rPr lang="en-US" sz="1800" dirty="0">
                <a:latin typeface="Verdana" panose="020B0604030504040204" pitchFamily="34" charset="0"/>
                <a:ea typeface="Verdana" panose="020B0604030504040204" pitchFamily="34" charset="0"/>
              </a:rPr>
              <a:t>Model</a:t>
            </a:r>
          </a:p>
        </p:txBody>
      </p:sp>
      <p:sp>
        <p:nvSpPr>
          <p:cNvPr id="4" name="TextBox 3"/>
          <p:cNvSpPr txBox="1"/>
          <p:nvPr/>
        </p:nvSpPr>
        <p:spPr>
          <a:xfrm>
            <a:off x="382385" y="964276"/>
            <a:ext cx="11229005" cy="3016210"/>
          </a:xfrm>
          <a:prstGeom prst="rect">
            <a:avLst/>
          </a:prstGeom>
          <a:noFill/>
        </p:spPr>
        <p:txBody>
          <a:bodyPr wrap="square" rtlCol="0">
            <a:spAutoFit/>
          </a:bodyPr>
          <a:lstStyle/>
          <a:p>
            <a:r>
              <a:rPr lang="en-US" sz="1000" dirty="0">
                <a:solidFill>
                  <a:schemeClr val="tx2"/>
                </a:solidFill>
                <a:latin typeface="Verdana" panose="020B0604030504040204" pitchFamily="34" charset="0"/>
                <a:ea typeface="Verdana" panose="020B0604030504040204" pitchFamily="34" charset="0"/>
              </a:rPr>
              <a:t>When your application writes data to a DynamoDB table that data is eventually consistent across all storage locations, usually within one second or less.</a:t>
            </a:r>
            <a:endParaRPr lang="en-US" sz="1000" dirty="0" smtClean="0">
              <a:solidFill>
                <a:schemeClr val="tx2"/>
              </a:solidFill>
              <a:latin typeface="Verdana" panose="020B0604030504040204" pitchFamily="34" charset="0"/>
              <a:ea typeface="Verdana" panose="020B0604030504040204" pitchFamily="34" charset="0"/>
            </a:endParaRPr>
          </a:p>
          <a:p>
            <a:r>
              <a:rPr lang="en-US" sz="1000" dirty="0" smtClean="0">
                <a:solidFill>
                  <a:schemeClr val="tx2"/>
                </a:solidFill>
                <a:latin typeface="Verdana" panose="020B0604030504040204" pitchFamily="34" charset="0"/>
                <a:ea typeface="Verdana" panose="020B0604030504040204" pitchFamily="34" charset="0"/>
              </a:rPr>
              <a:t>DynamoDB supports two types of consistency reads – </a:t>
            </a:r>
          </a:p>
          <a:p>
            <a:endParaRPr lang="en-US" sz="1000" dirty="0" smtClean="0">
              <a:solidFill>
                <a:schemeClr val="tx2"/>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000" b="1" dirty="0" smtClean="0">
                <a:solidFill>
                  <a:schemeClr val="tx2"/>
                </a:solidFill>
                <a:latin typeface="Verdana" panose="020B0604030504040204" pitchFamily="34" charset="0"/>
                <a:ea typeface="Verdana" panose="020B0604030504040204" pitchFamily="34" charset="0"/>
              </a:rPr>
              <a:t>Eventual Consistency </a:t>
            </a:r>
            <a:r>
              <a:rPr lang="en-US" sz="1000" b="1" dirty="0">
                <a:solidFill>
                  <a:schemeClr val="tx2"/>
                </a:solidFill>
                <a:latin typeface="Verdana" panose="020B0604030504040204" pitchFamily="34" charset="0"/>
                <a:ea typeface="Verdana" panose="020B0604030504040204" pitchFamily="34" charset="0"/>
              </a:rPr>
              <a:t>(Default) </a:t>
            </a:r>
            <a:r>
              <a:rPr lang="en-US" sz="1000" dirty="0">
                <a:solidFill>
                  <a:schemeClr val="tx2"/>
                </a:solidFill>
                <a:latin typeface="Verdana" panose="020B0604030504040204" pitchFamily="34" charset="0"/>
                <a:ea typeface="Verdana" panose="020B0604030504040204" pitchFamily="34" charset="0"/>
              </a:rPr>
              <a:t>- When you read data from a DynamoDB table, the response might not reflect the results of a recently completed write operation. The response might include some stale data. If you repeat your read request after a short time, the response should return the latest data</a:t>
            </a:r>
            <a:r>
              <a:rPr lang="en-US" sz="1000" dirty="0" smtClean="0">
                <a:solidFill>
                  <a:schemeClr val="tx2"/>
                </a:solidFill>
                <a:latin typeface="Verdana" panose="020B0604030504040204" pitchFamily="34" charset="0"/>
                <a:ea typeface="Verdana" panose="020B0604030504040204" pitchFamily="34" charset="0"/>
              </a:rPr>
              <a:t>.</a:t>
            </a:r>
          </a:p>
          <a:p>
            <a:pPr marL="285750" indent="-285750">
              <a:buFont typeface="Arial" panose="020B0604020202020204" pitchFamily="34" charset="0"/>
              <a:buChar char="•"/>
            </a:pPr>
            <a:endParaRPr lang="en-US" sz="1000" dirty="0" smtClean="0">
              <a:solidFill>
                <a:schemeClr val="tx2"/>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000" b="1" dirty="0" smtClean="0">
                <a:solidFill>
                  <a:schemeClr val="tx2"/>
                </a:solidFill>
                <a:latin typeface="Verdana" panose="020B0604030504040204" pitchFamily="34" charset="0"/>
                <a:ea typeface="Verdana" panose="020B0604030504040204" pitchFamily="34" charset="0"/>
              </a:rPr>
              <a:t>Strong Consistency - </a:t>
            </a:r>
            <a:r>
              <a:rPr lang="en-US" sz="1000" dirty="0">
                <a:solidFill>
                  <a:schemeClr val="tx2"/>
                </a:solidFill>
                <a:latin typeface="Verdana" panose="020B0604030504040204" pitchFamily="34" charset="0"/>
                <a:ea typeface="Verdana" panose="020B0604030504040204" pitchFamily="34" charset="0"/>
              </a:rPr>
              <a:t>When you request a strongly consistent read, DynamoDB returns a response with the most up-to-date data, reflecting the updates from all prior write operations that were successful. </a:t>
            </a:r>
            <a:endParaRPr lang="en-US" sz="1000" dirty="0" smtClean="0">
              <a:solidFill>
                <a:schemeClr val="tx2"/>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sz="1000" dirty="0" smtClean="0">
              <a:solidFill>
                <a:schemeClr val="tx2"/>
              </a:solidFill>
              <a:latin typeface="Verdana" panose="020B0604030504040204" pitchFamily="34" charset="0"/>
              <a:ea typeface="Verdana" panose="020B0604030504040204" pitchFamily="34" charset="0"/>
            </a:endParaRPr>
          </a:p>
          <a:p>
            <a:endParaRPr lang="en-US" sz="1000" dirty="0" smtClean="0">
              <a:solidFill>
                <a:schemeClr val="tx2"/>
              </a:solidFill>
              <a:latin typeface="Verdana" panose="020B0604030504040204" pitchFamily="34" charset="0"/>
              <a:ea typeface="Verdana" panose="020B0604030504040204" pitchFamily="34" charset="0"/>
            </a:endParaRPr>
          </a:p>
          <a:p>
            <a:r>
              <a:rPr lang="en-US" sz="1000" dirty="0" smtClean="0">
                <a:solidFill>
                  <a:schemeClr val="tx2"/>
                </a:solidFill>
                <a:latin typeface="Verdana" panose="020B0604030504040204" pitchFamily="34" charset="0"/>
                <a:ea typeface="Verdana" panose="020B0604030504040204" pitchFamily="34" charset="0"/>
              </a:rPr>
              <a:t>However</a:t>
            </a:r>
            <a:r>
              <a:rPr lang="en-US" sz="1000" dirty="0">
                <a:solidFill>
                  <a:schemeClr val="tx2"/>
                </a:solidFill>
                <a:latin typeface="Verdana" panose="020B0604030504040204" pitchFamily="34" charset="0"/>
                <a:ea typeface="Verdana" panose="020B0604030504040204" pitchFamily="34" charset="0"/>
              </a:rPr>
              <a:t>, this consistency comes with some disadvantages:</a:t>
            </a:r>
          </a:p>
          <a:p>
            <a:pPr marL="285750" indent="-285750">
              <a:buFont typeface="Wingdings" panose="05000000000000000000" pitchFamily="2" charset="2"/>
              <a:buChar char="Ø"/>
            </a:pPr>
            <a:r>
              <a:rPr lang="en-US" sz="1000" dirty="0">
                <a:solidFill>
                  <a:schemeClr val="tx2"/>
                </a:solidFill>
                <a:latin typeface="Verdana" panose="020B0604030504040204" pitchFamily="34" charset="0"/>
                <a:ea typeface="Verdana" panose="020B0604030504040204" pitchFamily="34" charset="0"/>
              </a:rPr>
              <a:t>A strongly consistent read might not be available if there is a network delay or outage. </a:t>
            </a:r>
            <a:endParaRPr lang="en-US" sz="1000" dirty="0" smtClean="0">
              <a:solidFill>
                <a:schemeClr val="tx2"/>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1000" dirty="0" smtClean="0">
                <a:solidFill>
                  <a:schemeClr val="tx2"/>
                </a:solidFill>
                <a:latin typeface="Verdana" panose="020B0604030504040204" pitchFamily="34" charset="0"/>
                <a:ea typeface="Verdana" panose="020B0604030504040204" pitchFamily="34" charset="0"/>
              </a:rPr>
              <a:t>Strongly </a:t>
            </a:r>
            <a:r>
              <a:rPr lang="en-US" sz="1000" dirty="0">
                <a:solidFill>
                  <a:schemeClr val="tx2"/>
                </a:solidFill>
                <a:latin typeface="Verdana" panose="020B0604030504040204" pitchFamily="34" charset="0"/>
                <a:ea typeface="Verdana" panose="020B0604030504040204" pitchFamily="34" charset="0"/>
              </a:rPr>
              <a:t>consistent reads may have higher latency than eventually consistent reads</a:t>
            </a:r>
            <a:r>
              <a:rPr lang="en-US" sz="1000" dirty="0" smtClean="0">
                <a:solidFill>
                  <a:schemeClr val="tx2"/>
                </a:solidFill>
                <a:latin typeface="Verdana" panose="020B0604030504040204" pitchFamily="34" charset="0"/>
                <a:ea typeface="Verdana" panose="020B0604030504040204" pitchFamily="34" charset="0"/>
              </a:rPr>
              <a:t>.</a:t>
            </a:r>
            <a:endParaRPr lang="en-US" sz="1000" dirty="0">
              <a:solidFill>
                <a:schemeClr val="tx2"/>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1000" dirty="0">
                <a:solidFill>
                  <a:schemeClr val="tx2"/>
                </a:solidFill>
                <a:latin typeface="Verdana" panose="020B0604030504040204" pitchFamily="34" charset="0"/>
                <a:ea typeface="Verdana" panose="020B0604030504040204" pitchFamily="34" charset="0"/>
              </a:rPr>
              <a:t>Strongly consistent reads are not supported on global secondary indexes</a:t>
            </a:r>
            <a:r>
              <a:rPr lang="en-US" sz="1000" dirty="0" smtClean="0">
                <a:solidFill>
                  <a:schemeClr val="tx2"/>
                </a:solidFill>
                <a:latin typeface="Verdana" panose="020B0604030504040204" pitchFamily="34" charset="0"/>
                <a:ea typeface="Verdana" panose="020B0604030504040204" pitchFamily="34" charset="0"/>
              </a:rPr>
              <a:t>.</a:t>
            </a:r>
          </a:p>
          <a:p>
            <a:pPr marL="285750" indent="-285750">
              <a:buFont typeface="Wingdings" panose="05000000000000000000" pitchFamily="2" charset="2"/>
              <a:buChar char="Ø"/>
            </a:pPr>
            <a:r>
              <a:rPr lang="en-US" sz="1000" dirty="0">
                <a:solidFill>
                  <a:schemeClr val="tx2"/>
                </a:solidFill>
                <a:latin typeface="Verdana" panose="020B0604030504040204" pitchFamily="34" charset="0"/>
                <a:ea typeface="Verdana" panose="020B0604030504040204" pitchFamily="34" charset="0"/>
              </a:rPr>
              <a:t>Strongly consistent reads use more throughput capacity than eventually consistent reads</a:t>
            </a:r>
            <a:r>
              <a:rPr lang="en-US" sz="1000" dirty="0" smtClean="0">
                <a:solidFill>
                  <a:schemeClr val="tx2"/>
                </a:solidFill>
                <a:latin typeface="Verdana" panose="020B0604030504040204" pitchFamily="34" charset="0"/>
                <a:ea typeface="Verdana" panose="020B0604030504040204" pitchFamily="34" charset="0"/>
              </a:rPr>
              <a:t>.</a:t>
            </a:r>
          </a:p>
          <a:p>
            <a:endParaRPr lang="en-US" sz="1000" dirty="0">
              <a:solidFill>
                <a:schemeClr val="tx2"/>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endParaRPr lang="en-US" sz="1000" dirty="0" smtClean="0">
              <a:solidFill>
                <a:schemeClr val="tx2"/>
              </a:solidFill>
              <a:latin typeface="Verdana" panose="020B0604030504040204" pitchFamily="34" charset="0"/>
              <a:ea typeface="Verdana" panose="020B0604030504040204" pitchFamily="34" charset="0"/>
            </a:endParaRPr>
          </a:p>
          <a:p>
            <a:r>
              <a:rPr lang="en-US" sz="1000" dirty="0">
                <a:solidFill>
                  <a:schemeClr val="tx2"/>
                </a:solidFill>
                <a:latin typeface="Verdana" panose="020B0604030504040204" pitchFamily="34" charset="0"/>
                <a:ea typeface="Verdana" panose="020B0604030504040204" pitchFamily="34" charset="0"/>
              </a:rPr>
              <a:t>Read operations (such as </a:t>
            </a:r>
            <a:r>
              <a:rPr lang="en-US" sz="1000" i="1" dirty="0" err="1">
                <a:solidFill>
                  <a:schemeClr val="tx2"/>
                </a:solidFill>
                <a:latin typeface="Verdana" panose="020B0604030504040204" pitchFamily="34" charset="0"/>
                <a:ea typeface="Verdana" panose="020B0604030504040204" pitchFamily="34" charset="0"/>
              </a:rPr>
              <a:t>GetItem</a:t>
            </a:r>
            <a:r>
              <a:rPr lang="en-US" sz="1000" i="1" dirty="0">
                <a:solidFill>
                  <a:schemeClr val="tx2"/>
                </a:solidFill>
                <a:latin typeface="Verdana" panose="020B0604030504040204" pitchFamily="34" charset="0"/>
                <a:ea typeface="Verdana" panose="020B0604030504040204" pitchFamily="34" charset="0"/>
              </a:rPr>
              <a:t>, </a:t>
            </a:r>
            <a:r>
              <a:rPr lang="en-US" sz="1000" i="1" dirty="0" smtClean="0">
                <a:solidFill>
                  <a:schemeClr val="tx2"/>
                </a:solidFill>
                <a:latin typeface="Verdana" panose="020B0604030504040204" pitchFamily="34" charset="0"/>
                <a:ea typeface="Verdana" panose="020B0604030504040204" pitchFamily="34" charset="0"/>
              </a:rPr>
              <a:t>Query</a:t>
            </a:r>
            <a:r>
              <a:rPr lang="en-US" sz="1000" dirty="0" smtClean="0">
                <a:solidFill>
                  <a:schemeClr val="tx2"/>
                </a:solidFill>
                <a:latin typeface="Verdana" panose="020B0604030504040204" pitchFamily="34" charset="0"/>
                <a:ea typeface="Verdana" panose="020B0604030504040204" pitchFamily="34" charset="0"/>
              </a:rPr>
              <a:t> </a:t>
            </a:r>
            <a:r>
              <a:rPr lang="en-US" sz="1000" dirty="0">
                <a:solidFill>
                  <a:schemeClr val="tx2"/>
                </a:solidFill>
                <a:latin typeface="Verdana" panose="020B0604030504040204" pitchFamily="34" charset="0"/>
                <a:ea typeface="Verdana" panose="020B0604030504040204" pitchFamily="34" charset="0"/>
              </a:rPr>
              <a:t>and </a:t>
            </a:r>
            <a:r>
              <a:rPr lang="en-US" sz="1000" i="1" dirty="0">
                <a:solidFill>
                  <a:schemeClr val="tx2"/>
                </a:solidFill>
                <a:latin typeface="Verdana" panose="020B0604030504040204" pitchFamily="34" charset="0"/>
                <a:ea typeface="Verdana" panose="020B0604030504040204" pitchFamily="34" charset="0"/>
              </a:rPr>
              <a:t>Scan</a:t>
            </a:r>
            <a:r>
              <a:rPr lang="en-US" sz="1000" dirty="0">
                <a:solidFill>
                  <a:schemeClr val="tx2"/>
                </a:solidFill>
                <a:latin typeface="Verdana" panose="020B0604030504040204" pitchFamily="34" charset="0"/>
                <a:ea typeface="Verdana" panose="020B0604030504040204" pitchFamily="34" charset="0"/>
              </a:rPr>
              <a:t>) provide a </a:t>
            </a:r>
            <a:r>
              <a:rPr lang="en-US" sz="1000" dirty="0" smtClean="0">
                <a:solidFill>
                  <a:schemeClr val="tx2"/>
                </a:solidFill>
                <a:latin typeface="Verdana" panose="020B0604030504040204" pitchFamily="34" charset="0"/>
                <a:ea typeface="Verdana" panose="020B0604030504040204" pitchFamily="34" charset="0"/>
              </a:rPr>
              <a:t>Consistent Read.</a:t>
            </a:r>
            <a:endParaRPr lang="en-US" sz="1000" dirty="0">
              <a:solidFill>
                <a:schemeClr val="tx2"/>
              </a:solidFill>
              <a:latin typeface="Verdana" panose="020B0604030504040204" pitchFamily="34" charset="0"/>
              <a:ea typeface="Verdana" panose="020B0604030504040204" pitchFamily="34" charset="0"/>
            </a:endParaRPr>
          </a:p>
          <a:p>
            <a:endParaRPr lang="en-US" sz="1000" dirty="0" smtClean="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39447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smtClean="0">
                <a:latin typeface="Verdana" panose="020B0604030504040204" pitchFamily="34" charset="0"/>
                <a:ea typeface="Verdana" panose="020B0604030504040204" pitchFamily="34" charset="0"/>
              </a:rPr>
              <a:t>Provisioned </a:t>
            </a:r>
            <a:r>
              <a:rPr lang="en-US" sz="1800" dirty="0">
                <a:latin typeface="Verdana" panose="020B0604030504040204" pitchFamily="34" charset="0"/>
                <a:ea typeface="Verdana" panose="020B0604030504040204" pitchFamily="34" charset="0"/>
              </a:rPr>
              <a:t>Throughput</a:t>
            </a:r>
          </a:p>
        </p:txBody>
      </p:sp>
      <p:sp>
        <p:nvSpPr>
          <p:cNvPr id="4" name="TextBox 3"/>
          <p:cNvSpPr txBox="1"/>
          <p:nvPr/>
        </p:nvSpPr>
        <p:spPr>
          <a:xfrm>
            <a:off x="382385" y="964276"/>
            <a:ext cx="11229005" cy="4093428"/>
          </a:xfrm>
          <a:prstGeom prst="rect">
            <a:avLst/>
          </a:prstGeom>
          <a:noFill/>
        </p:spPr>
        <p:txBody>
          <a:bodyPr wrap="square" rtlCol="0">
            <a:spAutoFit/>
          </a:bodyPr>
          <a:lstStyle/>
          <a:p>
            <a:r>
              <a:rPr lang="en-US" sz="1000" dirty="0" smtClean="0">
                <a:solidFill>
                  <a:schemeClr val="tx2"/>
                </a:solidFill>
                <a:latin typeface="Verdana" panose="020B0604030504040204" pitchFamily="34" charset="0"/>
                <a:ea typeface="Verdana" panose="020B0604030504040204" pitchFamily="34" charset="0"/>
              </a:rPr>
              <a:t>A DynamoDB table must have provisioned read and write capacity units. You need mention that at time of table creation.</a:t>
            </a:r>
          </a:p>
          <a:p>
            <a:endParaRPr lang="en-US" sz="1000" dirty="0">
              <a:solidFill>
                <a:schemeClr val="tx2"/>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000" b="1" dirty="0" smtClean="0">
                <a:solidFill>
                  <a:schemeClr val="tx2"/>
                </a:solidFill>
                <a:latin typeface="Verdana" panose="020B0604030504040204" pitchFamily="34" charset="0"/>
                <a:ea typeface="Verdana" panose="020B0604030504040204" pitchFamily="34" charset="0"/>
              </a:rPr>
              <a:t>Read Capacity Units(RCU): </a:t>
            </a:r>
            <a:r>
              <a:rPr lang="en-US" sz="1000" dirty="0" smtClean="0">
                <a:solidFill>
                  <a:schemeClr val="tx2"/>
                </a:solidFill>
                <a:latin typeface="Verdana" panose="020B0604030504040204" pitchFamily="34" charset="0"/>
                <a:ea typeface="Verdana" panose="020B0604030504040204" pitchFamily="34" charset="0"/>
              </a:rPr>
              <a:t>Throughput for reads.</a:t>
            </a:r>
          </a:p>
          <a:p>
            <a:pPr marL="285750" indent="-285750">
              <a:buFont typeface="Arial" panose="020B0604020202020204" pitchFamily="34" charset="0"/>
              <a:buChar char="•"/>
            </a:pPr>
            <a:endParaRPr lang="en-US" sz="1000" dirty="0" smtClean="0">
              <a:solidFill>
                <a:schemeClr val="tx2"/>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000" b="1" dirty="0" smtClean="0">
                <a:solidFill>
                  <a:schemeClr val="tx2"/>
                </a:solidFill>
                <a:latin typeface="Verdana" panose="020B0604030504040204" pitchFamily="34" charset="0"/>
                <a:ea typeface="Verdana" panose="020B0604030504040204" pitchFamily="34" charset="0"/>
              </a:rPr>
              <a:t>Write Capacity Units(WCU): </a:t>
            </a:r>
            <a:r>
              <a:rPr lang="en-US" sz="1000" dirty="0" smtClean="0">
                <a:solidFill>
                  <a:schemeClr val="tx2"/>
                </a:solidFill>
                <a:latin typeface="Verdana" panose="020B0604030504040204" pitchFamily="34" charset="0"/>
                <a:ea typeface="Verdana" panose="020B0604030504040204" pitchFamily="34" charset="0"/>
              </a:rPr>
              <a:t>Throughput for writes</a:t>
            </a:r>
          </a:p>
          <a:p>
            <a:pPr marL="285750" indent="-285750">
              <a:buFont typeface="Arial" panose="020B0604020202020204" pitchFamily="34" charset="0"/>
              <a:buChar char="•"/>
            </a:pPr>
            <a:endParaRPr lang="en-US" sz="1000" dirty="0" smtClean="0">
              <a:solidFill>
                <a:schemeClr val="tx2"/>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sz="1000" dirty="0">
              <a:solidFill>
                <a:schemeClr val="tx2"/>
              </a:solidFill>
              <a:latin typeface="Verdana" panose="020B0604030504040204" pitchFamily="34" charset="0"/>
              <a:ea typeface="Verdana" panose="020B0604030504040204" pitchFamily="34" charset="0"/>
            </a:endParaRPr>
          </a:p>
          <a:p>
            <a:r>
              <a:rPr lang="en-US" sz="1000" dirty="0" smtClean="0">
                <a:solidFill>
                  <a:schemeClr val="tx2"/>
                </a:solidFill>
                <a:latin typeface="Verdana" panose="020B0604030504040204" pitchFamily="34" charset="0"/>
                <a:ea typeface="Verdana" panose="020B0604030504040204" pitchFamily="34" charset="0"/>
              </a:rPr>
              <a:t>If you are not in a position to figure out RCU/WCU for your DynamoDB table in advance and want to evolve up &amp; down based on the write and read patterns of DynamoDB table then you can go for Auto-Scaling option.</a:t>
            </a:r>
          </a:p>
          <a:p>
            <a:endParaRPr lang="en-US" sz="1000" dirty="0" smtClean="0">
              <a:solidFill>
                <a:schemeClr val="tx2"/>
              </a:solidFill>
              <a:latin typeface="Verdana" panose="020B0604030504040204" pitchFamily="34" charset="0"/>
              <a:ea typeface="Verdana" panose="020B0604030504040204" pitchFamily="34" charset="0"/>
            </a:endParaRPr>
          </a:p>
          <a:p>
            <a:endParaRPr lang="en-US" sz="1000" dirty="0">
              <a:solidFill>
                <a:schemeClr val="tx2"/>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1000" dirty="0" smtClean="0">
                <a:solidFill>
                  <a:schemeClr val="tx2"/>
                </a:solidFill>
                <a:latin typeface="Verdana" panose="020B0604030504040204" pitchFamily="34" charset="0"/>
                <a:ea typeface="Verdana" panose="020B0604030504040204" pitchFamily="34" charset="0"/>
              </a:rPr>
              <a:t>Throughput can be exceeded temporarily using “burst credit”.</a:t>
            </a:r>
          </a:p>
          <a:p>
            <a:endParaRPr lang="en-US" sz="1000" dirty="0">
              <a:solidFill>
                <a:schemeClr val="tx2"/>
              </a:solidFill>
              <a:latin typeface="Verdana" panose="020B0604030504040204" pitchFamily="34" charset="0"/>
              <a:ea typeface="Verdana" panose="020B0604030504040204" pitchFamily="34" charset="0"/>
            </a:endParaRPr>
          </a:p>
          <a:p>
            <a:pPr marL="285750" indent="-285750">
              <a:buFontTx/>
              <a:buChar char="-"/>
            </a:pPr>
            <a:r>
              <a:rPr lang="en-US" sz="1000" b="1" dirty="0" smtClean="0">
                <a:solidFill>
                  <a:schemeClr val="tx2"/>
                </a:solidFill>
                <a:latin typeface="Verdana" panose="020B0604030504040204" pitchFamily="34" charset="0"/>
                <a:ea typeface="Verdana" panose="020B0604030504040204" pitchFamily="34" charset="0"/>
              </a:rPr>
              <a:t>WCU</a:t>
            </a:r>
            <a:r>
              <a:rPr lang="en-US" sz="1000" dirty="0" smtClean="0">
                <a:solidFill>
                  <a:schemeClr val="tx2"/>
                </a:solidFill>
                <a:latin typeface="Verdana" panose="020B0604030504040204" pitchFamily="34" charset="0"/>
                <a:ea typeface="Verdana" panose="020B0604030504040204" pitchFamily="34" charset="0"/>
              </a:rPr>
              <a:t> represent 1 write/sec for an item up to 1 KB in size.</a:t>
            </a:r>
          </a:p>
          <a:p>
            <a:pPr marL="285750" indent="-285750">
              <a:buFontTx/>
              <a:buChar char="-"/>
            </a:pPr>
            <a:endParaRPr lang="en-US" sz="1000" dirty="0" smtClean="0">
              <a:solidFill>
                <a:schemeClr val="tx2"/>
              </a:solidFill>
              <a:latin typeface="Verdana" panose="020B0604030504040204" pitchFamily="34" charset="0"/>
              <a:ea typeface="Verdana" panose="020B0604030504040204" pitchFamily="34" charset="0"/>
            </a:endParaRPr>
          </a:p>
          <a:p>
            <a:r>
              <a:rPr lang="en-US" sz="1000" dirty="0" smtClean="0">
                <a:solidFill>
                  <a:schemeClr val="tx2"/>
                </a:solidFill>
                <a:latin typeface="Verdana" panose="020B0604030504040204" pitchFamily="34" charset="0"/>
                <a:ea typeface="Verdana" panose="020B0604030504040204" pitchFamily="34" charset="0"/>
              </a:rPr>
              <a:t>Example: you write 6 objects per second of 4.5 kb each</a:t>
            </a:r>
          </a:p>
          <a:p>
            <a:r>
              <a:rPr lang="en-US" sz="1000" dirty="0">
                <a:solidFill>
                  <a:schemeClr val="tx2"/>
                </a:solidFill>
                <a:latin typeface="Verdana" panose="020B0604030504040204" pitchFamily="34" charset="0"/>
                <a:ea typeface="Verdana" panose="020B0604030504040204" pitchFamily="34" charset="0"/>
              </a:rPr>
              <a:t>	</a:t>
            </a:r>
            <a:r>
              <a:rPr lang="en-US" sz="1000" dirty="0" smtClean="0">
                <a:solidFill>
                  <a:schemeClr val="tx2"/>
                </a:solidFill>
                <a:latin typeface="Verdana" panose="020B0604030504040204" pitchFamily="34" charset="0"/>
                <a:ea typeface="Verdana" panose="020B0604030504040204" pitchFamily="34" charset="0"/>
              </a:rPr>
              <a:t>then you need 6*5 = 30 WCU (4.5 gets rounded to upper kb)</a:t>
            </a:r>
          </a:p>
          <a:p>
            <a:endParaRPr lang="en-US" sz="1000" dirty="0" smtClean="0">
              <a:solidFill>
                <a:schemeClr val="tx2"/>
              </a:solidFill>
              <a:latin typeface="Verdana" panose="020B0604030504040204" pitchFamily="34" charset="0"/>
              <a:ea typeface="Verdana" panose="020B0604030504040204" pitchFamily="34" charset="0"/>
            </a:endParaRPr>
          </a:p>
          <a:p>
            <a:endParaRPr lang="en-US" sz="1000" dirty="0" smtClean="0">
              <a:solidFill>
                <a:schemeClr val="tx2"/>
              </a:solidFill>
              <a:latin typeface="Verdana" panose="020B0604030504040204" pitchFamily="34" charset="0"/>
              <a:ea typeface="Verdana" panose="020B0604030504040204" pitchFamily="34" charset="0"/>
            </a:endParaRPr>
          </a:p>
          <a:p>
            <a:pPr marL="285750" indent="-285750">
              <a:buFontTx/>
              <a:buChar char="-"/>
            </a:pPr>
            <a:r>
              <a:rPr lang="en-US" sz="1000" b="1" dirty="0" smtClean="0">
                <a:solidFill>
                  <a:schemeClr val="tx2"/>
                </a:solidFill>
                <a:latin typeface="Verdana" panose="020B0604030504040204" pitchFamily="34" charset="0"/>
                <a:ea typeface="Verdana" panose="020B0604030504040204" pitchFamily="34" charset="0"/>
              </a:rPr>
              <a:t>RCU</a:t>
            </a:r>
            <a:r>
              <a:rPr lang="en-US" sz="1000" dirty="0" smtClean="0">
                <a:solidFill>
                  <a:schemeClr val="tx2"/>
                </a:solidFill>
                <a:latin typeface="Verdana" panose="020B0604030504040204" pitchFamily="34" charset="0"/>
                <a:ea typeface="Verdana" panose="020B0604030504040204" pitchFamily="34" charset="0"/>
              </a:rPr>
              <a:t> represents 1 strongly consistent read/sec, or 2 eventual consistent read/sec for an item up to 4 kb in size.</a:t>
            </a:r>
          </a:p>
          <a:p>
            <a:pPr marL="285750" indent="-285750">
              <a:buFontTx/>
              <a:buChar char="-"/>
            </a:pPr>
            <a:endParaRPr lang="en-US" sz="1000" dirty="0" smtClean="0">
              <a:solidFill>
                <a:schemeClr val="tx2"/>
              </a:solidFill>
              <a:latin typeface="Verdana" panose="020B0604030504040204" pitchFamily="34" charset="0"/>
              <a:ea typeface="Verdana" panose="020B0604030504040204" pitchFamily="34" charset="0"/>
            </a:endParaRPr>
          </a:p>
          <a:p>
            <a:r>
              <a:rPr lang="en-US" sz="1000" dirty="0" smtClean="0">
                <a:solidFill>
                  <a:schemeClr val="tx2"/>
                </a:solidFill>
                <a:latin typeface="Verdana" panose="020B0604030504040204" pitchFamily="34" charset="0"/>
                <a:ea typeface="Verdana" panose="020B0604030504040204" pitchFamily="34" charset="0"/>
              </a:rPr>
              <a:t>Example#1: 8 strongly consistent reads per second of 4 kb each</a:t>
            </a:r>
          </a:p>
          <a:p>
            <a:r>
              <a:rPr lang="en-US" sz="1000" dirty="0">
                <a:solidFill>
                  <a:schemeClr val="tx2"/>
                </a:solidFill>
                <a:latin typeface="Verdana" panose="020B0604030504040204" pitchFamily="34" charset="0"/>
                <a:ea typeface="Verdana" panose="020B0604030504040204" pitchFamily="34" charset="0"/>
              </a:rPr>
              <a:t>	</a:t>
            </a:r>
            <a:r>
              <a:rPr lang="en-US" sz="1000" dirty="0" smtClean="0">
                <a:solidFill>
                  <a:schemeClr val="tx2"/>
                </a:solidFill>
                <a:latin typeface="Verdana" panose="020B0604030504040204" pitchFamily="34" charset="0"/>
                <a:ea typeface="Verdana" panose="020B0604030504040204" pitchFamily="34" charset="0"/>
              </a:rPr>
              <a:t>then you need 8*(4/4) = 8 RCU required</a:t>
            </a:r>
          </a:p>
          <a:p>
            <a:endParaRPr lang="en-US" sz="1000" dirty="0" smtClean="0">
              <a:solidFill>
                <a:schemeClr val="tx2"/>
              </a:solidFill>
              <a:latin typeface="Verdana" panose="020B0604030504040204" pitchFamily="34" charset="0"/>
              <a:ea typeface="Verdana" panose="020B0604030504040204" pitchFamily="34" charset="0"/>
            </a:endParaRPr>
          </a:p>
          <a:p>
            <a:r>
              <a:rPr lang="en-US" sz="1000" dirty="0" smtClean="0">
                <a:solidFill>
                  <a:schemeClr val="tx2"/>
                </a:solidFill>
                <a:latin typeface="Verdana" panose="020B0604030504040204" pitchFamily="34" charset="0"/>
                <a:ea typeface="Verdana" panose="020B0604030504040204" pitchFamily="34" charset="0"/>
              </a:rPr>
              <a:t>Example#2: 10 eventually consistent reads per second of 16 kb each</a:t>
            </a:r>
          </a:p>
          <a:p>
            <a:r>
              <a:rPr lang="en-US" sz="1000" dirty="0">
                <a:solidFill>
                  <a:schemeClr val="tx2"/>
                </a:solidFill>
                <a:latin typeface="Verdana" panose="020B0604030504040204" pitchFamily="34" charset="0"/>
                <a:ea typeface="Verdana" panose="020B0604030504040204" pitchFamily="34" charset="0"/>
              </a:rPr>
              <a:t>	</a:t>
            </a:r>
            <a:r>
              <a:rPr lang="en-US" sz="1000" dirty="0" smtClean="0">
                <a:solidFill>
                  <a:schemeClr val="tx2"/>
                </a:solidFill>
                <a:latin typeface="Verdana" panose="020B0604030504040204" pitchFamily="34" charset="0"/>
                <a:ea typeface="Verdana" panose="020B0604030504040204" pitchFamily="34" charset="0"/>
              </a:rPr>
              <a:t>then you need (10/2)*(16/4) = 20 RCU</a:t>
            </a:r>
          </a:p>
        </p:txBody>
      </p:sp>
    </p:spTree>
    <p:extLst>
      <p:ext uri="{BB962C8B-B14F-4D97-AF65-F5344CB8AC3E}">
        <p14:creationId xmlns:p14="http://schemas.microsoft.com/office/powerpoint/2010/main" val="2741942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a:latin typeface="Verdana" panose="020B0604030504040204" pitchFamily="34" charset="0"/>
                <a:ea typeface="Verdana" panose="020B0604030504040204" pitchFamily="34" charset="0"/>
              </a:rPr>
              <a:t>Cost Calculation based on Provisioned Throughput</a:t>
            </a:r>
          </a:p>
        </p:txBody>
      </p:sp>
      <p:sp>
        <p:nvSpPr>
          <p:cNvPr id="4" name="TextBox 3"/>
          <p:cNvSpPr txBox="1"/>
          <p:nvPr/>
        </p:nvSpPr>
        <p:spPr>
          <a:xfrm>
            <a:off x="382385" y="964276"/>
            <a:ext cx="11229005" cy="4093428"/>
          </a:xfrm>
          <a:prstGeom prst="rect">
            <a:avLst/>
          </a:prstGeom>
          <a:noFill/>
        </p:spPr>
        <p:txBody>
          <a:bodyPr wrap="square" rtlCol="0">
            <a:spAutoFit/>
          </a:bodyPr>
          <a:lstStyle/>
          <a:p>
            <a:r>
              <a:rPr lang="en-US" sz="1000" b="1" dirty="0" smtClean="0">
                <a:solidFill>
                  <a:schemeClr val="tx2"/>
                </a:solidFill>
                <a:latin typeface="Verdana" panose="020B0604030504040204" pitchFamily="34" charset="0"/>
                <a:ea typeface="Verdana" panose="020B0604030504040204" pitchFamily="34" charset="0"/>
              </a:rPr>
              <a:t>Pricing for Provisioned Throughput type:</a:t>
            </a:r>
          </a:p>
          <a:p>
            <a:endParaRPr lang="en-US" sz="1000" b="1" dirty="0" smtClean="0">
              <a:solidFill>
                <a:schemeClr val="tx2"/>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For per </a:t>
            </a:r>
            <a:r>
              <a:rPr lang="en-US" sz="1000" b="1" dirty="0" smtClean="0">
                <a:solidFill>
                  <a:schemeClr val="tx2"/>
                </a:solidFill>
                <a:latin typeface="Verdana" panose="020B0604030504040204" pitchFamily="34" charset="0"/>
                <a:ea typeface="Verdana" panose="020B0604030504040204" pitchFamily="34" charset="0"/>
              </a:rPr>
              <a:t>RCU</a:t>
            </a:r>
            <a:r>
              <a:rPr lang="en-US" sz="1000" dirty="0" smtClean="0">
                <a:solidFill>
                  <a:schemeClr val="tx2"/>
                </a:solidFill>
                <a:latin typeface="Verdana" panose="020B0604030504040204" pitchFamily="34" charset="0"/>
                <a:ea typeface="Verdana" panose="020B0604030504040204" pitchFamily="34" charset="0"/>
              </a:rPr>
              <a:t> for each strongly consistent read $0.00013/</a:t>
            </a:r>
            <a:r>
              <a:rPr lang="en-US" sz="1000" dirty="0" err="1" smtClean="0">
                <a:solidFill>
                  <a:schemeClr val="tx2"/>
                </a:solidFill>
                <a:latin typeface="Verdana" panose="020B0604030504040204" pitchFamily="34" charset="0"/>
                <a:ea typeface="Verdana" panose="020B0604030504040204" pitchFamily="34" charset="0"/>
              </a:rPr>
              <a:t>hr</a:t>
            </a:r>
            <a:endParaRPr lang="en-US" sz="1000" dirty="0" smtClean="0">
              <a:solidFill>
                <a:schemeClr val="tx2"/>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For per </a:t>
            </a:r>
            <a:r>
              <a:rPr lang="en-US" sz="1000" b="1" dirty="0" smtClean="0">
                <a:solidFill>
                  <a:schemeClr val="tx2"/>
                </a:solidFill>
                <a:latin typeface="Verdana" panose="020B0604030504040204" pitchFamily="34" charset="0"/>
                <a:ea typeface="Verdana" panose="020B0604030504040204" pitchFamily="34" charset="0"/>
              </a:rPr>
              <a:t>WCU</a:t>
            </a:r>
            <a:r>
              <a:rPr lang="en-US" sz="1000" dirty="0" smtClean="0">
                <a:solidFill>
                  <a:schemeClr val="tx2"/>
                </a:solidFill>
                <a:latin typeface="Verdana" panose="020B0604030504040204" pitchFamily="34" charset="0"/>
                <a:ea typeface="Verdana" panose="020B0604030504040204" pitchFamily="34" charset="0"/>
              </a:rPr>
              <a:t> $0.00065/</a:t>
            </a:r>
            <a:r>
              <a:rPr lang="en-US" sz="1000" dirty="0" err="1" smtClean="0">
                <a:solidFill>
                  <a:schemeClr val="tx2"/>
                </a:solidFill>
                <a:latin typeface="Verdana" panose="020B0604030504040204" pitchFamily="34" charset="0"/>
                <a:ea typeface="Verdana" panose="020B0604030504040204" pitchFamily="34" charset="0"/>
              </a:rPr>
              <a:t>hr</a:t>
            </a:r>
            <a:endParaRPr lang="en-US" sz="1000" dirty="0" smtClean="0">
              <a:solidFill>
                <a:schemeClr val="tx2"/>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First 25 GB data is free per month, $0.25/GB-month thereafter</a:t>
            </a:r>
          </a:p>
          <a:p>
            <a:pPr marL="285750" indent="-285750">
              <a:buFont typeface="Arial" panose="020B0604020202020204" pitchFamily="34" charset="0"/>
              <a:buChar char="•"/>
            </a:pPr>
            <a:endParaRPr lang="en-US" sz="1000" dirty="0">
              <a:solidFill>
                <a:schemeClr val="tx2"/>
              </a:solidFill>
              <a:latin typeface="Verdana" panose="020B0604030504040204" pitchFamily="34" charset="0"/>
              <a:ea typeface="Verdana" panose="020B0604030504040204" pitchFamily="34" charset="0"/>
            </a:endParaRPr>
          </a:p>
          <a:p>
            <a:r>
              <a:rPr lang="en-US" sz="1000" dirty="0" smtClean="0">
                <a:solidFill>
                  <a:schemeClr val="tx2"/>
                </a:solidFill>
                <a:latin typeface="Verdana" panose="020B0604030504040204" pitchFamily="34" charset="0"/>
                <a:ea typeface="Verdana" panose="020B0604030504040204" pitchFamily="34" charset="0"/>
              </a:rPr>
              <a:t>Example:</a:t>
            </a:r>
          </a:p>
          <a:p>
            <a:endParaRPr lang="en-US" sz="1000" dirty="0" smtClean="0">
              <a:solidFill>
                <a:schemeClr val="tx2"/>
              </a:solidFill>
              <a:latin typeface="Verdana" panose="020B0604030504040204" pitchFamily="34" charset="0"/>
              <a:ea typeface="Verdana" panose="020B0604030504040204" pitchFamily="34" charset="0"/>
            </a:endParaRPr>
          </a:p>
          <a:p>
            <a:r>
              <a:rPr lang="en-US" sz="1000" dirty="0" smtClean="0">
                <a:solidFill>
                  <a:schemeClr val="tx2"/>
                </a:solidFill>
                <a:latin typeface="Verdana" panose="020B0604030504040204" pitchFamily="34" charset="0"/>
                <a:ea typeface="Verdana" panose="020B0604030504040204" pitchFamily="34" charset="0"/>
              </a:rPr>
              <a:t>Application need 1 million writes and 1 million strongly consistent reads per day where each element size is 1 kb with 28Gb of data as storage. Then what will be the cost to maintain this DynamoDB table in AWS?</a:t>
            </a:r>
          </a:p>
          <a:p>
            <a:endParaRPr lang="en-US" sz="1000" dirty="0">
              <a:solidFill>
                <a:schemeClr val="tx2"/>
              </a:solidFill>
              <a:latin typeface="Verdana" panose="020B0604030504040204" pitchFamily="34" charset="0"/>
              <a:ea typeface="Verdana" panose="020B0604030504040204" pitchFamily="34" charset="0"/>
            </a:endParaRPr>
          </a:p>
          <a:p>
            <a:r>
              <a:rPr lang="en-US" sz="1000" dirty="0" smtClean="0">
                <a:solidFill>
                  <a:schemeClr val="tx2"/>
                </a:solidFill>
                <a:latin typeface="Verdana" panose="020B0604030504040204" pitchFamily="34" charset="0"/>
                <a:ea typeface="Verdana" panose="020B0604030504040204" pitchFamily="34" charset="0"/>
              </a:rPr>
              <a:t>First calculate required read and per second  -&gt; 1000000/24(</a:t>
            </a:r>
            <a:r>
              <a:rPr lang="en-US" sz="1000" dirty="0" err="1" smtClean="0">
                <a:solidFill>
                  <a:schemeClr val="tx2"/>
                </a:solidFill>
                <a:latin typeface="Verdana" panose="020B0604030504040204" pitchFamily="34" charset="0"/>
                <a:ea typeface="Verdana" panose="020B0604030504040204" pitchFamily="34" charset="0"/>
              </a:rPr>
              <a:t>hr</a:t>
            </a:r>
            <a:r>
              <a:rPr lang="en-US" sz="1000" dirty="0" smtClean="0">
                <a:solidFill>
                  <a:schemeClr val="tx2"/>
                </a:solidFill>
                <a:latin typeface="Verdana" panose="020B0604030504040204" pitchFamily="34" charset="0"/>
                <a:ea typeface="Verdana" panose="020B0604030504040204" pitchFamily="34" charset="0"/>
              </a:rPr>
              <a:t>)/60(min)/60(sec) = 11.6</a:t>
            </a:r>
          </a:p>
          <a:p>
            <a:endParaRPr lang="en-US" sz="1000" dirty="0">
              <a:solidFill>
                <a:schemeClr val="tx2"/>
              </a:solidFill>
              <a:latin typeface="Verdana" panose="020B0604030504040204" pitchFamily="34" charset="0"/>
              <a:ea typeface="Verdana" panose="020B0604030504040204" pitchFamily="34" charset="0"/>
            </a:endParaRPr>
          </a:p>
          <a:p>
            <a:r>
              <a:rPr lang="en-US" sz="1000" dirty="0" smtClean="0">
                <a:solidFill>
                  <a:schemeClr val="tx2"/>
                </a:solidFill>
                <a:latin typeface="Verdana" panose="020B0604030504040204" pitchFamily="34" charset="0"/>
                <a:ea typeface="Verdana" panose="020B0604030504040204" pitchFamily="34" charset="0"/>
              </a:rPr>
              <a:t>That means, 11.6 read and 11.6 write / sec is required.</a:t>
            </a:r>
          </a:p>
          <a:p>
            <a:endParaRPr lang="en-US" sz="1000" dirty="0">
              <a:solidFill>
                <a:schemeClr val="tx2"/>
              </a:solidFill>
              <a:latin typeface="Verdana" panose="020B0604030504040204" pitchFamily="34" charset="0"/>
              <a:ea typeface="Verdana" panose="020B0604030504040204" pitchFamily="34" charset="0"/>
            </a:endParaRPr>
          </a:p>
          <a:p>
            <a:r>
              <a:rPr lang="en-US" sz="1000" dirty="0" smtClean="0">
                <a:solidFill>
                  <a:schemeClr val="tx2"/>
                </a:solidFill>
                <a:latin typeface="Verdana" panose="020B0604030504040204" pitchFamily="34" charset="0"/>
                <a:ea typeface="Verdana" panose="020B0604030504040204" pitchFamily="34" charset="0"/>
              </a:rPr>
              <a:t>As DynamoDB 1 WCU  </a:t>
            </a:r>
            <a:r>
              <a:rPr lang="en-US" sz="1000" dirty="0">
                <a:solidFill>
                  <a:schemeClr val="tx2"/>
                </a:solidFill>
                <a:latin typeface="Verdana" panose="020B0604030504040204" pitchFamily="34" charset="0"/>
                <a:ea typeface="Verdana" panose="020B0604030504040204" pitchFamily="34" charset="0"/>
              </a:rPr>
              <a:t>1 write/sec for an item up to 1 KB in </a:t>
            </a:r>
            <a:r>
              <a:rPr lang="en-US" sz="1000" dirty="0" smtClean="0">
                <a:solidFill>
                  <a:schemeClr val="tx2"/>
                </a:solidFill>
                <a:latin typeface="Verdana" panose="020B0604030504040204" pitchFamily="34" charset="0"/>
                <a:ea typeface="Verdana" panose="020B0604030504040204" pitchFamily="34" charset="0"/>
              </a:rPr>
              <a:t>size so we need 12 WCU. Which will cost ($0.00065 * 12 * 24) = $0.1872/day</a:t>
            </a:r>
          </a:p>
          <a:p>
            <a:endParaRPr lang="en-US" sz="1000" dirty="0">
              <a:solidFill>
                <a:schemeClr val="tx2"/>
              </a:solidFill>
              <a:latin typeface="Verdana" panose="020B0604030504040204" pitchFamily="34" charset="0"/>
              <a:ea typeface="Verdana" panose="020B0604030504040204" pitchFamily="34" charset="0"/>
            </a:endParaRPr>
          </a:p>
          <a:p>
            <a:r>
              <a:rPr lang="en-US" sz="1000" dirty="0" smtClean="0">
                <a:solidFill>
                  <a:schemeClr val="tx2"/>
                </a:solidFill>
                <a:latin typeface="Verdana" panose="020B0604030504040204" pitchFamily="34" charset="0"/>
                <a:ea typeface="Verdana" panose="020B0604030504040204" pitchFamily="34" charset="0"/>
              </a:rPr>
              <a:t>Similarly for strongly consistent read total required read capacity unit – 12 * (1/4) = 3 RCU which will cost </a:t>
            </a:r>
            <a:r>
              <a:rPr lang="en-US" sz="1000" dirty="0">
                <a:solidFill>
                  <a:schemeClr val="tx2"/>
                </a:solidFill>
                <a:latin typeface="Verdana" panose="020B0604030504040204" pitchFamily="34" charset="0"/>
                <a:ea typeface="Verdana" panose="020B0604030504040204" pitchFamily="34" charset="0"/>
              </a:rPr>
              <a:t>($</a:t>
            </a:r>
            <a:r>
              <a:rPr lang="en-US" sz="1000" dirty="0" smtClean="0">
                <a:solidFill>
                  <a:schemeClr val="tx2"/>
                </a:solidFill>
                <a:latin typeface="Verdana" panose="020B0604030504040204" pitchFamily="34" charset="0"/>
                <a:ea typeface="Verdana" panose="020B0604030504040204" pitchFamily="34" charset="0"/>
              </a:rPr>
              <a:t>0.00013 </a:t>
            </a:r>
            <a:r>
              <a:rPr lang="en-US" sz="1000" dirty="0">
                <a:solidFill>
                  <a:schemeClr val="tx2"/>
                </a:solidFill>
                <a:latin typeface="Verdana" panose="020B0604030504040204" pitchFamily="34" charset="0"/>
                <a:ea typeface="Verdana" panose="020B0604030504040204" pitchFamily="34" charset="0"/>
              </a:rPr>
              <a:t>* </a:t>
            </a:r>
            <a:r>
              <a:rPr lang="en-US" sz="1000" dirty="0" smtClean="0">
                <a:solidFill>
                  <a:schemeClr val="tx2"/>
                </a:solidFill>
                <a:latin typeface="Verdana" panose="020B0604030504040204" pitchFamily="34" charset="0"/>
                <a:ea typeface="Verdana" panose="020B0604030504040204" pitchFamily="34" charset="0"/>
              </a:rPr>
              <a:t>3 </a:t>
            </a:r>
            <a:r>
              <a:rPr lang="en-US" sz="1000" dirty="0">
                <a:solidFill>
                  <a:schemeClr val="tx2"/>
                </a:solidFill>
                <a:latin typeface="Verdana" panose="020B0604030504040204" pitchFamily="34" charset="0"/>
                <a:ea typeface="Verdana" panose="020B0604030504040204" pitchFamily="34" charset="0"/>
              </a:rPr>
              <a:t>* </a:t>
            </a:r>
            <a:r>
              <a:rPr lang="en-US" sz="1000" dirty="0" smtClean="0">
                <a:solidFill>
                  <a:schemeClr val="tx2"/>
                </a:solidFill>
                <a:latin typeface="Verdana" panose="020B0604030504040204" pitchFamily="34" charset="0"/>
                <a:ea typeface="Verdana" panose="020B0604030504040204" pitchFamily="34" charset="0"/>
              </a:rPr>
              <a:t>24) </a:t>
            </a:r>
            <a:r>
              <a:rPr lang="en-US" sz="1000" dirty="0">
                <a:solidFill>
                  <a:schemeClr val="tx2"/>
                </a:solidFill>
                <a:latin typeface="Verdana" panose="020B0604030504040204" pitchFamily="34" charset="0"/>
                <a:ea typeface="Verdana" panose="020B0604030504040204" pitchFamily="34" charset="0"/>
              </a:rPr>
              <a:t>= </a:t>
            </a:r>
            <a:r>
              <a:rPr lang="en-US" sz="1000" dirty="0" smtClean="0">
                <a:solidFill>
                  <a:schemeClr val="tx2"/>
                </a:solidFill>
                <a:latin typeface="Verdana" panose="020B0604030504040204" pitchFamily="34" charset="0"/>
                <a:ea typeface="Verdana" panose="020B0604030504040204" pitchFamily="34" charset="0"/>
              </a:rPr>
              <a:t>$0.00936/day</a:t>
            </a:r>
          </a:p>
          <a:p>
            <a:endParaRPr lang="en-US" sz="1000" dirty="0">
              <a:solidFill>
                <a:schemeClr val="tx2"/>
              </a:solidFill>
              <a:latin typeface="Verdana" panose="020B0604030504040204" pitchFamily="34" charset="0"/>
              <a:ea typeface="Verdana" panose="020B0604030504040204" pitchFamily="34" charset="0"/>
            </a:endParaRPr>
          </a:p>
          <a:p>
            <a:r>
              <a:rPr lang="en-US" sz="1000" dirty="0" smtClean="0">
                <a:solidFill>
                  <a:schemeClr val="tx2"/>
                </a:solidFill>
                <a:latin typeface="Verdana" panose="020B0604030504040204" pitchFamily="34" charset="0"/>
                <a:ea typeface="Verdana" panose="020B0604030504040204" pitchFamily="34" charset="0"/>
              </a:rPr>
              <a:t>For 28 GB data </a:t>
            </a:r>
          </a:p>
          <a:p>
            <a:r>
              <a:rPr lang="en-US" sz="1000" dirty="0">
                <a:solidFill>
                  <a:schemeClr val="tx2"/>
                </a:solidFill>
                <a:latin typeface="Verdana" panose="020B0604030504040204" pitchFamily="34" charset="0"/>
                <a:ea typeface="Verdana" panose="020B0604030504040204" pitchFamily="34" charset="0"/>
              </a:rPr>
              <a:t>	</a:t>
            </a:r>
            <a:endParaRPr lang="en-US" sz="1000" dirty="0" smtClean="0">
              <a:solidFill>
                <a:schemeClr val="tx2"/>
              </a:solidFill>
              <a:latin typeface="Verdana" panose="020B0604030504040204" pitchFamily="34" charset="0"/>
              <a:ea typeface="Verdana" panose="020B0604030504040204" pitchFamily="34" charset="0"/>
            </a:endParaRPr>
          </a:p>
          <a:p>
            <a:r>
              <a:rPr lang="en-US" sz="1000" dirty="0">
                <a:solidFill>
                  <a:schemeClr val="tx2"/>
                </a:solidFill>
                <a:latin typeface="Verdana" panose="020B0604030504040204" pitchFamily="34" charset="0"/>
                <a:ea typeface="Verdana" panose="020B0604030504040204" pitchFamily="34" charset="0"/>
              </a:rPr>
              <a:t>	</a:t>
            </a:r>
            <a:r>
              <a:rPr lang="en-US" sz="1000" dirty="0" smtClean="0">
                <a:solidFill>
                  <a:schemeClr val="tx2"/>
                </a:solidFill>
                <a:latin typeface="Verdana" panose="020B0604030504040204" pitchFamily="34" charset="0"/>
                <a:ea typeface="Verdana" panose="020B0604030504040204" pitchFamily="34" charset="0"/>
              </a:rPr>
              <a:t>25 GB is free</a:t>
            </a:r>
          </a:p>
          <a:p>
            <a:r>
              <a:rPr lang="en-US" sz="1000" dirty="0">
                <a:solidFill>
                  <a:schemeClr val="tx2"/>
                </a:solidFill>
                <a:latin typeface="Verdana" panose="020B0604030504040204" pitchFamily="34" charset="0"/>
                <a:ea typeface="Verdana" panose="020B0604030504040204" pitchFamily="34" charset="0"/>
              </a:rPr>
              <a:t>	</a:t>
            </a:r>
            <a:r>
              <a:rPr lang="en-US" sz="1000" dirty="0" smtClean="0">
                <a:solidFill>
                  <a:schemeClr val="tx2"/>
                </a:solidFill>
                <a:latin typeface="Verdana" panose="020B0604030504040204" pitchFamily="34" charset="0"/>
                <a:ea typeface="Verdana" panose="020B0604030504040204" pitchFamily="34" charset="0"/>
              </a:rPr>
              <a:t>so 3 GB is chargeable = ($0.25 * 3) = $0.75/30 = $0.025/day</a:t>
            </a:r>
          </a:p>
          <a:p>
            <a:endParaRPr lang="en-US" sz="1000" dirty="0">
              <a:solidFill>
                <a:schemeClr val="tx2"/>
              </a:solidFill>
              <a:latin typeface="Verdana" panose="020B0604030504040204" pitchFamily="34" charset="0"/>
              <a:ea typeface="Verdana" panose="020B0604030504040204" pitchFamily="34" charset="0"/>
            </a:endParaRPr>
          </a:p>
          <a:p>
            <a:endParaRPr lang="en-US" sz="1000" dirty="0" smtClean="0">
              <a:solidFill>
                <a:schemeClr val="tx2"/>
              </a:solidFill>
              <a:latin typeface="Verdana" panose="020B0604030504040204" pitchFamily="34" charset="0"/>
              <a:ea typeface="Verdana" panose="020B0604030504040204" pitchFamily="34" charset="0"/>
            </a:endParaRPr>
          </a:p>
          <a:p>
            <a:r>
              <a:rPr lang="en-US" sz="1000" dirty="0" smtClean="0">
                <a:solidFill>
                  <a:schemeClr val="tx2"/>
                </a:solidFill>
                <a:latin typeface="Verdana" panose="020B0604030504040204" pitchFamily="34" charset="0"/>
                <a:ea typeface="Verdana" panose="020B0604030504040204" pitchFamily="34" charset="0"/>
              </a:rPr>
              <a:t>Therefore total cost per month -&gt; (</a:t>
            </a:r>
            <a:r>
              <a:rPr lang="en-US" sz="1000" dirty="0">
                <a:solidFill>
                  <a:schemeClr val="tx2"/>
                </a:solidFill>
                <a:latin typeface="Verdana" panose="020B0604030504040204" pitchFamily="34" charset="0"/>
                <a:ea typeface="Verdana" panose="020B0604030504040204" pitchFamily="34" charset="0"/>
              </a:rPr>
              <a:t>$</a:t>
            </a:r>
            <a:r>
              <a:rPr lang="en-US" sz="1000" dirty="0" smtClean="0">
                <a:solidFill>
                  <a:schemeClr val="tx2"/>
                </a:solidFill>
                <a:latin typeface="Verdana" panose="020B0604030504040204" pitchFamily="34" charset="0"/>
                <a:ea typeface="Verdana" panose="020B0604030504040204" pitchFamily="34" charset="0"/>
              </a:rPr>
              <a:t>0.1872 + </a:t>
            </a:r>
            <a:r>
              <a:rPr lang="en-US" sz="1000" dirty="0">
                <a:solidFill>
                  <a:schemeClr val="tx2"/>
                </a:solidFill>
                <a:latin typeface="Verdana" panose="020B0604030504040204" pitchFamily="34" charset="0"/>
                <a:ea typeface="Verdana" panose="020B0604030504040204" pitchFamily="34" charset="0"/>
              </a:rPr>
              <a:t>$</a:t>
            </a:r>
            <a:r>
              <a:rPr lang="en-US" sz="1000" dirty="0" smtClean="0">
                <a:solidFill>
                  <a:schemeClr val="tx2"/>
                </a:solidFill>
                <a:latin typeface="Verdana" panose="020B0604030504040204" pitchFamily="34" charset="0"/>
                <a:ea typeface="Verdana" panose="020B0604030504040204" pitchFamily="34" charset="0"/>
              </a:rPr>
              <a:t>0.00936 + </a:t>
            </a:r>
            <a:r>
              <a:rPr lang="en-US" sz="1000" dirty="0">
                <a:solidFill>
                  <a:schemeClr val="tx2"/>
                </a:solidFill>
                <a:latin typeface="Verdana" panose="020B0604030504040204" pitchFamily="34" charset="0"/>
                <a:ea typeface="Verdana" panose="020B0604030504040204" pitchFamily="34" charset="0"/>
              </a:rPr>
              <a:t>$0.025</a:t>
            </a:r>
            <a:r>
              <a:rPr lang="en-US" sz="1000" dirty="0" smtClean="0">
                <a:solidFill>
                  <a:schemeClr val="tx2"/>
                </a:solidFill>
                <a:latin typeface="Verdana" panose="020B0604030504040204" pitchFamily="34" charset="0"/>
                <a:ea typeface="Verdana" panose="020B0604030504040204" pitchFamily="34" charset="0"/>
              </a:rPr>
              <a:t>) = $0.2215 * 30 = $6.65 / month</a:t>
            </a:r>
          </a:p>
        </p:txBody>
      </p:sp>
    </p:spTree>
    <p:extLst>
      <p:ext uri="{BB962C8B-B14F-4D97-AF65-F5344CB8AC3E}">
        <p14:creationId xmlns:p14="http://schemas.microsoft.com/office/powerpoint/2010/main" val="3866537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smtClean="0">
                <a:latin typeface="Verdana" panose="020B0604030504040204" pitchFamily="34" charset="0"/>
                <a:ea typeface="Verdana" panose="020B0604030504040204" pitchFamily="34" charset="0"/>
              </a:rPr>
              <a:t>Partitions</a:t>
            </a:r>
            <a:endParaRPr lang="en-US" sz="1800" dirty="0">
              <a:latin typeface="Verdana" panose="020B0604030504040204" pitchFamily="34" charset="0"/>
              <a:ea typeface="Verdana" panose="020B0604030504040204" pitchFamily="34" charset="0"/>
            </a:endParaRPr>
          </a:p>
        </p:txBody>
      </p:sp>
      <p:sp>
        <p:nvSpPr>
          <p:cNvPr id="4" name="TextBox 3"/>
          <p:cNvSpPr txBox="1"/>
          <p:nvPr/>
        </p:nvSpPr>
        <p:spPr>
          <a:xfrm>
            <a:off x="382385" y="964276"/>
            <a:ext cx="11229005"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When we create a DynamoDB table it starts with one partition first.</a:t>
            </a:r>
          </a:p>
          <a:p>
            <a:pPr marL="285750" indent="-285750">
              <a:lnSpc>
                <a:spcPct val="150000"/>
              </a:lnSpc>
              <a:buFont typeface="Arial" panose="020B0604020202020204" pitchFamily="34" charset="0"/>
              <a:buChar char="•"/>
            </a:pPr>
            <a:endParaRPr lang="en-US" sz="1000" dirty="0" smtClean="0">
              <a:solidFill>
                <a:schemeClr val="tx2"/>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Each partition has a limit-</a:t>
            </a:r>
          </a:p>
          <a:p>
            <a:pPr>
              <a:lnSpc>
                <a:spcPct val="150000"/>
              </a:lnSpc>
            </a:pPr>
            <a:r>
              <a:rPr lang="en-US" sz="1000" dirty="0" smtClean="0">
                <a:solidFill>
                  <a:schemeClr val="tx2"/>
                </a:solidFill>
                <a:latin typeface="Verdana" panose="020B0604030504040204" pitchFamily="34" charset="0"/>
                <a:ea typeface="Verdana" panose="020B0604030504040204" pitchFamily="34" charset="0"/>
              </a:rPr>
              <a:t>	Max 3000 RCU/1000 WCU</a:t>
            </a:r>
          </a:p>
          <a:p>
            <a:pPr>
              <a:lnSpc>
                <a:spcPct val="150000"/>
              </a:lnSpc>
            </a:pPr>
            <a:r>
              <a:rPr lang="en-US" sz="1000" dirty="0">
                <a:solidFill>
                  <a:schemeClr val="tx2"/>
                </a:solidFill>
                <a:latin typeface="Verdana" panose="020B0604030504040204" pitchFamily="34" charset="0"/>
                <a:ea typeface="Verdana" panose="020B0604030504040204" pitchFamily="34" charset="0"/>
              </a:rPr>
              <a:t>	</a:t>
            </a:r>
            <a:r>
              <a:rPr lang="en-US" sz="1000" dirty="0" smtClean="0">
                <a:solidFill>
                  <a:schemeClr val="tx2"/>
                </a:solidFill>
                <a:latin typeface="Verdana" panose="020B0604030504040204" pitchFamily="34" charset="0"/>
                <a:ea typeface="Verdana" panose="020B0604030504040204" pitchFamily="34" charset="0"/>
              </a:rPr>
              <a:t>Can store max 10GB data</a:t>
            </a:r>
          </a:p>
          <a:p>
            <a:pPr>
              <a:lnSpc>
                <a:spcPct val="150000"/>
              </a:lnSpc>
            </a:pPr>
            <a:endParaRPr lang="en-US" sz="1000" dirty="0" smtClean="0">
              <a:solidFill>
                <a:schemeClr val="tx2"/>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While populating a DynamoDB table a hashing algorithm gets applied on Partition key.</a:t>
            </a:r>
          </a:p>
          <a:p>
            <a:pPr marL="285750" indent="-285750">
              <a:lnSpc>
                <a:spcPct val="150000"/>
              </a:lnSpc>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Always same key value goes to same partition</a:t>
            </a:r>
          </a:p>
          <a:p>
            <a:pPr marL="285750" indent="-285750">
              <a:lnSpc>
                <a:spcPct val="150000"/>
              </a:lnSpc>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WCU/RCU assigned to table are spread evenly between partitions.</a:t>
            </a:r>
          </a:p>
        </p:txBody>
      </p:sp>
    </p:spTree>
    <p:extLst>
      <p:ext uri="{BB962C8B-B14F-4D97-AF65-F5344CB8AC3E}">
        <p14:creationId xmlns:p14="http://schemas.microsoft.com/office/powerpoint/2010/main" val="176250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smtClean="0">
                <a:latin typeface="Verdana" panose="020B0604030504040204" pitchFamily="34" charset="0"/>
                <a:ea typeface="Verdana" panose="020B0604030504040204" pitchFamily="34" charset="0"/>
              </a:rPr>
              <a:t>Security</a:t>
            </a:r>
            <a:endParaRPr lang="en-US" sz="1800" dirty="0">
              <a:latin typeface="Verdana" panose="020B0604030504040204" pitchFamily="34" charset="0"/>
              <a:ea typeface="Verdana" panose="020B0604030504040204" pitchFamily="34" charset="0"/>
            </a:endParaRPr>
          </a:p>
        </p:txBody>
      </p:sp>
      <p:sp>
        <p:nvSpPr>
          <p:cNvPr id="4" name="TextBox 3"/>
          <p:cNvSpPr txBox="1"/>
          <p:nvPr/>
        </p:nvSpPr>
        <p:spPr>
          <a:xfrm>
            <a:off x="382385" y="964276"/>
            <a:ext cx="11229005" cy="2169825"/>
          </a:xfrm>
          <a:prstGeom prst="rect">
            <a:avLst/>
          </a:prstGeom>
          <a:noFill/>
        </p:spPr>
        <p:txBody>
          <a:bodyPr wrap="square" rtlCol="0">
            <a:spAutoFit/>
          </a:bodyPr>
          <a:lstStyle/>
          <a:p>
            <a:pPr>
              <a:lnSpc>
                <a:spcPct val="150000"/>
              </a:lnSpc>
            </a:pPr>
            <a:r>
              <a:rPr lang="en-US" sz="1000" b="1" dirty="0">
                <a:solidFill>
                  <a:schemeClr val="tx2"/>
                </a:solidFill>
                <a:latin typeface="Verdana" panose="020B0604030504040204" pitchFamily="34" charset="0"/>
                <a:ea typeface="Verdana" panose="020B0604030504040204" pitchFamily="34" charset="0"/>
              </a:rPr>
              <a:t>Security – </a:t>
            </a:r>
          </a:p>
          <a:p>
            <a:pPr marL="285750" indent="-285750">
              <a:lnSpc>
                <a:spcPct val="150000"/>
              </a:lnSpc>
              <a:buFont typeface="Arial" panose="020B0604020202020204" pitchFamily="34" charset="0"/>
              <a:buChar char="•"/>
            </a:pPr>
            <a:r>
              <a:rPr lang="en-US" sz="1000" dirty="0">
                <a:solidFill>
                  <a:schemeClr val="tx2"/>
                </a:solidFill>
                <a:latin typeface="Verdana" panose="020B0604030504040204" pitchFamily="34" charset="0"/>
                <a:ea typeface="Verdana" panose="020B0604030504040204" pitchFamily="34" charset="0"/>
              </a:rPr>
              <a:t>VPC endpoints available to access DynamoDB by avoiding internet</a:t>
            </a:r>
          </a:p>
          <a:p>
            <a:pPr marL="285750" indent="-285750">
              <a:lnSpc>
                <a:spcPct val="150000"/>
              </a:lnSpc>
              <a:buFont typeface="Arial" panose="020B0604020202020204" pitchFamily="34" charset="0"/>
              <a:buChar char="•"/>
            </a:pPr>
            <a:r>
              <a:rPr lang="en-US" sz="1000" dirty="0">
                <a:solidFill>
                  <a:schemeClr val="tx2"/>
                </a:solidFill>
                <a:latin typeface="Verdana" panose="020B0604030504040204" pitchFamily="34" charset="0"/>
                <a:ea typeface="Verdana" panose="020B0604030504040204" pitchFamily="34" charset="0"/>
              </a:rPr>
              <a:t>Access fully controlled by IAM</a:t>
            </a:r>
          </a:p>
          <a:p>
            <a:pPr marL="285750" indent="-285750">
              <a:lnSpc>
                <a:spcPct val="150000"/>
              </a:lnSpc>
              <a:buFont typeface="Arial" panose="020B0604020202020204" pitchFamily="34" charset="0"/>
              <a:buChar char="•"/>
            </a:pPr>
            <a:r>
              <a:rPr lang="en-US" sz="1000" dirty="0">
                <a:solidFill>
                  <a:schemeClr val="tx2"/>
                </a:solidFill>
                <a:latin typeface="Verdana" panose="020B0604030504040204" pitchFamily="34" charset="0"/>
                <a:ea typeface="Verdana" panose="020B0604030504040204" pitchFamily="34" charset="0"/>
              </a:rPr>
              <a:t>Data encryption at rest using AWS-KMS</a:t>
            </a:r>
          </a:p>
          <a:p>
            <a:pPr marL="285750" indent="-285750">
              <a:lnSpc>
                <a:spcPct val="150000"/>
              </a:lnSpc>
              <a:buFont typeface="Arial" panose="020B0604020202020204" pitchFamily="34" charset="0"/>
              <a:buChar char="•"/>
            </a:pPr>
            <a:r>
              <a:rPr lang="en-US" sz="1000" dirty="0">
                <a:solidFill>
                  <a:schemeClr val="tx2"/>
                </a:solidFill>
                <a:latin typeface="Verdana" panose="020B0604030504040204" pitchFamily="34" charset="0"/>
                <a:ea typeface="Verdana" panose="020B0604030504040204" pitchFamily="34" charset="0"/>
              </a:rPr>
              <a:t>Data encryption in transit using SSL</a:t>
            </a:r>
          </a:p>
          <a:p>
            <a:pPr marL="285750" indent="-285750">
              <a:lnSpc>
                <a:spcPct val="150000"/>
              </a:lnSpc>
              <a:buFont typeface="Arial" panose="020B0604020202020204" pitchFamily="34" charset="0"/>
              <a:buChar char="•"/>
            </a:pPr>
            <a:endParaRPr lang="en-US" sz="1000" dirty="0">
              <a:solidFill>
                <a:schemeClr val="tx2"/>
              </a:solidFill>
              <a:latin typeface="Verdana" panose="020B0604030504040204" pitchFamily="34" charset="0"/>
              <a:ea typeface="Verdana" panose="020B0604030504040204" pitchFamily="34" charset="0"/>
            </a:endParaRPr>
          </a:p>
          <a:p>
            <a:pPr>
              <a:lnSpc>
                <a:spcPct val="150000"/>
              </a:lnSpc>
            </a:pPr>
            <a:r>
              <a:rPr lang="en-US" sz="1000" b="1" dirty="0">
                <a:solidFill>
                  <a:schemeClr val="tx2"/>
                </a:solidFill>
                <a:latin typeface="Verdana" panose="020B0604030504040204" pitchFamily="34" charset="0"/>
                <a:ea typeface="Verdana" panose="020B0604030504040204" pitchFamily="34" charset="0"/>
              </a:rPr>
              <a:t>Backup and Restore-</a:t>
            </a:r>
          </a:p>
          <a:p>
            <a:pPr marL="285750" indent="-285750">
              <a:lnSpc>
                <a:spcPct val="150000"/>
              </a:lnSpc>
              <a:buFont typeface="Arial" panose="020B0604020202020204" pitchFamily="34" charset="0"/>
              <a:buChar char="•"/>
            </a:pPr>
            <a:r>
              <a:rPr lang="en-US" sz="1000" dirty="0">
                <a:solidFill>
                  <a:schemeClr val="tx2"/>
                </a:solidFill>
                <a:latin typeface="Verdana" panose="020B0604030504040204" pitchFamily="34" charset="0"/>
                <a:ea typeface="Verdana" panose="020B0604030504040204" pitchFamily="34" charset="0"/>
              </a:rPr>
              <a:t>Point in time restore available like RDS</a:t>
            </a:r>
          </a:p>
          <a:p>
            <a:pPr marL="285750" indent="-285750">
              <a:lnSpc>
                <a:spcPct val="150000"/>
              </a:lnSpc>
              <a:buFont typeface="Arial" panose="020B0604020202020204" pitchFamily="34" charset="0"/>
              <a:buChar char="•"/>
            </a:pPr>
            <a:r>
              <a:rPr lang="en-US" sz="1000" dirty="0">
                <a:solidFill>
                  <a:schemeClr val="tx2"/>
                </a:solidFill>
                <a:latin typeface="Verdana" panose="020B0604030504040204" pitchFamily="34" charset="0"/>
                <a:ea typeface="Verdana" panose="020B0604030504040204" pitchFamily="34" charset="0"/>
              </a:rPr>
              <a:t>No performance impact during restore.</a:t>
            </a:r>
          </a:p>
        </p:txBody>
      </p:sp>
    </p:spTree>
    <p:extLst>
      <p:ext uri="{BB962C8B-B14F-4D97-AF65-F5344CB8AC3E}">
        <p14:creationId xmlns:p14="http://schemas.microsoft.com/office/powerpoint/2010/main" val="15353761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a:latin typeface="Verdana" panose="020B0604030504040204" pitchFamily="34" charset="0"/>
                <a:ea typeface="Verdana" panose="020B0604030504040204" pitchFamily="34" charset="0"/>
              </a:rPr>
              <a:t>DynamoDB – Anti Pattern</a:t>
            </a:r>
          </a:p>
        </p:txBody>
      </p:sp>
      <p:sp>
        <p:nvSpPr>
          <p:cNvPr id="4" name="TextBox 3"/>
          <p:cNvSpPr txBox="1"/>
          <p:nvPr/>
        </p:nvSpPr>
        <p:spPr>
          <a:xfrm>
            <a:off x="382385" y="964276"/>
            <a:ext cx="11229005" cy="124649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Prewritten application which is tied to a traditional database, for that type of application DynamoDB is not a good choice. Use RDS instead.</a:t>
            </a:r>
          </a:p>
          <a:p>
            <a:pPr marL="285750" indent="-285750">
              <a:lnSpc>
                <a:spcPct val="150000"/>
              </a:lnSpc>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If you need joins or complex transaction then it is better not choose DynamoDB.</a:t>
            </a:r>
          </a:p>
          <a:p>
            <a:pPr marL="285750" indent="-285750">
              <a:lnSpc>
                <a:spcPct val="150000"/>
              </a:lnSpc>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If your requirement need to fetch large data with low I/O rate, DynamoDB is not suitable for this type of requirement.</a:t>
            </a:r>
          </a:p>
          <a:p>
            <a:pPr marL="285750" indent="-285750">
              <a:lnSpc>
                <a:spcPct val="150000"/>
              </a:lnSpc>
              <a:buFont typeface="Arial" panose="020B0604020202020204" pitchFamily="34" charset="0"/>
              <a:buChar char="•"/>
            </a:pPr>
            <a:endParaRPr lang="en-US" sz="1000" dirty="0">
              <a:solidFill>
                <a:schemeClr val="tx2"/>
              </a:solidFill>
              <a:latin typeface="Verdana" panose="020B0604030504040204" pitchFamily="34" charset="0"/>
              <a:ea typeface="Verdana" panose="020B0604030504040204" pitchFamily="34" charset="0"/>
            </a:endParaRPr>
          </a:p>
          <a:p>
            <a:pPr>
              <a:lnSpc>
                <a:spcPct val="150000"/>
              </a:lnSpc>
            </a:pPr>
            <a:r>
              <a:rPr lang="en-US" sz="1000" dirty="0" smtClean="0">
                <a:solidFill>
                  <a:schemeClr val="tx2"/>
                </a:solidFill>
                <a:latin typeface="Verdana" panose="020B0604030504040204" pitchFamily="34" charset="0"/>
                <a:ea typeface="Verdana" panose="020B0604030504040204" pitchFamily="34" charset="0"/>
              </a:rPr>
              <a:t>DynamoDB is going to be more useful when your data is hot and smaller.</a:t>
            </a:r>
            <a:endParaRPr lang="en-US" sz="1000"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14291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a:latin typeface="Verdana" panose="020B0604030504040204" pitchFamily="34" charset="0"/>
                <a:ea typeface="Verdana" panose="020B0604030504040204" pitchFamily="34" charset="0"/>
              </a:rPr>
              <a:t>NoSQL Database Concept</a:t>
            </a:r>
          </a:p>
        </p:txBody>
      </p:sp>
      <p:sp>
        <p:nvSpPr>
          <p:cNvPr id="5" name="TextBox 4"/>
          <p:cNvSpPr txBox="1"/>
          <p:nvPr/>
        </p:nvSpPr>
        <p:spPr>
          <a:xfrm>
            <a:off x="507074" y="831274"/>
            <a:ext cx="11122429" cy="4093428"/>
          </a:xfrm>
          <a:prstGeom prst="rect">
            <a:avLst/>
          </a:prstGeom>
          <a:noFill/>
        </p:spPr>
        <p:txBody>
          <a:bodyPr wrap="square" rtlCol="0">
            <a:spAutoFit/>
          </a:bodyPr>
          <a:lstStyle/>
          <a:p>
            <a:r>
              <a:rPr lang="en-US" sz="1000" dirty="0">
                <a:solidFill>
                  <a:schemeClr val="tx2"/>
                </a:solidFill>
                <a:latin typeface="Verdana" panose="020B0604030504040204" pitchFamily="34" charset="0"/>
                <a:ea typeface="Verdana" panose="020B0604030504040204" pitchFamily="34" charset="0"/>
              </a:rPr>
              <a:t>NoSQL database stands for "Not Only SQL" or "Not SQL</a:t>
            </a:r>
            <a:r>
              <a:rPr lang="en-US" sz="1000" dirty="0" smtClean="0">
                <a:solidFill>
                  <a:schemeClr val="tx2"/>
                </a:solidFill>
                <a:latin typeface="Verdana" panose="020B0604030504040204" pitchFamily="34" charset="0"/>
                <a:ea typeface="Verdana" panose="020B0604030504040204" pitchFamily="34" charset="0"/>
              </a:rPr>
              <a:t>.“</a:t>
            </a:r>
          </a:p>
          <a:p>
            <a:endParaRPr lang="en-US" sz="1000" dirty="0">
              <a:solidFill>
                <a:schemeClr val="tx2"/>
              </a:solidFill>
              <a:latin typeface="Verdana" panose="020B0604030504040204" pitchFamily="34" charset="0"/>
              <a:ea typeface="Verdana" panose="020B0604030504040204" pitchFamily="34" charset="0"/>
            </a:endParaRPr>
          </a:p>
          <a:p>
            <a:r>
              <a:rPr lang="en-US" sz="1000" dirty="0">
                <a:solidFill>
                  <a:schemeClr val="tx2"/>
                </a:solidFill>
                <a:latin typeface="Verdana" panose="020B0604030504040204" pitchFamily="34" charset="0"/>
                <a:ea typeface="Verdana" panose="020B0604030504040204" pitchFamily="34" charset="0"/>
              </a:rPr>
              <a:t>NoSQL is a non-relational DMS, that does not require a fixed schema, avoids joins, and is easy to scale. NoSQL database is used for distributed data stores. NoSQL is used for Big data and real-time web apps. </a:t>
            </a:r>
          </a:p>
          <a:p>
            <a:endParaRPr lang="en-US" sz="1000" dirty="0" smtClean="0">
              <a:solidFill>
                <a:schemeClr val="tx2"/>
              </a:solidFill>
              <a:latin typeface="Verdana" panose="020B0604030504040204" pitchFamily="34" charset="0"/>
              <a:ea typeface="Verdana" panose="020B0604030504040204" pitchFamily="34" charset="0"/>
            </a:endParaRPr>
          </a:p>
          <a:p>
            <a:r>
              <a:rPr lang="en-US" sz="1000" dirty="0" smtClean="0">
                <a:solidFill>
                  <a:schemeClr val="tx2"/>
                </a:solidFill>
                <a:latin typeface="Verdana" panose="020B0604030504040204" pitchFamily="34" charset="0"/>
                <a:ea typeface="Verdana" panose="020B0604030504040204" pitchFamily="34" charset="0"/>
              </a:rPr>
              <a:t>The </a:t>
            </a:r>
            <a:r>
              <a:rPr lang="en-US" sz="1000" dirty="0">
                <a:solidFill>
                  <a:schemeClr val="tx2"/>
                </a:solidFill>
                <a:latin typeface="Verdana" panose="020B0604030504040204" pitchFamily="34" charset="0"/>
                <a:ea typeface="Verdana" panose="020B0604030504040204" pitchFamily="34" charset="0"/>
              </a:rPr>
              <a:t>concept of NoSQL databases became popular with Internet giants like Google, Facebook, Amazon, etc. who deal with huge volumes of data. The system response time becomes slow when you use RDBMS for massive volumes of data</a:t>
            </a:r>
            <a:r>
              <a:rPr lang="en-US" sz="1000" dirty="0" smtClean="0">
                <a:solidFill>
                  <a:schemeClr val="tx2"/>
                </a:solidFill>
                <a:latin typeface="Verdana" panose="020B0604030504040204" pitchFamily="34" charset="0"/>
                <a:ea typeface="Verdana" panose="020B0604030504040204" pitchFamily="34" charset="0"/>
              </a:rPr>
              <a:t>.</a:t>
            </a:r>
          </a:p>
          <a:p>
            <a:endParaRPr lang="en-US" sz="1000" dirty="0">
              <a:solidFill>
                <a:schemeClr val="tx2"/>
              </a:solidFill>
              <a:latin typeface="Verdana" panose="020B0604030504040204" pitchFamily="34" charset="0"/>
              <a:ea typeface="Verdana" panose="020B0604030504040204" pitchFamily="34" charset="0"/>
            </a:endParaRPr>
          </a:p>
          <a:p>
            <a:r>
              <a:rPr lang="en-US" sz="1000" b="1" dirty="0">
                <a:solidFill>
                  <a:schemeClr val="tx2"/>
                </a:solidFill>
                <a:latin typeface="Verdana" panose="020B0604030504040204" pitchFamily="34" charset="0"/>
                <a:ea typeface="Verdana" panose="020B0604030504040204" pitchFamily="34" charset="0"/>
                <a:cs typeface="+mj-cs"/>
              </a:rPr>
              <a:t>Features of </a:t>
            </a:r>
            <a:r>
              <a:rPr lang="en-US" sz="1000" b="1" dirty="0" smtClean="0">
                <a:solidFill>
                  <a:schemeClr val="tx2"/>
                </a:solidFill>
                <a:latin typeface="Verdana" panose="020B0604030504040204" pitchFamily="34" charset="0"/>
                <a:ea typeface="Verdana" panose="020B0604030504040204" pitchFamily="34" charset="0"/>
                <a:cs typeface="+mj-cs"/>
              </a:rPr>
              <a:t>NoSQL:</a:t>
            </a:r>
            <a:endParaRPr lang="en-US" sz="1000" b="1" dirty="0">
              <a:solidFill>
                <a:schemeClr val="tx2"/>
              </a:solidFill>
              <a:latin typeface="Verdana" panose="020B0604030504040204" pitchFamily="34" charset="0"/>
              <a:ea typeface="Verdana" panose="020B0604030504040204" pitchFamily="34" charset="0"/>
              <a:cs typeface="+mj-cs"/>
            </a:endParaRPr>
          </a:p>
          <a:p>
            <a:pPr marL="285750" indent="-285750">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Non-Relational</a:t>
            </a:r>
          </a:p>
          <a:p>
            <a:pPr marL="285750" indent="-285750">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Schema-free</a:t>
            </a:r>
          </a:p>
          <a:p>
            <a:pPr marL="285750" indent="-285750">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Distributed</a:t>
            </a:r>
          </a:p>
          <a:p>
            <a:endParaRPr lang="en-US" sz="1000" dirty="0">
              <a:solidFill>
                <a:schemeClr val="tx2"/>
              </a:solidFill>
              <a:latin typeface="Verdana" panose="020B0604030504040204" pitchFamily="34" charset="0"/>
              <a:ea typeface="Verdana" panose="020B0604030504040204" pitchFamily="34" charset="0"/>
            </a:endParaRPr>
          </a:p>
          <a:p>
            <a:r>
              <a:rPr lang="en-US" sz="1000" b="1" dirty="0">
                <a:solidFill>
                  <a:schemeClr val="tx2"/>
                </a:solidFill>
                <a:latin typeface="Verdana" panose="020B0604030504040204" pitchFamily="34" charset="0"/>
                <a:ea typeface="Verdana" panose="020B0604030504040204" pitchFamily="34" charset="0"/>
                <a:cs typeface="+mj-cs"/>
              </a:rPr>
              <a:t>Types of NoSQL</a:t>
            </a:r>
            <a:r>
              <a:rPr lang="en-US" sz="1000" b="1" dirty="0" smtClean="0">
                <a:solidFill>
                  <a:schemeClr val="tx2"/>
                </a:solidFill>
                <a:latin typeface="Verdana" panose="020B0604030504040204" pitchFamily="34" charset="0"/>
                <a:ea typeface="Verdana" panose="020B0604030504040204" pitchFamily="34" charset="0"/>
                <a:cs typeface="+mj-cs"/>
              </a:rPr>
              <a:t>:</a:t>
            </a:r>
          </a:p>
          <a:p>
            <a:pPr marL="285750" indent="-285750">
              <a:buFont typeface="Arial" panose="020B0604020202020204" pitchFamily="34" charset="0"/>
              <a:buChar char="•"/>
            </a:pPr>
            <a:r>
              <a:rPr lang="en-US" sz="1000" dirty="0">
                <a:solidFill>
                  <a:schemeClr val="tx2"/>
                </a:solidFill>
                <a:latin typeface="Verdana" panose="020B0604030504040204" pitchFamily="34" charset="0"/>
                <a:ea typeface="Verdana" panose="020B0604030504040204" pitchFamily="34" charset="0"/>
              </a:rPr>
              <a:t>Key-value Pair Based</a:t>
            </a:r>
          </a:p>
          <a:p>
            <a:pPr marL="285750" indent="-285750">
              <a:buFont typeface="Arial" panose="020B0604020202020204" pitchFamily="34" charset="0"/>
              <a:buChar char="•"/>
            </a:pPr>
            <a:r>
              <a:rPr lang="en-US" sz="1000" dirty="0">
                <a:solidFill>
                  <a:schemeClr val="tx2"/>
                </a:solidFill>
                <a:latin typeface="Verdana" panose="020B0604030504040204" pitchFamily="34" charset="0"/>
                <a:ea typeface="Verdana" panose="020B0604030504040204" pitchFamily="34" charset="0"/>
              </a:rPr>
              <a:t>Column-oriented Graph</a:t>
            </a:r>
          </a:p>
          <a:p>
            <a:pPr marL="285750" indent="-285750">
              <a:buFont typeface="Arial" panose="020B0604020202020204" pitchFamily="34" charset="0"/>
              <a:buChar char="•"/>
            </a:pPr>
            <a:r>
              <a:rPr lang="en-US" sz="1000" dirty="0">
                <a:solidFill>
                  <a:schemeClr val="tx2"/>
                </a:solidFill>
                <a:latin typeface="Verdana" panose="020B0604030504040204" pitchFamily="34" charset="0"/>
                <a:ea typeface="Verdana" panose="020B0604030504040204" pitchFamily="34" charset="0"/>
              </a:rPr>
              <a:t>Graphs based</a:t>
            </a:r>
          </a:p>
          <a:p>
            <a:pPr marL="285750" indent="-285750">
              <a:buFont typeface="Arial" panose="020B0604020202020204" pitchFamily="34" charset="0"/>
              <a:buChar char="•"/>
            </a:pPr>
            <a:r>
              <a:rPr lang="en-US" sz="1000" dirty="0">
                <a:solidFill>
                  <a:schemeClr val="tx2"/>
                </a:solidFill>
                <a:latin typeface="Verdana" panose="020B0604030504040204" pitchFamily="34" charset="0"/>
                <a:ea typeface="Verdana" panose="020B0604030504040204" pitchFamily="34" charset="0"/>
              </a:rPr>
              <a:t>Document-oriented</a:t>
            </a:r>
          </a:p>
          <a:p>
            <a:endParaRPr lang="en-US" sz="1000" dirty="0" smtClean="0">
              <a:solidFill>
                <a:schemeClr val="tx2"/>
              </a:solidFill>
              <a:latin typeface="Verdana" panose="020B0604030504040204" pitchFamily="34" charset="0"/>
              <a:ea typeface="Verdana" panose="020B0604030504040204" pitchFamily="34" charset="0"/>
              <a:cs typeface="+mj-cs"/>
            </a:endParaRPr>
          </a:p>
          <a:p>
            <a:r>
              <a:rPr lang="en-US" sz="1000" dirty="0" smtClean="0">
                <a:solidFill>
                  <a:schemeClr val="tx2"/>
                </a:solidFill>
                <a:latin typeface="Verdana" panose="020B0604030504040204" pitchFamily="34" charset="0"/>
                <a:ea typeface="Verdana" panose="020B0604030504040204" pitchFamily="34" charset="0"/>
                <a:cs typeface="+mj-cs"/>
              </a:rPr>
              <a:t>Most of the NoSQL database support </a:t>
            </a:r>
            <a:r>
              <a:rPr lang="en-US" sz="1000" b="1" dirty="0" smtClean="0">
                <a:solidFill>
                  <a:schemeClr val="tx2"/>
                </a:solidFill>
                <a:latin typeface="Verdana" panose="020B0604030504040204" pitchFamily="34" charset="0"/>
                <a:ea typeface="Verdana" panose="020B0604030504040204" pitchFamily="34" charset="0"/>
                <a:cs typeface="+mj-cs"/>
              </a:rPr>
              <a:t>Eventual Consistency -&gt;</a:t>
            </a:r>
          </a:p>
          <a:p>
            <a:endParaRPr lang="en-US" sz="1000" b="1" dirty="0">
              <a:solidFill>
                <a:schemeClr val="tx2"/>
              </a:solidFill>
              <a:latin typeface="Verdana" panose="020B0604030504040204" pitchFamily="34" charset="0"/>
              <a:ea typeface="Verdana" panose="020B0604030504040204" pitchFamily="34" charset="0"/>
              <a:cs typeface="+mj-cs"/>
            </a:endParaRPr>
          </a:p>
          <a:p>
            <a:r>
              <a:rPr lang="en-US" sz="1000" dirty="0">
                <a:solidFill>
                  <a:schemeClr val="tx2"/>
                </a:solidFill>
                <a:latin typeface="Verdana" panose="020B0604030504040204" pitchFamily="34" charset="0"/>
                <a:ea typeface="Verdana" panose="020B0604030504040204" pitchFamily="34" charset="0"/>
              </a:rPr>
              <a:t>The term "eventual consistency" means to have copies of data on multiple machines to get high availability and scalability. Thus, changes made to any data item on one machine has to be propagated to other replicas.</a:t>
            </a:r>
          </a:p>
          <a:p>
            <a:r>
              <a:rPr lang="en-US" sz="1000" dirty="0">
                <a:solidFill>
                  <a:schemeClr val="tx2"/>
                </a:solidFill>
                <a:latin typeface="Verdana" panose="020B0604030504040204" pitchFamily="34" charset="0"/>
                <a:ea typeface="Verdana" panose="020B0604030504040204" pitchFamily="34" charset="0"/>
              </a:rPr>
              <a:t>Data replication may not be instantaneous as some copies will be updated immediately while others in due course of time. These copies may be mutually, but in due course of time, they become consistent. Hence, the name eventual consistency.</a:t>
            </a:r>
          </a:p>
          <a:p>
            <a:endParaRPr lang="en-US" sz="1000" b="1" dirty="0">
              <a:solidFill>
                <a:schemeClr val="tx2"/>
              </a:solidFill>
              <a:latin typeface="Verdana" panose="020B0604030504040204" pitchFamily="34" charset="0"/>
              <a:ea typeface="Verdana" panose="020B0604030504040204" pitchFamily="34" charset="0"/>
              <a:cs typeface="+mj-cs"/>
            </a:endParaRPr>
          </a:p>
        </p:txBody>
      </p:sp>
    </p:spTree>
    <p:extLst>
      <p:ext uri="{BB962C8B-B14F-4D97-AF65-F5344CB8AC3E}">
        <p14:creationId xmlns:p14="http://schemas.microsoft.com/office/powerpoint/2010/main" val="36898753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a:latin typeface="Verdana" panose="020B0604030504040204" pitchFamily="34" charset="0"/>
                <a:ea typeface="Verdana" panose="020B0604030504040204" pitchFamily="34" charset="0"/>
              </a:rPr>
              <a:t>Common distributed Architecture of NoSQL Database</a:t>
            </a:r>
          </a:p>
        </p:txBody>
      </p:sp>
      <p:sp>
        <p:nvSpPr>
          <p:cNvPr id="7" name="TextBox 6"/>
          <p:cNvSpPr txBox="1"/>
          <p:nvPr/>
        </p:nvSpPr>
        <p:spPr>
          <a:xfrm>
            <a:off x="507074" y="831274"/>
            <a:ext cx="11122429" cy="246221"/>
          </a:xfrm>
          <a:prstGeom prst="rect">
            <a:avLst/>
          </a:prstGeom>
          <a:noFill/>
        </p:spPr>
        <p:txBody>
          <a:bodyPr wrap="square" rtlCol="0">
            <a:spAutoFit/>
          </a:bodyPr>
          <a:lstStyle/>
          <a:p>
            <a:r>
              <a:rPr lang="en-US" sz="1000" dirty="0" smtClean="0">
                <a:solidFill>
                  <a:schemeClr val="tx2"/>
                </a:solidFill>
                <a:latin typeface="Verdana" panose="020B0604030504040204" pitchFamily="34" charset="0"/>
                <a:ea typeface="Verdana" panose="020B0604030504040204" pitchFamily="34" charset="0"/>
              </a:rPr>
              <a:t>Almost all NoSQL database support a distributed architecture as follows-</a:t>
            </a:r>
          </a:p>
        </p:txBody>
      </p:sp>
      <p:grpSp>
        <p:nvGrpSpPr>
          <p:cNvPr id="8" name="Group 7"/>
          <p:cNvGrpSpPr/>
          <p:nvPr/>
        </p:nvGrpSpPr>
        <p:grpSpPr>
          <a:xfrm>
            <a:off x="1463040" y="1411310"/>
            <a:ext cx="7232072" cy="3243818"/>
            <a:chOff x="1596044" y="1461186"/>
            <a:chExt cx="7232072" cy="3243818"/>
          </a:xfrm>
        </p:grpSpPr>
        <p:sp>
          <p:nvSpPr>
            <p:cNvPr id="24" name="Rounded Rectangle 23"/>
            <p:cNvSpPr/>
            <p:nvPr/>
          </p:nvSpPr>
          <p:spPr>
            <a:xfrm>
              <a:off x="2134987" y="3507971"/>
              <a:ext cx="1280156" cy="1197033"/>
            </a:xfrm>
            <a:prstGeom prst="round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2"/>
                </a:solidFill>
                <a:latin typeface="Verdana" panose="020B0604030504040204" pitchFamily="34" charset="0"/>
                <a:ea typeface="Verdana" panose="020B0604030504040204" pitchFamily="34" charset="0"/>
              </a:endParaRPr>
            </a:p>
          </p:txBody>
        </p:sp>
        <p:sp>
          <p:nvSpPr>
            <p:cNvPr id="9" name="Rounded Rectangle 8"/>
            <p:cNvSpPr/>
            <p:nvPr/>
          </p:nvSpPr>
          <p:spPr>
            <a:xfrm>
              <a:off x="1596044" y="1461186"/>
              <a:ext cx="7232072" cy="1207199"/>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2"/>
                </a:solidFill>
                <a:latin typeface="Verdana" panose="020B0604030504040204" pitchFamily="34" charset="0"/>
                <a:ea typeface="Verdana" panose="020B0604030504040204" pitchFamily="34" charset="0"/>
              </a:endParaRPr>
            </a:p>
          </p:txBody>
        </p:sp>
        <p:sp>
          <p:nvSpPr>
            <p:cNvPr id="10" name="Rounded Rectangle 9"/>
            <p:cNvSpPr/>
            <p:nvPr/>
          </p:nvSpPr>
          <p:spPr>
            <a:xfrm>
              <a:off x="4325389" y="3833085"/>
              <a:ext cx="1587731" cy="506160"/>
            </a:xfrm>
            <a:prstGeom prst="roundRect">
              <a:avLst/>
            </a:prstGeom>
            <a:solidFill>
              <a:srgbClr val="66FF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2"/>
                </a:solidFill>
                <a:latin typeface="Verdana" panose="020B0604030504040204" pitchFamily="34" charset="0"/>
                <a:ea typeface="Verdana" panose="020B0604030504040204" pitchFamily="34" charset="0"/>
              </a:endParaRPr>
            </a:p>
          </p:txBody>
        </p:sp>
        <p:sp>
          <p:nvSpPr>
            <p:cNvPr id="11" name="Flowchart: Process 10"/>
            <p:cNvSpPr/>
            <p:nvPr/>
          </p:nvSpPr>
          <p:spPr>
            <a:xfrm>
              <a:off x="1920240" y="1679171"/>
              <a:ext cx="914400" cy="798022"/>
            </a:xfrm>
            <a:prstGeom prst="flowChartProcess">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2"/>
                </a:solidFill>
                <a:latin typeface="Verdana" panose="020B0604030504040204" pitchFamily="34" charset="0"/>
                <a:ea typeface="Verdana" panose="020B0604030504040204" pitchFamily="34" charset="0"/>
              </a:endParaRPr>
            </a:p>
          </p:txBody>
        </p:sp>
        <p:sp>
          <p:nvSpPr>
            <p:cNvPr id="12" name="Flowchart: Process 11"/>
            <p:cNvSpPr/>
            <p:nvPr/>
          </p:nvSpPr>
          <p:spPr>
            <a:xfrm>
              <a:off x="3585556" y="1679171"/>
              <a:ext cx="914400" cy="798022"/>
            </a:xfrm>
            <a:prstGeom prst="flowChartProcess">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2"/>
                </a:solidFill>
                <a:latin typeface="Verdana" panose="020B0604030504040204" pitchFamily="34" charset="0"/>
                <a:ea typeface="Verdana" panose="020B0604030504040204" pitchFamily="34" charset="0"/>
              </a:endParaRPr>
            </a:p>
          </p:txBody>
        </p:sp>
        <p:sp>
          <p:nvSpPr>
            <p:cNvPr id="13" name="Flowchart: Process 12"/>
            <p:cNvSpPr/>
            <p:nvPr/>
          </p:nvSpPr>
          <p:spPr>
            <a:xfrm>
              <a:off x="5292436" y="1665774"/>
              <a:ext cx="914400" cy="798022"/>
            </a:xfrm>
            <a:prstGeom prst="flowChartProcess">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2"/>
                </a:solidFill>
                <a:latin typeface="Verdana" panose="020B0604030504040204" pitchFamily="34" charset="0"/>
                <a:ea typeface="Verdana" panose="020B0604030504040204" pitchFamily="34" charset="0"/>
              </a:endParaRPr>
            </a:p>
          </p:txBody>
        </p:sp>
        <p:sp>
          <p:nvSpPr>
            <p:cNvPr id="14" name="Flowchart: Process 13"/>
            <p:cNvSpPr/>
            <p:nvPr/>
          </p:nvSpPr>
          <p:spPr>
            <a:xfrm>
              <a:off x="7150329" y="1665774"/>
              <a:ext cx="914400" cy="798022"/>
            </a:xfrm>
            <a:prstGeom prst="flowChartProcess">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2"/>
                </a:solidFill>
                <a:latin typeface="Verdana" panose="020B0604030504040204" pitchFamily="34" charset="0"/>
                <a:ea typeface="Verdana" panose="020B0604030504040204" pitchFamily="34" charset="0"/>
              </a:endParaRPr>
            </a:p>
          </p:txBody>
        </p:sp>
        <p:sp>
          <p:nvSpPr>
            <p:cNvPr id="15" name="TextBox 14"/>
            <p:cNvSpPr txBox="1"/>
            <p:nvPr/>
          </p:nvSpPr>
          <p:spPr>
            <a:xfrm>
              <a:off x="2030728" y="1941674"/>
              <a:ext cx="897082" cy="246221"/>
            </a:xfrm>
            <a:prstGeom prst="rect">
              <a:avLst/>
            </a:prstGeom>
            <a:noFill/>
          </p:spPr>
          <p:txBody>
            <a:bodyPr wrap="square" rtlCol="0">
              <a:spAutoFit/>
            </a:bodyPr>
            <a:lstStyle/>
            <a:p>
              <a:r>
                <a:rPr lang="en-US" sz="1000" b="1" dirty="0" smtClean="0">
                  <a:solidFill>
                    <a:schemeClr val="tx2"/>
                  </a:solidFill>
                  <a:latin typeface="Verdana" panose="020B0604030504040204" pitchFamily="34" charset="0"/>
                  <a:ea typeface="Verdana" panose="020B0604030504040204" pitchFamily="34" charset="0"/>
                </a:rPr>
                <a:t>Shard 1</a:t>
              </a:r>
              <a:endParaRPr lang="en-US" sz="1000" b="1" dirty="0">
                <a:solidFill>
                  <a:schemeClr val="tx2"/>
                </a:solidFill>
                <a:latin typeface="Verdana" panose="020B0604030504040204" pitchFamily="34" charset="0"/>
                <a:ea typeface="Verdana" panose="020B0604030504040204" pitchFamily="34" charset="0"/>
              </a:endParaRPr>
            </a:p>
          </p:txBody>
        </p:sp>
        <p:sp>
          <p:nvSpPr>
            <p:cNvPr id="16" name="TextBox 15"/>
            <p:cNvSpPr txBox="1"/>
            <p:nvPr/>
          </p:nvSpPr>
          <p:spPr>
            <a:xfrm>
              <a:off x="3708167" y="1946216"/>
              <a:ext cx="774470" cy="246221"/>
            </a:xfrm>
            <a:prstGeom prst="rect">
              <a:avLst/>
            </a:prstGeom>
            <a:noFill/>
          </p:spPr>
          <p:txBody>
            <a:bodyPr wrap="square" rtlCol="0">
              <a:spAutoFit/>
            </a:bodyPr>
            <a:lstStyle/>
            <a:p>
              <a:r>
                <a:rPr lang="en-US" sz="1000" b="1" dirty="0" smtClean="0">
                  <a:solidFill>
                    <a:schemeClr val="tx2"/>
                  </a:solidFill>
                  <a:latin typeface="Verdana" panose="020B0604030504040204" pitchFamily="34" charset="0"/>
                  <a:ea typeface="Verdana" panose="020B0604030504040204" pitchFamily="34" charset="0"/>
                </a:rPr>
                <a:t>Shard 2</a:t>
              </a:r>
              <a:endParaRPr lang="en-US" sz="1000" b="1" dirty="0">
                <a:solidFill>
                  <a:schemeClr val="tx2"/>
                </a:solidFill>
                <a:latin typeface="Verdana" panose="020B0604030504040204" pitchFamily="34" charset="0"/>
                <a:ea typeface="Verdana" panose="020B0604030504040204" pitchFamily="34" charset="0"/>
              </a:endParaRPr>
            </a:p>
          </p:txBody>
        </p:sp>
        <p:sp>
          <p:nvSpPr>
            <p:cNvPr id="17" name="TextBox 16"/>
            <p:cNvSpPr txBox="1"/>
            <p:nvPr/>
          </p:nvSpPr>
          <p:spPr>
            <a:xfrm>
              <a:off x="5426130" y="1938996"/>
              <a:ext cx="741914" cy="246221"/>
            </a:xfrm>
            <a:prstGeom prst="rect">
              <a:avLst/>
            </a:prstGeom>
            <a:noFill/>
          </p:spPr>
          <p:txBody>
            <a:bodyPr wrap="square" rtlCol="0">
              <a:spAutoFit/>
            </a:bodyPr>
            <a:lstStyle/>
            <a:p>
              <a:r>
                <a:rPr lang="en-US" sz="1000" b="1" dirty="0" smtClean="0">
                  <a:solidFill>
                    <a:schemeClr val="tx2"/>
                  </a:solidFill>
                  <a:latin typeface="Verdana" panose="020B0604030504040204" pitchFamily="34" charset="0"/>
                  <a:ea typeface="Verdana" panose="020B0604030504040204" pitchFamily="34" charset="0"/>
                </a:rPr>
                <a:t>Shard 3</a:t>
              </a:r>
              <a:endParaRPr lang="en-US" sz="1000" b="1" dirty="0">
                <a:solidFill>
                  <a:schemeClr val="tx2"/>
                </a:solidFill>
                <a:latin typeface="Verdana" panose="020B0604030504040204" pitchFamily="34" charset="0"/>
                <a:ea typeface="Verdana" panose="020B0604030504040204" pitchFamily="34" charset="0"/>
              </a:endParaRPr>
            </a:p>
          </p:txBody>
        </p:sp>
        <p:sp>
          <p:nvSpPr>
            <p:cNvPr id="18" name="TextBox 17"/>
            <p:cNvSpPr txBox="1"/>
            <p:nvPr/>
          </p:nvSpPr>
          <p:spPr>
            <a:xfrm>
              <a:off x="7265668" y="1938995"/>
              <a:ext cx="799061" cy="246221"/>
            </a:xfrm>
            <a:prstGeom prst="rect">
              <a:avLst/>
            </a:prstGeom>
            <a:noFill/>
          </p:spPr>
          <p:txBody>
            <a:bodyPr wrap="square" rtlCol="0">
              <a:spAutoFit/>
            </a:bodyPr>
            <a:lstStyle/>
            <a:p>
              <a:r>
                <a:rPr lang="en-US" sz="1000" b="1" dirty="0" smtClean="0">
                  <a:solidFill>
                    <a:schemeClr val="tx2"/>
                  </a:solidFill>
                  <a:latin typeface="Verdana" panose="020B0604030504040204" pitchFamily="34" charset="0"/>
                  <a:ea typeface="Verdana" panose="020B0604030504040204" pitchFamily="34" charset="0"/>
                </a:rPr>
                <a:t>Shard 4</a:t>
              </a:r>
              <a:endParaRPr lang="en-US" sz="1000" b="1" dirty="0">
                <a:solidFill>
                  <a:schemeClr val="tx2"/>
                </a:solidFill>
                <a:latin typeface="Verdana" panose="020B0604030504040204" pitchFamily="34" charset="0"/>
                <a:ea typeface="Verdana" panose="020B0604030504040204" pitchFamily="34" charset="0"/>
              </a:endParaRPr>
            </a:p>
          </p:txBody>
        </p:sp>
        <p:sp>
          <p:nvSpPr>
            <p:cNvPr id="19" name="TextBox 18"/>
            <p:cNvSpPr txBox="1"/>
            <p:nvPr/>
          </p:nvSpPr>
          <p:spPr>
            <a:xfrm>
              <a:off x="2254133" y="3923792"/>
              <a:ext cx="1077880" cy="230832"/>
            </a:xfrm>
            <a:prstGeom prst="rect">
              <a:avLst/>
            </a:prstGeom>
            <a:noFill/>
          </p:spPr>
          <p:txBody>
            <a:bodyPr wrap="square" rtlCol="0">
              <a:spAutoFit/>
            </a:bodyPr>
            <a:lstStyle/>
            <a:p>
              <a:pPr algn="ctr"/>
              <a:r>
                <a:rPr lang="en-US" sz="900" b="1" dirty="0" err="1" smtClean="0">
                  <a:solidFill>
                    <a:schemeClr val="tx2"/>
                  </a:solidFill>
                  <a:latin typeface="Verdana" panose="020B0604030504040204" pitchFamily="34" charset="0"/>
                  <a:ea typeface="Verdana" panose="020B0604030504040204" pitchFamily="34" charset="0"/>
                </a:rPr>
                <a:t>Config</a:t>
              </a:r>
              <a:r>
                <a:rPr lang="en-US" sz="900" b="1" dirty="0" smtClean="0">
                  <a:solidFill>
                    <a:schemeClr val="tx2"/>
                  </a:solidFill>
                  <a:latin typeface="Verdana" panose="020B0604030504040204" pitchFamily="34" charset="0"/>
                  <a:ea typeface="Verdana" panose="020B0604030504040204" pitchFamily="34" charset="0"/>
                </a:rPr>
                <a:t> Server</a:t>
              </a:r>
              <a:endParaRPr lang="en-US" sz="900" b="1" dirty="0">
                <a:solidFill>
                  <a:schemeClr val="tx2"/>
                </a:solidFill>
                <a:latin typeface="Verdana" panose="020B0604030504040204" pitchFamily="34" charset="0"/>
                <a:ea typeface="Verdana" panose="020B0604030504040204" pitchFamily="34" charset="0"/>
              </a:endParaRPr>
            </a:p>
          </p:txBody>
        </p:sp>
        <p:cxnSp>
          <p:nvCxnSpPr>
            <p:cNvPr id="20" name="Straight Arrow Connector 19"/>
            <p:cNvCxnSpPr/>
            <p:nvPr/>
          </p:nvCxnSpPr>
          <p:spPr>
            <a:xfrm>
              <a:off x="2384368" y="2463796"/>
              <a:ext cx="1936864" cy="1355892"/>
            </a:xfrm>
            <a:prstGeom prst="straightConnector1">
              <a:avLst/>
            </a:prstGeom>
            <a:ln>
              <a:solidFill>
                <a:schemeClr val="tx2"/>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2" idx="2"/>
            </p:cNvCxnSpPr>
            <p:nvPr/>
          </p:nvCxnSpPr>
          <p:spPr>
            <a:xfrm>
              <a:off x="4042756" y="2477193"/>
              <a:ext cx="703810" cy="1342495"/>
            </a:xfrm>
            <a:prstGeom prst="straightConnector1">
              <a:avLst/>
            </a:prstGeom>
            <a:ln>
              <a:solidFill>
                <a:schemeClr val="tx2"/>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3" idx="2"/>
            </p:cNvCxnSpPr>
            <p:nvPr/>
          </p:nvCxnSpPr>
          <p:spPr>
            <a:xfrm flipH="1">
              <a:off x="5522420" y="2463796"/>
              <a:ext cx="227216" cy="1369289"/>
            </a:xfrm>
            <a:prstGeom prst="straightConnector1">
              <a:avLst/>
            </a:prstGeom>
            <a:ln>
              <a:solidFill>
                <a:schemeClr val="tx2"/>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4" idx="2"/>
            </p:cNvCxnSpPr>
            <p:nvPr/>
          </p:nvCxnSpPr>
          <p:spPr>
            <a:xfrm flipH="1">
              <a:off x="5866012" y="2463796"/>
              <a:ext cx="1741517" cy="1391379"/>
            </a:xfrm>
            <a:prstGeom prst="straightConnector1">
              <a:avLst/>
            </a:prstGeom>
            <a:ln>
              <a:solidFill>
                <a:schemeClr val="tx2"/>
              </a:solidFill>
              <a:headEnd type="triangle"/>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4469478" y="3943000"/>
              <a:ext cx="1264918" cy="246221"/>
            </a:xfrm>
            <a:prstGeom prst="rect">
              <a:avLst/>
            </a:prstGeom>
            <a:noFill/>
          </p:spPr>
          <p:txBody>
            <a:bodyPr wrap="square" rtlCol="0">
              <a:spAutoFit/>
            </a:bodyPr>
            <a:lstStyle/>
            <a:p>
              <a:pPr algn="ctr"/>
              <a:r>
                <a:rPr lang="en-US" sz="1000" b="1" dirty="0" smtClean="0">
                  <a:solidFill>
                    <a:schemeClr val="tx2"/>
                  </a:solidFill>
                  <a:latin typeface="Verdana" panose="020B0604030504040204" pitchFamily="34" charset="0"/>
                  <a:ea typeface="Verdana" panose="020B0604030504040204" pitchFamily="34" charset="0"/>
                </a:rPr>
                <a:t>Master Node</a:t>
              </a:r>
              <a:endParaRPr lang="en-US" sz="1000" b="1" dirty="0">
                <a:solidFill>
                  <a:schemeClr val="tx2"/>
                </a:solidFill>
                <a:latin typeface="Verdana" panose="020B0604030504040204" pitchFamily="34" charset="0"/>
                <a:ea typeface="Verdana" panose="020B0604030504040204" pitchFamily="34" charset="0"/>
              </a:endParaRPr>
            </a:p>
          </p:txBody>
        </p:sp>
        <p:cxnSp>
          <p:nvCxnSpPr>
            <p:cNvPr id="26" name="Straight Arrow Connector 25"/>
            <p:cNvCxnSpPr>
              <a:stCxn id="24" idx="3"/>
              <a:endCxn id="10" idx="1"/>
            </p:cNvCxnSpPr>
            <p:nvPr/>
          </p:nvCxnSpPr>
          <p:spPr>
            <a:xfrm flipV="1">
              <a:off x="3415143" y="4086165"/>
              <a:ext cx="910246" cy="20323"/>
            </a:xfrm>
            <a:prstGeom prst="straightConnector1">
              <a:avLst/>
            </a:prstGeom>
            <a:ln>
              <a:solidFill>
                <a:schemeClr val="tx2"/>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2535382" y="2701636"/>
              <a:ext cx="16625" cy="790843"/>
            </a:xfrm>
            <a:prstGeom prst="straightConnector1">
              <a:avLst/>
            </a:prstGeom>
            <a:ln>
              <a:solidFill>
                <a:schemeClr val="tx2"/>
              </a:solidFill>
              <a:headEnd type="triangle"/>
              <a:tailEnd type="triangle"/>
            </a:ln>
          </p:spPr>
          <p:style>
            <a:lnRef idx="1">
              <a:schemeClr val="dk1"/>
            </a:lnRef>
            <a:fillRef idx="0">
              <a:schemeClr val="dk1"/>
            </a:fillRef>
            <a:effectRef idx="0">
              <a:schemeClr val="dk1"/>
            </a:effectRef>
            <a:fontRef idx="minor">
              <a:schemeClr val="tx1"/>
            </a:fontRef>
          </p:style>
        </p:cxnSp>
        <p:sp>
          <p:nvSpPr>
            <p:cNvPr id="28" name="Flowchart: Magnetic Disk 27"/>
            <p:cNvSpPr/>
            <p:nvPr/>
          </p:nvSpPr>
          <p:spPr>
            <a:xfrm>
              <a:off x="7160023" y="3709784"/>
              <a:ext cx="1288472" cy="773084"/>
            </a:xfrm>
            <a:prstGeom prst="flowChartMagneticDisk">
              <a:avLst/>
            </a:prstGeom>
            <a:solidFill>
              <a:srgbClr val="EDC8A9"/>
            </a:solidFill>
            <a:ln>
              <a:solidFill>
                <a:schemeClr val="tx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2"/>
                </a:solidFill>
                <a:latin typeface="Verdana" panose="020B0604030504040204" pitchFamily="34" charset="0"/>
                <a:ea typeface="Verdana" panose="020B0604030504040204" pitchFamily="34" charset="0"/>
              </a:endParaRPr>
            </a:p>
          </p:txBody>
        </p:sp>
        <p:sp>
          <p:nvSpPr>
            <p:cNvPr id="29" name="TextBox 28"/>
            <p:cNvSpPr txBox="1"/>
            <p:nvPr/>
          </p:nvSpPr>
          <p:spPr>
            <a:xfrm>
              <a:off x="7440402" y="4086165"/>
              <a:ext cx="727713" cy="246221"/>
            </a:xfrm>
            <a:prstGeom prst="rect">
              <a:avLst/>
            </a:prstGeom>
            <a:noFill/>
          </p:spPr>
          <p:txBody>
            <a:bodyPr wrap="square" rtlCol="0">
              <a:spAutoFit/>
            </a:bodyPr>
            <a:lstStyle/>
            <a:p>
              <a:pPr algn="ctr"/>
              <a:r>
                <a:rPr lang="en-US" sz="1000" b="1" dirty="0" smtClean="0">
                  <a:solidFill>
                    <a:schemeClr val="tx2"/>
                  </a:solidFill>
                  <a:latin typeface="Verdana" panose="020B0604030504040204" pitchFamily="34" charset="0"/>
                  <a:ea typeface="Verdana" panose="020B0604030504040204" pitchFamily="34" charset="0"/>
                </a:rPr>
                <a:t>Client</a:t>
              </a:r>
              <a:endParaRPr lang="en-US" sz="1000" b="1" dirty="0">
                <a:solidFill>
                  <a:schemeClr val="tx2"/>
                </a:solidFill>
                <a:latin typeface="Verdana" panose="020B0604030504040204" pitchFamily="34" charset="0"/>
                <a:ea typeface="Verdana" panose="020B0604030504040204" pitchFamily="34" charset="0"/>
              </a:endParaRPr>
            </a:p>
          </p:txBody>
        </p:sp>
        <p:cxnSp>
          <p:nvCxnSpPr>
            <p:cNvPr id="30" name="Straight Arrow Connector 29"/>
            <p:cNvCxnSpPr>
              <a:stCxn id="10" idx="3"/>
              <a:endCxn id="28" idx="2"/>
            </p:cNvCxnSpPr>
            <p:nvPr/>
          </p:nvCxnSpPr>
          <p:spPr>
            <a:xfrm>
              <a:off x="5913120" y="4086165"/>
              <a:ext cx="1246903" cy="10161"/>
            </a:xfrm>
            <a:prstGeom prst="straightConnector1">
              <a:avLst/>
            </a:prstGeom>
            <a:ln>
              <a:solidFill>
                <a:schemeClr val="tx2"/>
              </a:solidFill>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294596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a:latin typeface="Verdana" panose="020B0604030504040204" pitchFamily="34" charset="0"/>
                <a:ea typeface="Verdana" panose="020B0604030504040204" pitchFamily="34" charset="0"/>
              </a:rPr>
              <a:t>DynamoDB Basics</a:t>
            </a:r>
          </a:p>
        </p:txBody>
      </p:sp>
      <p:sp>
        <p:nvSpPr>
          <p:cNvPr id="4" name="TextBox 3"/>
          <p:cNvSpPr txBox="1"/>
          <p:nvPr/>
        </p:nvSpPr>
        <p:spPr>
          <a:xfrm>
            <a:off x="507074" y="914401"/>
            <a:ext cx="11122429" cy="263149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DynamoDB is a NoSQL database in AWS cloud environment which is fully managed by Amazon. </a:t>
            </a:r>
            <a:endParaRPr lang="en-US" sz="1000" dirty="0">
              <a:solidFill>
                <a:schemeClr val="tx2"/>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It is highly available with replication across 3 AZ.</a:t>
            </a:r>
          </a:p>
          <a:p>
            <a:pPr marL="285750" indent="-285750">
              <a:lnSpc>
                <a:spcPct val="150000"/>
              </a:lnSpc>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Scale to massive workload and distributed database.</a:t>
            </a:r>
            <a:endParaRPr lang="en-US" sz="1000" dirty="0">
              <a:solidFill>
                <a:schemeClr val="tx2"/>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DynamoDB we can store 100 TB of and can expect great performance.</a:t>
            </a:r>
            <a:endParaRPr lang="en-US" sz="1000" dirty="0">
              <a:solidFill>
                <a:schemeClr val="tx2"/>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DynamoDB is schemaless</a:t>
            </a:r>
          </a:p>
          <a:p>
            <a:pPr marL="285750" indent="-285750">
              <a:lnSpc>
                <a:spcPct val="150000"/>
              </a:lnSpc>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Supports both document and key-value store.</a:t>
            </a:r>
          </a:p>
          <a:p>
            <a:pPr marL="285750" indent="-285750">
              <a:lnSpc>
                <a:spcPct val="150000"/>
              </a:lnSpc>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High performance with single digit millisecond latency for every retrieval.</a:t>
            </a:r>
          </a:p>
          <a:p>
            <a:pPr marL="285750" indent="-285750">
              <a:lnSpc>
                <a:spcPct val="150000"/>
              </a:lnSpc>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Low cost and having auto scaling capabilities.</a:t>
            </a:r>
          </a:p>
          <a:p>
            <a:pPr marL="285750" indent="-285750">
              <a:lnSpc>
                <a:spcPct val="150000"/>
              </a:lnSpc>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DynamoDB is made up of tables, you don’t need to create database explicitly.</a:t>
            </a:r>
          </a:p>
          <a:p>
            <a:pPr marL="285750" indent="-285750">
              <a:lnSpc>
                <a:spcPct val="150000"/>
              </a:lnSpc>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Each table can have infinite number of items where each item is considered as row.</a:t>
            </a:r>
          </a:p>
          <a:p>
            <a:pPr marL="285750" indent="-285750">
              <a:lnSpc>
                <a:spcPct val="150000"/>
              </a:lnSpc>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Maximum size of an item is 400 KB.</a:t>
            </a:r>
          </a:p>
        </p:txBody>
      </p:sp>
    </p:spTree>
    <p:extLst>
      <p:ext uri="{BB962C8B-B14F-4D97-AF65-F5344CB8AC3E}">
        <p14:creationId xmlns:p14="http://schemas.microsoft.com/office/powerpoint/2010/main" val="3719670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a:latin typeface="Verdana" panose="020B0604030504040204" pitchFamily="34" charset="0"/>
                <a:ea typeface="Verdana" panose="020B0604030504040204" pitchFamily="34" charset="0"/>
              </a:rPr>
              <a:t>DynamoDB vs RDBMS</a:t>
            </a:r>
          </a:p>
        </p:txBody>
      </p:sp>
      <p:graphicFrame>
        <p:nvGraphicFramePr>
          <p:cNvPr id="4" name="Table 3"/>
          <p:cNvGraphicFramePr>
            <a:graphicFrameLocks noGrp="1"/>
          </p:cNvGraphicFramePr>
          <p:nvPr>
            <p:extLst>
              <p:ext uri="{D42A27DB-BD31-4B8C-83A1-F6EECF244321}">
                <p14:modId xmlns:p14="http://schemas.microsoft.com/office/powerpoint/2010/main" val="2240400624"/>
              </p:ext>
            </p:extLst>
          </p:nvPr>
        </p:nvGraphicFramePr>
        <p:xfrm>
          <a:off x="710274" y="1163782"/>
          <a:ext cx="10470344" cy="2622593"/>
        </p:xfrm>
        <a:graphic>
          <a:graphicData uri="http://schemas.openxmlformats.org/drawingml/2006/table">
            <a:tbl>
              <a:tblPr/>
              <a:tblGrid>
                <a:gridCol w="1312987">
                  <a:extLst>
                    <a:ext uri="{9D8B030D-6E8A-4147-A177-3AD203B41FA5}">
                      <a16:colId xmlns:a16="http://schemas.microsoft.com/office/drawing/2014/main" val="2088268597"/>
                    </a:ext>
                  </a:extLst>
                </a:gridCol>
                <a:gridCol w="5001957">
                  <a:extLst>
                    <a:ext uri="{9D8B030D-6E8A-4147-A177-3AD203B41FA5}">
                      <a16:colId xmlns:a16="http://schemas.microsoft.com/office/drawing/2014/main" val="3093695617"/>
                    </a:ext>
                  </a:extLst>
                </a:gridCol>
                <a:gridCol w="4155400">
                  <a:extLst>
                    <a:ext uri="{9D8B030D-6E8A-4147-A177-3AD203B41FA5}">
                      <a16:colId xmlns:a16="http://schemas.microsoft.com/office/drawing/2014/main" val="3594877812"/>
                    </a:ext>
                  </a:extLst>
                </a:gridCol>
              </a:tblGrid>
              <a:tr h="184042">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rPr>
                        <a:t>Characteristic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rPr>
                        <a:t>Relational Database Management System (RDBMS)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Verdana" panose="020B0604030504040204" pitchFamily="34" charset="0"/>
                          <a:ea typeface="Verdana" panose="020B0604030504040204" pitchFamily="34" charset="0"/>
                        </a:rPr>
                        <a:t>Amazon DynamoDB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3112229"/>
                  </a:ext>
                </a:extLst>
              </a:tr>
              <a:tr h="368083">
                <a:tc>
                  <a:txBody>
                    <a:bodyPr/>
                    <a:lstStyle/>
                    <a:p>
                      <a:pPr algn="ctr" fontAlgn="t"/>
                      <a:r>
                        <a:rPr lang="en-US" sz="1000" b="0" i="0" u="none" strike="noStrike">
                          <a:solidFill>
                            <a:srgbClr val="000000"/>
                          </a:solidFill>
                          <a:effectLst/>
                          <a:latin typeface="Verdana" panose="020B0604030504040204" pitchFamily="34" charset="0"/>
                          <a:ea typeface="Verdana" panose="020B0604030504040204" pitchFamily="34" charset="0"/>
                        </a:rPr>
                        <a:t>Optimal Workloads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Verdana" panose="020B0604030504040204" pitchFamily="34" charset="0"/>
                          <a:ea typeface="Verdana" panose="020B0604030504040204" pitchFamily="34" charset="0"/>
                        </a:rPr>
                        <a:t>Ad hoc queries; data warehousing; OLAP (online analytical processing).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Verdana" panose="020B0604030504040204" pitchFamily="34" charset="0"/>
                          <a:ea typeface="Verdana" panose="020B0604030504040204" pitchFamily="34" charset="0"/>
                        </a:rPr>
                        <a:t>Web-scale applications, including social networks, gaming, media sharing, and Internet of Things (IoT).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2874845"/>
                  </a:ext>
                </a:extLst>
              </a:tr>
              <a:tr h="598135">
                <a:tc>
                  <a:txBody>
                    <a:bodyPr/>
                    <a:lstStyle/>
                    <a:p>
                      <a:pPr algn="ctr" fontAlgn="t"/>
                      <a:r>
                        <a:rPr lang="en-US" sz="1000" b="0" i="0" u="none" strike="noStrike">
                          <a:solidFill>
                            <a:srgbClr val="000000"/>
                          </a:solidFill>
                          <a:effectLst/>
                          <a:latin typeface="Verdana" panose="020B0604030504040204" pitchFamily="34" charset="0"/>
                          <a:ea typeface="Verdana" panose="020B0604030504040204" pitchFamily="34" charset="0"/>
                        </a:rPr>
                        <a:t>Data 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Verdana" panose="020B0604030504040204" pitchFamily="34" charset="0"/>
                          <a:ea typeface="Verdana" panose="020B0604030504040204" pitchFamily="34" charset="0"/>
                        </a:rPr>
                        <a:t>The relational model requires a well-defined schema, where data is normalized into tables, rows, and columns.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Verdana" panose="020B0604030504040204" pitchFamily="34" charset="0"/>
                          <a:ea typeface="Verdana" panose="020B0604030504040204" pitchFamily="34" charset="0"/>
                        </a:rPr>
                        <a:t>DynamoDB is schemaless. Every table must have a primary key to uniquely identify each data item. DynamoDB can manage structured or semistructured data, including JSON documents.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9265806"/>
                  </a:ext>
                </a:extLst>
              </a:tr>
              <a:tr h="184042">
                <a:tc>
                  <a:txBody>
                    <a:bodyPr/>
                    <a:lstStyle/>
                    <a:p>
                      <a:pPr algn="ctr" fontAlgn="t"/>
                      <a:r>
                        <a:rPr lang="en-US" sz="1000" b="0" i="0" u="none" strike="noStrike">
                          <a:solidFill>
                            <a:srgbClr val="000000"/>
                          </a:solidFill>
                          <a:effectLst/>
                          <a:latin typeface="Verdana" panose="020B0604030504040204" pitchFamily="34" charset="0"/>
                          <a:ea typeface="Verdana" panose="020B0604030504040204" pitchFamily="34" charset="0"/>
                        </a:rPr>
                        <a:t>Consistency 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Verdana" panose="020B0604030504040204" pitchFamily="34" charset="0"/>
                          <a:ea typeface="Verdana" panose="020B0604030504040204" pitchFamily="34" charset="0"/>
                        </a:rPr>
                        <a:t>RDMS follows ACID property. It allows only consistent transaction.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Verdana" panose="020B0604030504040204" pitchFamily="34" charset="0"/>
                          <a:ea typeface="Verdana" panose="020B0604030504040204" pitchFamily="34" charset="0"/>
                        </a:rPr>
                        <a:t>DynamoDB allows both strong and eventual consistent read.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0842486"/>
                  </a:ext>
                </a:extLst>
              </a:tr>
              <a:tr h="736166">
                <a:tc>
                  <a:txBody>
                    <a:bodyPr/>
                    <a:lstStyle/>
                    <a:p>
                      <a:pPr algn="ctr" fontAlgn="t"/>
                      <a:r>
                        <a:rPr lang="en-US" sz="1000" b="0" i="0" u="none" strike="noStrike" dirty="0">
                          <a:solidFill>
                            <a:srgbClr val="000000"/>
                          </a:solidFill>
                          <a:effectLst/>
                          <a:latin typeface="Verdana" panose="020B0604030504040204" pitchFamily="34" charset="0"/>
                          <a:ea typeface="Verdana" panose="020B0604030504040204" pitchFamily="34" charset="0"/>
                        </a:rPr>
                        <a:t>Performance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Verdana" panose="020B0604030504040204" pitchFamily="34" charset="0"/>
                          <a:ea typeface="Verdana" panose="020B0604030504040204" pitchFamily="34" charset="0"/>
                        </a:rPr>
                        <a:t>Relational databases are optimized for storage, so performance generally depends on the disk subsystem. Developers and database administrators must optimize queries, indexes, and table structures in order to achieve peak performance.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Verdana" panose="020B0604030504040204" pitchFamily="34" charset="0"/>
                          <a:ea typeface="Verdana" panose="020B0604030504040204" pitchFamily="34" charset="0"/>
                        </a:rPr>
                        <a:t>DynamoDB is optimized for compute, so performance is mainly a function of the underlying hardware and network latency.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9584256"/>
                  </a:ext>
                </a:extLst>
              </a:tr>
              <a:tr h="552125">
                <a:tc>
                  <a:txBody>
                    <a:bodyPr/>
                    <a:lstStyle/>
                    <a:p>
                      <a:pPr algn="ctr" fontAlgn="t"/>
                      <a:r>
                        <a:rPr lang="en-US" sz="1000" b="0" i="0" u="none" strike="noStrike" dirty="0">
                          <a:solidFill>
                            <a:srgbClr val="000000"/>
                          </a:solidFill>
                          <a:effectLst/>
                          <a:latin typeface="Verdana" panose="020B0604030504040204" pitchFamily="34" charset="0"/>
                          <a:ea typeface="Verdana" panose="020B0604030504040204" pitchFamily="34" charset="0"/>
                        </a:rPr>
                        <a:t>Scaling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Verdana" panose="020B0604030504040204" pitchFamily="34" charset="0"/>
                          <a:ea typeface="Verdana" panose="020B0604030504040204" pitchFamily="34" charset="0"/>
                        </a:rPr>
                        <a:t>It can be </a:t>
                      </a:r>
                      <a:r>
                        <a:rPr lang="en-US" sz="1000" b="0" i="0" u="none" strike="noStrike" dirty="0" err="1">
                          <a:solidFill>
                            <a:srgbClr val="000000"/>
                          </a:solidFill>
                          <a:effectLst/>
                          <a:latin typeface="Verdana" panose="020B0604030504040204" pitchFamily="34" charset="0"/>
                          <a:ea typeface="Verdana" panose="020B0604030504040204" pitchFamily="34" charset="0"/>
                        </a:rPr>
                        <a:t>scalled</a:t>
                      </a:r>
                      <a:r>
                        <a:rPr lang="en-US" sz="1000" b="0" i="0" u="none" strike="noStrike" dirty="0">
                          <a:solidFill>
                            <a:srgbClr val="000000"/>
                          </a:solidFill>
                          <a:effectLst/>
                          <a:latin typeface="Verdana" panose="020B0604030504040204" pitchFamily="34" charset="0"/>
                          <a:ea typeface="Verdana" panose="020B0604030504040204" pitchFamily="34" charset="0"/>
                        </a:rPr>
                        <a:t> up with faster hardware. It is also possible for database tables to span across multiple hosts in a distributed system, but this requires additional investment.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Verdana" panose="020B0604030504040204" pitchFamily="34" charset="0"/>
                          <a:ea typeface="Verdana" panose="020B0604030504040204" pitchFamily="34" charset="0"/>
                        </a:rPr>
                        <a:t>DynamoDB is designed to scale out using distributed clusters of hardware. This design allows increased throughput without increased latency.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0274256"/>
                  </a:ext>
                </a:extLst>
              </a:tr>
            </a:tbl>
          </a:graphicData>
        </a:graphic>
      </p:graphicFrame>
    </p:spTree>
    <p:extLst>
      <p:ext uri="{BB962C8B-B14F-4D97-AF65-F5344CB8AC3E}">
        <p14:creationId xmlns:p14="http://schemas.microsoft.com/office/powerpoint/2010/main" val="3641402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smtClean="0">
                <a:latin typeface="Verdana" panose="020B0604030504040204" pitchFamily="34" charset="0"/>
                <a:ea typeface="Verdana" panose="020B0604030504040204" pitchFamily="34" charset="0"/>
              </a:rPr>
              <a:t>Core </a:t>
            </a:r>
            <a:r>
              <a:rPr lang="en-US" sz="1800" dirty="0">
                <a:latin typeface="Verdana" panose="020B0604030504040204" pitchFamily="34" charset="0"/>
                <a:ea typeface="Verdana" panose="020B0604030504040204" pitchFamily="34" charset="0"/>
              </a:rPr>
              <a:t>Components :</a:t>
            </a:r>
          </a:p>
        </p:txBody>
      </p:sp>
      <p:grpSp>
        <p:nvGrpSpPr>
          <p:cNvPr id="4" name="Group 3"/>
          <p:cNvGrpSpPr/>
          <p:nvPr/>
        </p:nvGrpSpPr>
        <p:grpSpPr>
          <a:xfrm>
            <a:off x="617913" y="740901"/>
            <a:ext cx="10811934" cy="4682457"/>
            <a:chOff x="617913" y="740901"/>
            <a:chExt cx="10811934" cy="4682457"/>
          </a:xfrm>
        </p:grpSpPr>
        <p:grpSp>
          <p:nvGrpSpPr>
            <p:cNvPr id="5" name="Group 4"/>
            <p:cNvGrpSpPr/>
            <p:nvPr/>
          </p:nvGrpSpPr>
          <p:grpSpPr>
            <a:xfrm>
              <a:off x="617913" y="740901"/>
              <a:ext cx="10811934" cy="4682457"/>
              <a:chOff x="617913" y="740901"/>
              <a:chExt cx="10811934" cy="4682457"/>
            </a:xfrm>
          </p:grpSpPr>
          <p:pic>
            <p:nvPicPr>
              <p:cNvPr id="8" name="Picture 2" descr="https://docs.aws.amazon.com/amazondynamodb/latest/developerguide/images/HowItWorksPeo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864" y="1910452"/>
                <a:ext cx="2499937" cy="351290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17913" y="740901"/>
                <a:ext cx="10811934" cy="1169551"/>
              </a:xfrm>
              <a:prstGeom prst="rect">
                <a:avLst/>
              </a:prstGeom>
              <a:noFill/>
            </p:spPr>
            <p:txBody>
              <a:bodyPr wrap="square" rtlCol="0">
                <a:spAutoFit/>
              </a:bodyPr>
              <a:lstStyle/>
              <a:p>
                <a:r>
                  <a:rPr lang="en-US" sz="1000" dirty="0">
                    <a:solidFill>
                      <a:schemeClr val="tx2"/>
                    </a:solidFill>
                    <a:latin typeface="Verdana" panose="020B0604030504040204" pitchFamily="34" charset="0"/>
                    <a:ea typeface="Verdana" panose="020B0604030504040204" pitchFamily="34" charset="0"/>
                  </a:rPr>
                  <a:t>In DynamoDB, tables, items, and attributes are the core components. </a:t>
                </a:r>
              </a:p>
              <a:p>
                <a:endParaRPr lang="en-US" sz="1000" b="1" dirty="0">
                  <a:solidFill>
                    <a:schemeClr val="tx2"/>
                  </a:solidFill>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n-US" sz="1000" b="1" dirty="0">
                    <a:solidFill>
                      <a:schemeClr val="tx2"/>
                    </a:solidFill>
                    <a:latin typeface="Verdana" panose="020B0604030504040204" pitchFamily="34" charset="0"/>
                    <a:ea typeface="Verdana" panose="020B0604030504040204" pitchFamily="34" charset="0"/>
                  </a:rPr>
                  <a:t>Table: </a:t>
                </a:r>
                <a:r>
                  <a:rPr lang="en-US" sz="1000" dirty="0">
                    <a:solidFill>
                      <a:schemeClr val="tx2"/>
                    </a:solidFill>
                    <a:latin typeface="Verdana" panose="020B0604030504040204" pitchFamily="34" charset="0"/>
                    <a:ea typeface="Verdana" panose="020B0604030504040204" pitchFamily="34" charset="0"/>
                  </a:rPr>
                  <a:t>Similar to other database systems, DynamoDB stores data in tables. A table is a collection of data.</a:t>
                </a:r>
              </a:p>
              <a:p>
                <a:pPr marL="171450" indent="-171450">
                  <a:buFont typeface="Arial" panose="020B0604020202020204" pitchFamily="34" charset="0"/>
                  <a:buChar char="•"/>
                </a:pPr>
                <a:r>
                  <a:rPr lang="en-US" sz="1000" b="1" dirty="0">
                    <a:solidFill>
                      <a:schemeClr val="tx2"/>
                    </a:solidFill>
                    <a:latin typeface="Verdana" panose="020B0604030504040204" pitchFamily="34" charset="0"/>
                    <a:ea typeface="Verdana" panose="020B0604030504040204" pitchFamily="34" charset="0"/>
                  </a:rPr>
                  <a:t>Items: </a:t>
                </a:r>
                <a:r>
                  <a:rPr lang="en-US" sz="1000" dirty="0">
                    <a:solidFill>
                      <a:schemeClr val="tx2"/>
                    </a:solidFill>
                    <a:latin typeface="Verdana" panose="020B0604030504040204" pitchFamily="34" charset="0"/>
                    <a:ea typeface="Verdana" panose="020B0604030504040204" pitchFamily="34" charset="0"/>
                  </a:rPr>
                  <a:t>Each table contains zero or more items. An item is a group of attributes that is uniquely identifiable among all of the other items.</a:t>
                </a:r>
              </a:p>
              <a:p>
                <a:pPr marL="171450" indent="-171450">
                  <a:buFont typeface="Arial" panose="020B0604020202020204" pitchFamily="34" charset="0"/>
                  <a:buChar char="•"/>
                </a:pPr>
                <a:r>
                  <a:rPr lang="en-US" sz="1000" b="1" dirty="0">
                    <a:solidFill>
                      <a:schemeClr val="tx2"/>
                    </a:solidFill>
                    <a:latin typeface="Verdana" panose="020B0604030504040204" pitchFamily="34" charset="0"/>
                    <a:ea typeface="Verdana" panose="020B0604030504040204" pitchFamily="34" charset="0"/>
                  </a:rPr>
                  <a:t>Attributes: </a:t>
                </a:r>
                <a:r>
                  <a:rPr lang="en-US" sz="1000" dirty="0">
                    <a:solidFill>
                      <a:schemeClr val="tx2"/>
                    </a:solidFill>
                    <a:latin typeface="Verdana" panose="020B0604030504040204" pitchFamily="34" charset="0"/>
                    <a:ea typeface="Verdana" panose="020B0604030504040204" pitchFamily="34" charset="0"/>
                  </a:rPr>
                  <a:t>Each item is composed of one or more attributes. An attribute is a fundamental data element, something that does not need to be broken down any further</a:t>
                </a:r>
                <a:r>
                  <a:rPr lang="en-US" sz="1000" dirty="0" smtClean="0">
                    <a:solidFill>
                      <a:schemeClr val="tx2"/>
                    </a:solidFill>
                    <a:latin typeface="Verdana" panose="020B0604030504040204" pitchFamily="34" charset="0"/>
                    <a:ea typeface="Verdana" panose="020B0604030504040204" pitchFamily="34" charset="0"/>
                  </a:rPr>
                  <a:t>.</a:t>
                </a:r>
                <a:endParaRPr lang="en-US" sz="1000" dirty="0">
                  <a:solidFill>
                    <a:schemeClr val="tx2"/>
                  </a:solidFill>
                  <a:latin typeface="Verdana" panose="020B0604030504040204" pitchFamily="34" charset="0"/>
                  <a:ea typeface="Verdana" panose="020B0604030504040204" pitchFamily="34" charset="0"/>
                </a:endParaRPr>
              </a:p>
              <a:p>
                <a:endParaRPr lang="en-US" sz="1000" dirty="0">
                  <a:solidFill>
                    <a:schemeClr val="tx2"/>
                  </a:solidFill>
                  <a:latin typeface="Verdana" panose="020B0604030504040204" pitchFamily="34" charset="0"/>
                  <a:ea typeface="Verdana" panose="020B0604030504040204" pitchFamily="34" charset="0"/>
                </a:endParaRPr>
              </a:p>
            </p:txBody>
          </p:sp>
        </p:grpSp>
        <p:sp>
          <p:nvSpPr>
            <p:cNvPr id="7" name="TextBox 6"/>
            <p:cNvSpPr txBox="1"/>
            <p:nvPr/>
          </p:nvSpPr>
          <p:spPr>
            <a:xfrm>
              <a:off x="3845560" y="2306146"/>
              <a:ext cx="6866467" cy="2092881"/>
            </a:xfrm>
            <a:prstGeom prst="rect">
              <a:avLst/>
            </a:prstGeom>
            <a:noFill/>
          </p:spPr>
          <p:txBody>
            <a:bodyPr wrap="square" rtlCol="0">
              <a:spAutoFit/>
            </a:bodyPr>
            <a:lstStyle/>
            <a:p>
              <a:r>
                <a:rPr lang="en-US" sz="1000" dirty="0">
                  <a:solidFill>
                    <a:schemeClr val="tx2"/>
                  </a:solidFill>
                  <a:latin typeface="Verdana" panose="020B0604030504040204" pitchFamily="34" charset="0"/>
                  <a:ea typeface="Verdana" panose="020B0604030504040204" pitchFamily="34" charset="0"/>
                </a:rPr>
                <a:t>Note the following about the People table</a:t>
              </a:r>
              <a:r>
                <a:rPr lang="en-US" sz="1000" dirty="0" smtClean="0">
                  <a:solidFill>
                    <a:schemeClr val="tx2"/>
                  </a:solidFill>
                  <a:latin typeface="Verdana" panose="020B0604030504040204" pitchFamily="34" charset="0"/>
                  <a:ea typeface="Verdana" panose="020B0604030504040204" pitchFamily="34" charset="0"/>
                </a:rPr>
                <a:t>:</a:t>
              </a:r>
            </a:p>
            <a:p>
              <a:endParaRPr lang="en-US" sz="1000" dirty="0">
                <a:solidFill>
                  <a:schemeClr val="tx2"/>
                </a:solidFill>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n-US" sz="1000" dirty="0">
                  <a:solidFill>
                    <a:schemeClr val="tx2"/>
                  </a:solidFill>
                  <a:latin typeface="Verdana" panose="020B0604030504040204" pitchFamily="34" charset="0"/>
                  <a:ea typeface="Verdana" panose="020B0604030504040204" pitchFamily="34" charset="0"/>
                </a:rPr>
                <a:t>Each item in the table has a unique identifier, or primary </a:t>
              </a:r>
              <a:r>
                <a:rPr lang="en-US" sz="1000" dirty="0" smtClean="0">
                  <a:solidFill>
                    <a:schemeClr val="tx2"/>
                  </a:solidFill>
                  <a:latin typeface="Verdana" panose="020B0604030504040204" pitchFamily="34" charset="0"/>
                  <a:ea typeface="Verdana" panose="020B0604030504040204" pitchFamily="34" charset="0"/>
                </a:rPr>
                <a:t>key. </a:t>
              </a:r>
              <a:r>
                <a:rPr lang="en-US" sz="1000" dirty="0">
                  <a:solidFill>
                    <a:schemeClr val="tx2"/>
                  </a:solidFill>
                  <a:latin typeface="Verdana" panose="020B0604030504040204" pitchFamily="34" charset="0"/>
                  <a:ea typeface="Verdana" panose="020B0604030504040204" pitchFamily="34" charset="0"/>
                </a:rPr>
                <a:t>In the People table, the primary key consists of one attribute (</a:t>
              </a:r>
              <a:r>
                <a:rPr lang="en-US" sz="1000" dirty="0" err="1">
                  <a:solidFill>
                    <a:schemeClr val="tx2"/>
                  </a:solidFill>
                  <a:latin typeface="Verdana" panose="020B0604030504040204" pitchFamily="34" charset="0"/>
                  <a:ea typeface="Verdana" panose="020B0604030504040204" pitchFamily="34" charset="0"/>
                </a:rPr>
                <a:t>PersonID</a:t>
              </a:r>
              <a:r>
                <a:rPr lang="en-US" sz="1000" dirty="0" smtClean="0">
                  <a:solidFill>
                    <a:schemeClr val="tx2"/>
                  </a:solidFill>
                  <a:latin typeface="Verdana" panose="020B0604030504040204" pitchFamily="34" charset="0"/>
                  <a:ea typeface="Verdana" panose="020B0604030504040204" pitchFamily="34" charset="0"/>
                </a:rPr>
                <a:t>).</a:t>
              </a:r>
            </a:p>
            <a:p>
              <a:endParaRPr lang="en-US" sz="1000" dirty="0">
                <a:solidFill>
                  <a:schemeClr val="tx2"/>
                </a:solidFill>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People</a:t>
              </a:r>
              <a:r>
                <a:rPr lang="en-US" sz="1000" dirty="0">
                  <a:solidFill>
                    <a:schemeClr val="tx2"/>
                  </a:solidFill>
                  <a:latin typeface="Verdana" panose="020B0604030504040204" pitchFamily="34" charset="0"/>
                  <a:ea typeface="Verdana" panose="020B0604030504040204" pitchFamily="34" charset="0"/>
                </a:rPr>
                <a:t> table is schemaless, which means that neither the attributes nor their data types need to be defined beforehand. Each item can have its own distinct attributes</a:t>
              </a:r>
              <a:r>
                <a:rPr lang="en-US" sz="1000" dirty="0" smtClean="0">
                  <a:solidFill>
                    <a:schemeClr val="tx2"/>
                  </a:solidFill>
                  <a:latin typeface="Verdana" panose="020B0604030504040204" pitchFamily="34" charset="0"/>
                  <a:ea typeface="Verdana" panose="020B0604030504040204" pitchFamily="34" charset="0"/>
                </a:rPr>
                <a:t>.</a:t>
              </a:r>
            </a:p>
            <a:p>
              <a:endParaRPr lang="en-US" sz="1000" dirty="0">
                <a:solidFill>
                  <a:schemeClr val="tx2"/>
                </a:solidFill>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Attributes can be</a:t>
              </a:r>
              <a:r>
                <a:rPr lang="en-US" sz="1000" dirty="0">
                  <a:solidFill>
                    <a:schemeClr val="tx2"/>
                  </a:solidFill>
                  <a:latin typeface="Verdana" panose="020B0604030504040204" pitchFamily="34" charset="0"/>
                  <a:ea typeface="Verdana" panose="020B0604030504040204" pitchFamily="34" charset="0"/>
                </a:rPr>
                <a:t> </a:t>
              </a:r>
              <a:r>
                <a:rPr lang="en-US" sz="1000" dirty="0" smtClean="0">
                  <a:solidFill>
                    <a:schemeClr val="tx2"/>
                  </a:solidFill>
                  <a:latin typeface="Verdana" panose="020B0604030504040204" pitchFamily="34" charset="0"/>
                  <a:ea typeface="Verdana" panose="020B0604030504040204" pitchFamily="34" charset="0"/>
                </a:rPr>
                <a:t>either scalar</a:t>
              </a:r>
              <a:r>
                <a:rPr lang="en-US" sz="1000" dirty="0">
                  <a:solidFill>
                    <a:schemeClr val="tx2"/>
                  </a:solidFill>
                  <a:latin typeface="Verdana" panose="020B0604030504040204" pitchFamily="34" charset="0"/>
                  <a:ea typeface="Verdana" panose="020B0604030504040204" pitchFamily="34" charset="0"/>
                </a:rPr>
                <a:t>, which means </a:t>
              </a:r>
              <a:r>
                <a:rPr lang="en-US" sz="1000" dirty="0" smtClean="0">
                  <a:solidFill>
                    <a:schemeClr val="tx2"/>
                  </a:solidFill>
                  <a:latin typeface="Verdana" panose="020B0604030504040204" pitchFamily="34" charset="0"/>
                  <a:ea typeface="Verdana" panose="020B0604030504040204" pitchFamily="34" charset="0"/>
                </a:rPr>
                <a:t>they </a:t>
              </a:r>
              <a:r>
                <a:rPr lang="en-US" sz="1000" dirty="0">
                  <a:solidFill>
                    <a:schemeClr val="tx2"/>
                  </a:solidFill>
                  <a:latin typeface="Verdana" panose="020B0604030504040204" pitchFamily="34" charset="0"/>
                  <a:ea typeface="Verdana" panose="020B0604030504040204" pitchFamily="34" charset="0"/>
                </a:rPr>
                <a:t>can have only one </a:t>
              </a:r>
              <a:r>
                <a:rPr lang="en-US" sz="1000" dirty="0" smtClean="0">
                  <a:solidFill>
                    <a:schemeClr val="tx2"/>
                  </a:solidFill>
                  <a:latin typeface="Verdana" panose="020B0604030504040204" pitchFamily="34" charset="0"/>
                  <a:ea typeface="Verdana" panose="020B0604030504040204" pitchFamily="34" charset="0"/>
                </a:rPr>
                <a:t>value or nested </a:t>
              </a:r>
              <a:r>
                <a:rPr lang="en-US" sz="1000" dirty="0">
                  <a:solidFill>
                    <a:schemeClr val="tx2"/>
                  </a:solidFill>
                  <a:latin typeface="Verdana" panose="020B0604030504040204" pitchFamily="34" charset="0"/>
                  <a:ea typeface="Verdana" panose="020B0604030504040204" pitchFamily="34" charset="0"/>
                </a:rPr>
                <a:t>attribute (Address</a:t>
              </a:r>
              <a:r>
                <a:rPr lang="en-US" sz="1000" dirty="0" smtClean="0">
                  <a:solidFill>
                    <a:schemeClr val="tx2"/>
                  </a:solidFill>
                  <a:latin typeface="Verdana" panose="020B0604030504040204" pitchFamily="34" charset="0"/>
                  <a:ea typeface="Verdana" panose="020B0604030504040204" pitchFamily="34" charset="0"/>
                </a:rPr>
                <a:t>).</a:t>
              </a:r>
            </a:p>
            <a:p>
              <a:pPr marL="171450" indent="-171450">
                <a:buFont typeface="Arial" panose="020B0604020202020204" pitchFamily="34" charset="0"/>
                <a:buChar char="•"/>
              </a:pPr>
              <a:endParaRPr lang="en-US" sz="1000" dirty="0" smtClean="0">
                <a:solidFill>
                  <a:schemeClr val="tx2"/>
                </a:solidFill>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DynamoDB </a:t>
              </a:r>
              <a:r>
                <a:rPr lang="en-US" sz="1000" dirty="0">
                  <a:solidFill>
                    <a:schemeClr val="tx2"/>
                  </a:solidFill>
                  <a:latin typeface="Verdana" panose="020B0604030504040204" pitchFamily="34" charset="0"/>
                  <a:ea typeface="Verdana" panose="020B0604030504040204" pitchFamily="34" charset="0"/>
                </a:rPr>
                <a:t>supports nested attributes up to 32 levels deep.</a:t>
              </a:r>
            </a:p>
            <a:p>
              <a:endParaRPr lang="en-US" sz="1000" dirty="0">
                <a:solidFill>
                  <a:schemeClr val="tx2"/>
                </a:solidFill>
                <a:latin typeface="Verdana" panose="020B0604030504040204" pitchFamily="34" charset="0"/>
                <a:ea typeface="Verdana" panose="020B0604030504040204" pitchFamily="34" charset="0"/>
              </a:endParaRPr>
            </a:p>
          </p:txBody>
        </p:sp>
      </p:grpSp>
    </p:spTree>
    <p:extLst>
      <p:ext uri="{BB962C8B-B14F-4D97-AF65-F5344CB8AC3E}">
        <p14:creationId xmlns:p14="http://schemas.microsoft.com/office/powerpoint/2010/main" val="19455197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a:latin typeface="Verdana" panose="020B0604030504040204" pitchFamily="34" charset="0"/>
                <a:ea typeface="Verdana" panose="020B0604030504040204" pitchFamily="34" charset="0"/>
              </a:rPr>
              <a:t>Primary Key</a:t>
            </a:r>
          </a:p>
        </p:txBody>
      </p:sp>
      <p:grpSp>
        <p:nvGrpSpPr>
          <p:cNvPr id="3" name="Group 2"/>
          <p:cNvGrpSpPr/>
          <p:nvPr/>
        </p:nvGrpSpPr>
        <p:grpSpPr>
          <a:xfrm>
            <a:off x="838200" y="801159"/>
            <a:ext cx="10515600" cy="4926835"/>
            <a:chOff x="838200" y="801159"/>
            <a:chExt cx="10515600" cy="4926835"/>
          </a:xfrm>
        </p:grpSpPr>
        <p:sp>
          <p:nvSpPr>
            <p:cNvPr id="4" name="Content Placeholder 2"/>
            <p:cNvSpPr txBox="1">
              <a:spLocks/>
            </p:cNvSpPr>
            <p:nvPr/>
          </p:nvSpPr>
          <p:spPr>
            <a:xfrm>
              <a:off x="838200" y="801159"/>
              <a:ext cx="10515600" cy="4351338"/>
            </a:xfrm>
            <a:prstGeom prst="rect">
              <a:avLst/>
            </a:prstGeom>
          </p:spPr>
          <p:txBody>
            <a:bodyPr>
              <a:normAutofit/>
            </a:bodyPr>
            <a:lstStyle>
              <a:lvl1pPr marL="0" indent="0" algn="l" defTabSz="1219170" rtl="0" eaLnBrk="1" latinLnBrk="0" hangingPunct="1">
                <a:lnSpc>
                  <a:spcPct val="100000"/>
                </a:lnSpc>
                <a:spcBef>
                  <a:spcPts val="800"/>
                </a:spcBef>
                <a:buFont typeface="Arial" panose="020B0604020202020204" pitchFamily="34" charset="0"/>
                <a:buNone/>
                <a:defRPr sz="2400" kern="1200">
                  <a:solidFill>
                    <a:schemeClr val="tx2"/>
                  </a:solidFill>
                  <a:latin typeface="Calibri" panose="020F0502020204030204" pitchFamily="34" charset="0"/>
                  <a:ea typeface="+mn-ea"/>
                  <a:cs typeface="Calibri" panose="020F0502020204030204" pitchFamily="34" charset="0"/>
                </a:defRPr>
              </a:lvl1pPr>
              <a:lvl2pPr marL="304792" indent="-304792" algn="l" defTabSz="121917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Calibri" panose="020F0502020204030204" pitchFamily="34" charset="0"/>
                  <a:ea typeface="+mn-ea"/>
                  <a:cs typeface="Calibri" panose="020F0502020204030204" pitchFamily="34" charset="0"/>
                </a:defRPr>
              </a:lvl2pPr>
              <a:lvl3pPr marL="609585"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Calibri" panose="020F0502020204030204" pitchFamily="34" charset="0"/>
                  <a:ea typeface="+mn-ea"/>
                  <a:cs typeface="Calibri" panose="020F0502020204030204" pitchFamily="34" charset="0"/>
                </a:defRPr>
              </a:lvl3pPr>
              <a:lvl4pPr marL="914377" indent="-304792" algn="l" defTabSz="121917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Calibri" panose="020F0502020204030204" pitchFamily="34" charset="0"/>
                  <a:ea typeface="+mn-ea"/>
                  <a:cs typeface="Calibri" panose="020F0502020204030204" pitchFamily="34" charset="0"/>
                </a:defRPr>
              </a:lvl4pPr>
              <a:lvl5pPr marL="1219170"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Calibri" panose="020F0502020204030204" pitchFamily="34" charset="0"/>
                  <a:ea typeface="+mn-ea"/>
                  <a:cs typeface="Calibri" panose="020F0502020204030204" pitchFamily="34" charset="0"/>
                </a:defRPr>
              </a:lvl5pPr>
              <a:lvl6pPr marL="1523962" indent="-304792" algn="l" defTabSz="121917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54" indent="-304792" algn="l" defTabSz="121917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547" indent="-304792" algn="l" defTabSz="121917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547" indent="-304792" algn="l" defTabSz="121917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a:lstStyle>
            <a:p>
              <a:r>
                <a:rPr lang="en-US" sz="1000" smtClean="0">
                  <a:latin typeface="Verdana" panose="020B0604030504040204" pitchFamily="34" charset="0"/>
                  <a:ea typeface="Verdana" panose="020B0604030504040204" pitchFamily="34" charset="0"/>
                </a:rPr>
                <a:t>Primary key uniquely identifies each item in the table, so that no two items can have the same key. While creating a table, in addition to the table name, must specify the primary key of the table.</a:t>
              </a:r>
            </a:p>
            <a:p>
              <a:endParaRPr lang="en-US" sz="1000" smtClean="0">
                <a:latin typeface="Verdana" panose="020B0604030504040204" pitchFamily="34" charset="0"/>
                <a:ea typeface="Verdana" panose="020B0604030504040204" pitchFamily="34" charset="0"/>
              </a:endParaRPr>
            </a:p>
            <a:p>
              <a:r>
                <a:rPr lang="en-US" sz="1000" smtClean="0">
                  <a:latin typeface="Verdana" panose="020B0604030504040204" pitchFamily="34" charset="0"/>
                  <a:ea typeface="Verdana" panose="020B0604030504040204" pitchFamily="34" charset="0"/>
                </a:rPr>
                <a:t>DynamoDB supports two different kinds of primary keys:</a:t>
              </a:r>
            </a:p>
            <a:p>
              <a:r>
                <a:rPr lang="en-US" sz="1000" b="1" smtClean="0">
                  <a:latin typeface="Verdana" panose="020B0604030504040204" pitchFamily="34" charset="0"/>
                  <a:ea typeface="Verdana" panose="020B0604030504040204" pitchFamily="34" charset="0"/>
                </a:rPr>
                <a:t>Partition key (Hash key)</a:t>
              </a:r>
              <a:r>
                <a:rPr lang="en-US" sz="1000" smtClean="0">
                  <a:latin typeface="Verdana" panose="020B0604030504040204" pitchFamily="34" charset="0"/>
                  <a:ea typeface="Verdana" panose="020B0604030504040204" pitchFamily="34" charset="0"/>
                </a:rPr>
                <a:t> – A simple primary key, composed of one attribute known as the </a:t>
              </a:r>
              <a:r>
                <a:rPr lang="en-US" sz="1000" i="1" smtClean="0">
                  <a:latin typeface="Verdana" panose="020B0604030504040204" pitchFamily="34" charset="0"/>
                  <a:ea typeface="Verdana" panose="020B0604030504040204" pitchFamily="34" charset="0"/>
                </a:rPr>
                <a:t>partition key</a:t>
              </a:r>
              <a:r>
                <a:rPr lang="en-US" sz="1000" smtClean="0">
                  <a:latin typeface="Verdana" panose="020B0604030504040204" pitchFamily="34" charset="0"/>
                  <a:ea typeface="Verdana" panose="020B0604030504040204" pitchFamily="34" charset="0"/>
                </a:rPr>
                <a:t>. It has to diverse enough that data is distributed.</a:t>
              </a:r>
            </a:p>
            <a:p>
              <a:r>
                <a:rPr lang="en-US" sz="1000" b="1" smtClean="0">
                  <a:latin typeface="Verdana" panose="020B0604030504040204" pitchFamily="34" charset="0"/>
                  <a:ea typeface="Verdana" panose="020B0604030504040204" pitchFamily="34" charset="0"/>
                </a:rPr>
                <a:t>Partition key and sort key (Hash key + Range key)</a:t>
              </a:r>
              <a:r>
                <a:rPr lang="en-US" sz="1000" smtClean="0">
                  <a:latin typeface="Verdana" panose="020B0604030504040204" pitchFamily="34" charset="0"/>
                  <a:ea typeface="Verdana" panose="020B0604030504040204" pitchFamily="34" charset="0"/>
                </a:rPr>
                <a:t> – Referred to as a </a:t>
              </a:r>
              <a:r>
                <a:rPr lang="en-US" sz="1000" i="1" smtClean="0">
                  <a:latin typeface="Verdana" panose="020B0604030504040204" pitchFamily="34" charset="0"/>
                  <a:ea typeface="Verdana" panose="020B0604030504040204" pitchFamily="34" charset="0"/>
                </a:rPr>
                <a:t>composite primary key</a:t>
              </a:r>
              <a:r>
                <a:rPr lang="en-US" sz="1000" smtClean="0">
                  <a:latin typeface="Verdana" panose="020B0604030504040204" pitchFamily="34" charset="0"/>
                  <a:ea typeface="Verdana" panose="020B0604030504040204" pitchFamily="34" charset="0"/>
                </a:rPr>
                <a:t>, this type of key is composed of two attributes. The first attribute is the </a:t>
              </a:r>
              <a:r>
                <a:rPr lang="en-US" sz="1000" i="1" smtClean="0">
                  <a:latin typeface="Verdana" panose="020B0604030504040204" pitchFamily="34" charset="0"/>
                  <a:ea typeface="Verdana" panose="020B0604030504040204" pitchFamily="34" charset="0"/>
                </a:rPr>
                <a:t>partition key</a:t>
              </a:r>
              <a:r>
                <a:rPr lang="en-US" sz="1000" smtClean="0">
                  <a:latin typeface="Verdana" panose="020B0604030504040204" pitchFamily="34" charset="0"/>
                  <a:ea typeface="Verdana" panose="020B0604030504040204" pitchFamily="34" charset="0"/>
                </a:rPr>
                <a:t>, and the second attribute is the </a:t>
              </a:r>
              <a:r>
                <a:rPr lang="en-US" sz="1000" i="1" smtClean="0">
                  <a:latin typeface="Verdana" panose="020B0604030504040204" pitchFamily="34" charset="0"/>
                  <a:ea typeface="Verdana" panose="020B0604030504040204" pitchFamily="34" charset="0"/>
                </a:rPr>
                <a:t>sort key</a:t>
              </a:r>
              <a:r>
                <a:rPr lang="en-US" sz="1000" smtClean="0">
                  <a:latin typeface="Verdana" panose="020B0604030504040204" pitchFamily="34" charset="0"/>
                  <a:ea typeface="Verdana" panose="020B0604030504040204" pitchFamily="34" charset="0"/>
                </a:rPr>
                <a:t>. The combination must be unique.</a:t>
              </a:r>
            </a:p>
            <a:p>
              <a:endParaRPr lang="en-US" sz="1000" smtClean="0">
                <a:latin typeface="Verdana" panose="020B0604030504040204" pitchFamily="34" charset="0"/>
                <a:ea typeface="Verdana" panose="020B0604030504040204" pitchFamily="34" charset="0"/>
              </a:endParaRPr>
            </a:p>
            <a:p>
              <a:endParaRPr lang="en-US" sz="1000" dirty="0">
                <a:latin typeface="Verdana" panose="020B0604030504040204" pitchFamily="34" charset="0"/>
                <a:ea typeface="Verdana" panose="020B0604030504040204" pitchFamily="34" charset="0"/>
              </a:endParaRPr>
            </a:p>
          </p:txBody>
        </p:sp>
        <p:grpSp>
          <p:nvGrpSpPr>
            <p:cNvPr id="5" name="Group 4"/>
            <p:cNvGrpSpPr/>
            <p:nvPr/>
          </p:nvGrpSpPr>
          <p:grpSpPr>
            <a:xfrm>
              <a:off x="1202883" y="2660944"/>
              <a:ext cx="8771004" cy="3067050"/>
              <a:chOff x="1211196" y="2485524"/>
              <a:chExt cx="8771004" cy="3067050"/>
            </a:xfrm>
          </p:grpSpPr>
          <p:pic>
            <p:nvPicPr>
              <p:cNvPr id="7" name="Picture 6"/>
              <p:cNvPicPr>
                <a:picLocks noChangeAspect="1"/>
              </p:cNvPicPr>
              <p:nvPr/>
            </p:nvPicPr>
            <p:blipFill>
              <a:blip r:embed="rId3"/>
              <a:stretch>
                <a:fillRect/>
              </a:stretch>
            </p:blipFill>
            <p:spPr>
              <a:xfrm>
                <a:off x="1211196" y="2485524"/>
                <a:ext cx="3505200" cy="3067050"/>
              </a:xfrm>
              <a:prstGeom prst="rect">
                <a:avLst/>
              </a:prstGeom>
            </p:spPr>
          </p:pic>
          <p:sp>
            <p:nvSpPr>
              <p:cNvPr id="8" name="TextBox 7"/>
              <p:cNvSpPr txBox="1"/>
              <p:nvPr/>
            </p:nvSpPr>
            <p:spPr>
              <a:xfrm>
                <a:off x="4946069" y="3311163"/>
                <a:ext cx="5036131" cy="707886"/>
              </a:xfrm>
              <a:prstGeom prst="rect">
                <a:avLst/>
              </a:prstGeom>
              <a:noFill/>
            </p:spPr>
            <p:txBody>
              <a:bodyPr wrap="square" rtlCol="0">
                <a:spAutoFit/>
              </a:bodyPr>
              <a:lstStyle/>
              <a:p>
                <a:pPr marL="285750" indent="-285750">
                  <a:buFont typeface="Wingdings" panose="05000000000000000000" pitchFamily="2" charset="2"/>
                  <a:buChar char="Ø"/>
                </a:pPr>
                <a:r>
                  <a:rPr lang="en-US" sz="1000" dirty="0">
                    <a:solidFill>
                      <a:schemeClr val="tx2"/>
                    </a:solidFill>
                    <a:latin typeface="Verdana" panose="020B0604030504040204" pitchFamily="34" charset="0"/>
                    <a:ea typeface="Verdana" panose="020B0604030504040204" pitchFamily="34" charset="0"/>
                  </a:rPr>
                  <a:t>In Previous </a:t>
                </a:r>
                <a:r>
                  <a:rPr lang="en-US" sz="1000" dirty="0" smtClean="0">
                    <a:solidFill>
                      <a:schemeClr val="tx2"/>
                    </a:solidFill>
                    <a:latin typeface="Verdana" panose="020B0604030504040204" pitchFamily="34" charset="0"/>
                    <a:ea typeface="Verdana" panose="020B0604030504040204" pitchFamily="34" charset="0"/>
                  </a:rPr>
                  <a:t>example </a:t>
                </a:r>
                <a:r>
                  <a:rPr lang="en-US" sz="1000" b="1" dirty="0" err="1" smtClean="0">
                    <a:solidFill>
                      <a:schemeClr val="tx2"/>
                    </a:solidFill>
                    <a:latin typeface="Verdana" panose="020B0604030504040204" pitchFamily="34" charset="0"/>
                    <a:ea typeface="Verdana" panose="020B0604030504040204" pitchFamily="34" charset="0"/>
                  </a:rPr>
                  <a:t>PersonID</a:t>
                </a:r>
                <a:r>
                  <a:rPr lang="en-US" sz="1000" dirty="0" smtClean="0">
                    <a:solidFill>
                      <a:schemeClr val="tx2"/>
                    </a:solidFill>
                    <a:latin typeface="Verdana" panose="020B0604030504040204" pitchFamily="34" charset="0"/>
                    <a:ea typeface="Verdana" panose="020B0604030504040204" pitchFamily="34" charset="0"/>
                  </a:rPr>
                  <a:t> is the example of </a:t>
                </a:r>
                <a:r>
                  <a:rPr lang="en-US" sz="1000" i="1" dirty="0" smtClean="0">
                    <a:solidFill>
                      <a:schemeClr val="tx2"/>
                    </a:solidFill>
                    <a:latin typeface="Verdana" panose="020B0604030504040204" pitchFamily="34" charset="0"/>
                    <a:ea typeface="Verdana" panose="020B0604030504040204" pitchFamily="34" charset="0"/>
                  </a:rPr>
                  <a:t>Partition Key</a:t>
                </a:r>
              </a:p>
              <a:p>
                <a:endParaRPr lang="en-US" sz="1000" i="1" dirty="0" smtClean="0">
                  <a:solidFill>
                    <a:schemeClr val="tx2"/>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1000" dirty="0" smtClean="0">
                    <a:solidFill>
                      <a:schemeClr val="tx2"/>
                    </a:solidFill>
                    <a:latin typeface="Verdana" panose="020B0604030504040204" pitchFamily="34" charset="0"/>
                    <a:ea typeface="Verdana" panose="020B0604030504040204" pitchFamily="34" charset="0"/>
                  </a:rPr>
                  <a:t>Here in Music table </a:t>
                </a:r>
                <a:r>
                  <a:rPr lang="en-US" sz="1000" b="1" dirty="0" smtClean="0">
                    <a:solidFill>
                      <a:schemeClr val="tx2"/>
                    </a:solidFill>
                    <a:latin typeface="Verdana" panose="020B0604030504040204" pitchFamily="34" charset="0"/>
                    <a:ea typeface="Verdana" panose="020B0604030504040204" pitchFamily="34" charset="0"/>
                  </a:rPr>
                  <a:t>Artist, </a:t>
                </a:r>
                <a:r>
                  <a:rPr lang="en-US" sz="1000" b="1" dirty="0" err="1" smtClean="0">
                    <a:solidFill>
                      <a:schemeClr val="tx2"/>
                    </a:solidFill>
                    <a:latin typeface="Verdana" panose="020B0604030504040204" pitchFamily="34" charset="0"/>
                    <a:ea typeface="Verdana" panose="020B0604030504040204" pitchFamily="34" charset="0"/>
                  </a:rPr>
                  <a:t>SongTitle</a:t>
                </a:r>
                <a:r>
                  <a:rPr lang="en-US" sz="1000" b="1" dirty="0" smtClean="0">
                    <a:solidFill>
                      <a:schemeClr val="tx2"/>
                    </a:solidFill>
                    <a:latin typeface="Verdana" panose="020B0604030504040204" pitchFamily="34" charset="0"/>
                    <a:ea typeface="Verdana" panose="020B0604030504040204" pitchFamily="34" charset="0"/>
                  </a:rPr>
                  <a:t> </a:t>
                </a:r>
                <a:r>
                  <a:rPr lang="en-US" sz="1000" dirty="0" smtClean="0">
                    <a:solidFill>
                      <a:schemeClr val="tx2"/>
                    </a:solidFill>
                    <a:latin typeface="Verdana" panose="020B0604030504040204" pitchFamily="34" charset="0"/>
                    <a:ea typeface="Verdana" panose="020B0604030504040204" pitchFamily="34" charset="0"/>
                  </a:rPr>
                  <a:t>together form Primary Key where Artist is the </a:t>
                </a:r>
                <a:r>
                  <a:rPr lang="en-US" sz="1000" i="1" dirty="0" smtClean="0">
                    <a:solidFill>
                      <a:schemeClr val="tx2"/>
                    </a:solidFill>
                    <a:latin typeface="Verdana" panose="020B0604030504040204" pitchFamily="34" charset="0"/>
                    <a:ea typeface="Verdana" panose="020B0604030504040204" pitchFamily="34" charset="0"/>
                  </a:rPr>
                  <a:t>Partition Key </a:t>
                </a:r>
                <a:r>
                  <a:rPr lang="en-US" sz="1000" dirty="0" smtClean="0">
                    <a:solidFill>
                      <a:schemeClr val="tx2"/>
                    </a:solidFill>
                    <a:latin typeface="Verdana" panose="020B0604030504040204" pitchFamily="34" charset="0"/>
                    <a:ea typeface="Verdana" panose="020B0604030504040204" pitchFamily="34" charset="0"/>
                  </a:rPr>
                  <a:t>and </a:t>
                </a:r>
                <a:r>
                  <a:rPr lang="en-US" sz="1000" dirty="0" err="1" smtClean="0">
                    <a:solidFill>
                      <a:schemeClr val="tx2"/>
                    </a:solidFill>
                    <a:latin typeface="Verdana" panose="020B0604030504040204" pitchFamily="34" charset="0"/>
                    <a:ea typeface="Verdana" panose="020B0604030504040204" pitchFamily="34" charset="0"/>
                  </a:rPr>
                  <a:t>SongTItile</a:t>
                </a:r>
                <a:r>
                  <a:rPr lang="en-US" sz="1000" dirty="0" smtClean="0">
                    <a:solidFill>
                      <a:schemeClr val="tx2"/>
                    </a:solidFill>
                    <a:latin typeface="Verdana" panose="020B0604030504040204" pitchFamily="34" charset="0"/>
                    <a:ea typeface="Verdana" panose="020B0604030504040204" pitchFamily="34" charset="0"/>
                  </a:rPr>
                  <a:t> is the </a:t>
                </a:r>
                <a:r>
                  <a:rPr lang="en-US" sz="1000" i="1" dirty="0" smtClean="0">
                    <a:solidFill>
                      <a:schemeClr val="tx2"/>
                    </a:solidFill>
                    <a:latin typeface="Verdana" panose="020B0604030504040204" pitchFamily="34" charset="0"/>
                    <a:ea typeface="Verdana" panose="020B0604030504040204" pitchFamily="34" charset="0"/>
                  </a:rPr>
                  <a:t>Sort Key</a:t>
                </a:r>
                <a:r>
                  <a:rPr lang="en-US" sz="1000" dirty="0" smtClean="0">
                    <a:solidFill>
                      <a:schemeClr val="tx2"/>
                    </a:solidFill>
                    <a:latin typeface="Verdana" panose="020B0604030504040204" pitchFamily="34" charset="0"/>
                    <a:ea typeface="Verdana" panose="020B0604030504040204" pitchFamily="34" charset="0"/>
                  </a:rPr>
                  <a:t>.</a:t>
                </a:r>
                <a:endParaRPr lang="en-US" sz="1000" b="1" dirty="0">
                  <a:solidFill>
                    <a:schemeClr val="tx2"/>
                  </a:solidFill>
                  <a:latin typeface="Verdana" panose="020B0604030504040204" pitchFamily="34" charset="0"/>
                  <a:ea typeface="Verdana" panose="020B0604030504040204" pitchFamily="34" charset="0"/>
                </a:endParaRPr>
              </a:p>
            </p:txBody>
          </p:sp>
        </p:grpSp>
      </p:grpSp>
    </p:spTree>
    <p:extLst>
      <p:ext uri="{BB962C8B-B14F-4D97-AF65-F5344CB8AC3E}">
        <p14:creationId xmlns:p14="http://schemas.microsoft.com/office/powerpoint/2010/main" val="379277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200" b="1" i="0" u="none" strike="noStrike" kern="1200" cap="none" spc="0" normalizeH="0" baseline="0" noProof="0" smtClean="0">
                <a:ln>
                  <a:noFill/>
                </a:ln>
                <a:solidFill>
                  <a:srgbClr val="00B140"/>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200" b="1" i="0" u="none" strike="noStrike" kern="1200" cap="none" spc="0" normalizeH="0" baseline="0" noProof="0" dirty="0">
              <a:ln>
                <a:noFill/>
              </a:ln>
              <a:solidFill>
                <a:srgbClr val="00B140"/>
              </a:solidFill>
              <a:effectLst/>
              <a:uLnTx/>
              <a:uFillTx/>
              <a:latin typeface="Calibri" panose="020F0502020204030204" pitchFamily="34" charset="0"/>
              <a:ea typeface="+mn-ea"/>
              <a:cs typeface="+mn-cs"/>
            </a:endParaRPr>
          </a:p>
        </p:txBody>
      </p:sp>
      <p:sp>
        <p:nvSpPr>
          <p:cNvPr id="6" name="Title 5"/>
          <p:cNvSpPr>
            <a:spLocks noGrp="1"/>
          </p:cNvSpPr>
          <p:nvPr>
            <p:ph type="title"/>
          </p:nvPr>
        </p:nvSpPr>
        <p:spPr>
          <a:xfrm>
            <a:off x="512064" y="365760"/>
            <a:ext cx="11180064" cy="240687"/>
          </a:xfrm>
        </p:spPr>
        <p:txBody>
          <a:bodyPr>
            <a:normAutofit fontScale="90000"/>
          </a:bodyPr>
          <a:lstStyle/>
          <a:p>
            <a:r>
              <a:rPr lang="en-US" sz="1800" dirty="0" smtClean="0">
                <a:latin typeface="Verdana" panose="020B0604030504040204" pitchFamily="34" charset="0"/>
                <a:ea typeface="Verdana" panose="020B0604030504040204" pitchFamily="34" charset="0"/>
              </a:rPr>
              <a:t>Partition </a:t>
            </a:r>
            <a:r>
              <a:rPr lang="en-US" sz="1800" dirty="0">
                <a:latin typeface="Verdana" panose="020B0604030504040204" pitchFamily="34" charset="0"/>
                <a:ea typeface="Verdana" panose="020B0604030504040204" pitchFamily="34" charset="0"/>
              </a:rPr>
              <a:t>keys exercise</a:t>
            </a:r>
          </a:p>
        </p:txBody>
      </p:sp>
      <p:sp>
        <p:nvSpPr>
          <p:cNvPr id="4" name="TextBox 3"/>
          <p:cNvSpPr txBox="1"/>
          <p:nvPr/>
        </p:nvSpPr>
        <p:spPr>
          <a:xfrm>
            <a:off x="507074" y="1080655"/>
            <a:ext cx="11122429" cy="2554545"/>
          </a:xfrm>
          <a:prstGeom prst="rect">
            <a:avLst/>
          </a:prstGeom>
          <a:noFill/>
        </p:spPr>
        <p:txBody>
          <a:bodyPr wrap="square" rtlCol="0">
            <a:spAutoFit/>
          </a:bodyPr>
          <a:lstStyle/>
          <a:p>
            <a:r>
              <a:rPr lang="en-US" sz="1000" dirty="0" smtClean="0">
                <a:solidFill>
                  <a:schemeClr val="tx2"/>
                </a:solidFill>
                <a:latin typeface="Verdana" panose="020B0604030504040204" pitchFamily="34" charset="0"/>
                <a:ea typeface="Verdana" panose="020B0604030504040204" pitchFamily="34" charset="0"/>
              </a:rPr>
              <a:t>You need think about before choosing a good partition key. Always remember Partition key has to be distributed.</a:t>
            </a:r>
          </a:p>
          <a:p>
            <a:endParaRPr lang="en-US" sz="1000" dirty="0">
              <a:solidFill>
                <a:schemeClr val="tx2"/>
              </a:solidFill>
              <a:latin typeface="Verdana" panose="020B0604030504040204" pitchFamily="34" charset="0"/>
              <a:ea typeface="Verdana" panose="020B0604030504040204" pitchFamily="34" charset="0"/>
            </a:endParaRPr>
          </a:p>
          <a:p>
            <a:r>
              <a:rPr lang="en-US" sz="1000" dirty="0" smtClean="0">
                <a:solidFill>
                  <a:schemeClr val="tx2"/>
                </a:solidFill>
                <a:latin typeface="Verdana" panose="020B0604030504040204" pitchFamily="34" charset="0"/>
                <a:ea typeface="Verdana" panose="020B0604030504040204" pitchFamily="34" charset="0"/>
              </a:rPr>
              <a:t>Take an example of </a:t>
            </a:r>
            <a:r>
              <a:rPr lang="en-US" sz="1000" b="1" dirty="0" smtClean="0">
                <a:solidFill>
                  <a:schemeClr val="tx2"/>
                </a:solidFill>
                <a:latin typeface="Verdana" panose="020B0604030504040204" pitchFamily="34" charset="0"/>
                <a:ea typeface="Verdana" panose="020B0604030504040204" pitchFamily="34" charset="0"/>
              </a:rPr>
              <a:t>People</a:t>
            </a:r>
            <a:r>
              <a:rPr lang="en-US" sz="1000" dirty="0" smtClean="0">
                <a:solidFill>
                  <a:schemeClr val="tx2"/>
                </a:solidFill>
                <a:latin typeface="Verdana" panose="020B0604030504040204" pitchFamily="34" charset="0"/>
                <a:ea typeface="Verdana" panose="020B0604030504040204" pitchFamily="34" charset="0"/>
              </a:rPr>
              <a:t> table. While designing the People table first you have to think – </a:t>
            </a:r>
          </a:p>
          <a:p>
            <a:endParaRPr lang="en-US" sz="1000" dirty="0" smtClean="0">
              <a:solidFill>
                <a:schemeClr val="tx2"/>
              </a:solidFill>
              <a:latin typeface="Verdana" panose="020B0604030504040204" pitchFamily="34" charset="0"/>
              <a:ea typeface="Verdana" panose="020B0604030504040204" pitchFamily="34" charset="0"/>
            </a:endParaRPr>
          </a:p>
          <a:p>
            <a:endParaRPr lang="en-US" sz="1000" dirty="0">
              <a:solidFill>
                <a:schemeClr val="tx2"/>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000" dirty="0" smtClean="0">
                <a:solidFill>
                  <a:schemeClr val="tx2"/>
                </a:solidFill>
                <a:latin typeface="Verdana" panose="020B0604030504040204" pitchFamily="34" charset="0"/>
                <a:ea typeface="Verdana" panose="020B0604030504040204" pitchFamily="34" charset="0"/>
              </a:rPr>
              <a:t>What is the partition key to maximize the data distribution?</a:t>
            </a:r>
          </a:p>
          <a:p>
            <a:pPr marL="285750" indent="-285750">
              <a:buFont typeface="Arial" panose="020B0604020202020204" pitchFamily="34" charset="0"/>
              <a:buChar char="•"/>
            </a:pPr>
            <a:endParaRPr lang="en-US" sz="1000" dirty="0">
              <a:solidFill>
                <a:schemeClr val="tx2"/>
              </a:solidFill>
              <a:latin typeface="Verdana" panose="020B0604030504040204" pitchFamily="34" charset="0"/>
              <a:ea typeface="Verdana" panose="020B0604030504040204" pitchFamily="34" charset="0"/>
            </a:endParaRPr>
          </a:p>
          <a:p>
            <a:pPr marL="285750" indent="-285750">
              <a:buFontTx/>
              <a:buChar char="-"/>
            </a:pPr>
            <a:r>
              <a:rPr lang="en-US" sz="1000" dirty="0" err="1" smtClean="0">
                <a:solidFill>
                  <a:schemeClr val="tx2"/>
                </a:solidFill>
                <a:latin typeface="Verdana" panose="020B0604030504040204" pitchFamily="34" charset="0"/>
                <a:ea typeface="Verdana" panose="020B0604030504040204" pitchFamily="34" charset="0"/>
              </a:rPr>
              <a:t>PersonId</a:t>
            </a:r>
            <a:endParaRPr lang="en-US" sz="1000" dirty="0" smtClean="0">
              <a:solidFill>
                <a:schemeClr val="tx2"/>
              </a:solidFill>
              <a:latin typeface="Verdana" panose="020B0604030504040204" pitchFamily="34" charset="0"/>
              <a:ea typeface="Verdana" panose="020B0604030504040204" pitchFamily="34" charset="0"/>
            </a:endParaRPr>
          </a:p>
          <a:p>
            <a:pPr marL="285750" indent="-285750">
              <a:buFontTx/>
              <a:buChar char="-"/>
            </a:pPr>
            <a:r>
              <a:rPr lang="en-US" sz="1000" dirty="0" err="1" smtClean="0">
                <a:solidFill>
                  <a:schemeClr val="tx2"/>
                </a:solidFill>
                <a:latin typeface="Verdana" panose="020B0604030504040204" pitchFamily="34" charset="0"/>
                <a:ea typeface="Verdana" panose="020B0604030504040204" pitchFamily="34" charset="0"/>
              </a:rPr>
              <a:t>LastName</a:t>
            </a:r>
            <a:endParaRPr lang="en-US" sz="1000" dirty="0" smtClean="0">
              <a:solidFill>
                <a:schemeClr val="tx2"/>
              </a:solidFill>
              <a:latin typeface="Verdana" panose="020B0604030504040204" pitchFamily="34" charset="0"/>
              <a:ea typeface="Verdana" panose="020B0604030504040204" pitchFamily="34" charset="0"/>
            </a:endParaRPr>
          </a:p>
          <a:p>
            <a:pPr marL="285750" indent="-285750">
              <a:buFontTx/>
              <a:buChar char="-"/>
            </a:pPr>
            <a:r>
              <a:rPr lang="en-US" sz="1000" dirty="0" err="1" smtClean="0">
                <a:solidFill>
                  <a:schemeClr val="tx2"/>
                </a:solidFill>
                <a:latin typeface="Verdana" panose="020B0604030504040204" pitchFamily="34" charset="0"/>
                <a:ea typeface="Verdana" panose="020B0604030504040204" pitchFamily="34" charset="0"/>
              </a:rPr>
              <a:t>FirstName</a:t>
            </a:r>
            <a:endParaRPr lang="en-US" sz="1000" dirty="0" smtClean="0">
              <a:solidFill>
                <a:schemeClr val="tx2"/>
              </a:solidFill>
              <a:latin typeface="Verdana" panose="020B0604030504040204" pitchFamily="34" charset="0"/>
              <a:ea typeface="Verdana" panose="020B0604030504040204" pitchFamily="34" charset="0"/>
            </a:endParaRPr>
          </a:p>
          <a:p>
            <a:pPr marL="285750" indent="-285750">
              <a:buFontTx/>
              <a:buChar char="-"/>
            </a:pPr>
            <a:endParaRPr lang="en-US" sz="1000" dirty="0" smtClean="0">
              <a:solidFill>
                <a:schemeClr val="tx2"/>
              </a:solidFill>
              <a:latin typeface="Verdana" panose="020B0604030504040204" pitchFamily="34" charset="0"/>
              <a:ea typeface="Verdana" panose="020B0604030504040204" pitchFamily="34" charset="0"/>
            </a:endParaRPr>
          </a:p>
          <a:p>
            <a:pPr marL="285750" indent="-285750">
              <a:buFontTx/>
              <a:buChar char="-"/>
            </a:pPr>
            <a:endParaRPr lang="en-US" sz="1000" dirty="0">
              <a:solidFill>
                <a:schemeClr val="tx2"/>
              </a:solidFill>
              <a:latin typeface="Verdana" panose="020B0604030504040204" pitchFamily="34" charset="0"/>
              <a:ea typeface="Verdana" panose="020B0604030504040204" pitchFamily="34" charset="0"/>
            </a:endParaRPr>
          </a:p>
          <a:p>
            <a:r>
              <a:rPr lang="en-US" sz="1000" dirty="0" err="1" smtClean="0">
                <a:solidFill>
                  <a:schemeClr val="tx2"/>
                </a:solidFill>
                <a:latin typeface="Verdana" panose="020B0604030504040204" pitchFamily="34" charset="0"/>
                <a:ea typeface="Verdana" panose="020B0604030504040204" pitchFamily="34" charset="0"/>
              </a:rPr>
              <a:t>PersonId</a:t>
            </a:r>
            <a:r>
              <a:rPr lang="en-US" sz="1000" dirty="0" smtClean="0">
                <a:solidFill>
                  <a:schemeClr val="tx2"/>
                </a:solidFill>
                <a:latin typeface="Verdana" panose="020B0604030504040204" pitchFamily="34" charset="0"/>
                <a:ea typeface="Verdana" panose="020B0604030504040204" pitchFamily="34" charset="0"/>
              </a:rPr>
              <a:t> has the highest cardinality – so it is a good candidate of Partition key.</a:t>
            </a:r>
          </a:p>
          <a:p>
            <a:endParaRPr lang="en-US" sz="1000" dirty="0" smtClean="0">
              <a:solidFill>
                <a:schemeClr val="tx2"/>
              </a:solidFill>
              <a:latin typeface="Verdana" panose="020B0604030504040204" pitchFamily="34" charset="0"/>
              <a:ea typeface="Verdana" panose="020B0604030504040204" pitchFamily="34" charset="0"/>
            </a:endParaRPr>
          </a:p>
          <a:p>
            <a:endParaRPr lang="en-US" sz="1000" dirty="0">
              <a:solidFill>
                <a:schemeClr val="tx2"/>
              </a:solidFill>
              <a:latin typeface="Verdana" panose="020B0604030504040204" pitchFamily="34" charset="0"/>
              <a:ea typeface="Verdana" panose="020B0604030504040204" pitchFamily="34" charset="0"/>
            </a:endParaRPr>
          </a:p>
          <a:p>
            <a:r>
              <a:rPr lang="en-US" sz="1000" dirty="0" smtClean="0">
                <a:solidFill>
                  <a:schemeClr val="tx2"/>
                </a:solidFill>
                <a:latin typeface="Verdana" panose="020B0604030504040204" pitchFamily="34" charset="0"/>
                <a:ea typeface="Verdana" panose="020B0604030504040204" pitchFamily="34" charset="0"/>
              </a:rPr>
              <a:t>For </a:t>
            </a:r>
            <a:r>
              <a:rPr lang="en-US" sz="1000" dirty="0" err="1" smtClean="0">
                <a:solidFill>
                  <a:schemeClr val="tx2"/>
                </a:solidFill>
                <a:latin typeface="Verdana" panose="020B0604030504040204" pitchFamily="34" charset="0"/>
                <a:ea typeface="Verdana" panose="020B0604030504040204" pitchFamily="34" charset="0"/>
              </a:rPr>
              <a:t>FirstName</a:t>
            </a:r>
            <a:r>
              <a:rPr lang="en-US" sz="1000" dirty="0" smtClean="0">
                <a:solidFill>
                  <a:schemeClr val="tx2"/>
                </a:solidFill>
                <a:latin typeface="Verdana" panose="020B0604030504040204" pitchFamily="34" charset="0"/>
                <a:ea typeface="Verdana" panose="020B0604030504040204" pitchFamily="34" charset="0"/>
              </a:rPr>
              <a:t>/</a:t>
            </a:r>
            <a:r>
              <a:rPr lang="en-US" sz="1000" dirty="0" err="1" smtClean="0">
                <a:solidFill>
                  <a:schemeClr val="tx2"/>
                </a:solidFill>
                <a:latin typeface="Verdana" panose="020B0604030504040204" pitchFamily="34" charset="0"/>
                <a:ea typeface="Verdana" panose="020B0604030504040204" pitchFamily="34" charset="0"/>
              </a:rPr>
              <a:t>LastName</a:t>
            </a:r>
            <a:r>
              <a:rPr lang="en-US" sz="1000" dirty="0" smtClean="0">
                <a:solidFill>
                  <a:schemeClr val="tx2"/>
                </a:solidFill>
                <a:latin typeface="Verdana" panose="020B0604030504040204" pitchFamily="34" charset="0"/>
                <a:ea typeface="Verdana" panose="020B0604030504040204" pitchFamily="34" charset="0"/>
              </a:rPr>
              <a:t> data can be more skewed.</a:t>
            </a:r>
          </a:p>
        </p:txBody>
      </p:sp>
    </p:spTree>
    <p:extLst>
      <p:ext uri="{BB962C8B-B14F-4D97-AF65-F5344CB8AC3E}">
        <p14:creationId xmlns:p14="http://schemas.microsoft.com/office/powerpoint/2010/main" val="6650885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25738</TotalTime>
  <Words>2653</Words>
  <Application>Microsoft Office PowerPoint</Application>
  <PresentationFormat>Widescreen</PresentationFormat>
  <Paragraphs>586</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Courier New</vt:lpstr>
      <vt:lpstr>Verdana</vt:lpstr>
      <vt:lpstr>Wingdings</vt:lpstr>
      <vt:lpstr>Cognizant</vt:lpstr>
      <vt:lpstr>AWS DynamoDB</vt:lpstr>
      <vt:lpstr>Agenda</vt:lpstr>
      <vt:lpstr>NoSQL Database Concept</vt:lpstr>
      <vt:lpstr>Common distributed Architecture of NoSQL Database</vt:lpstr>
      <vt:lpstr>DynamoDB Basics</vt:lpstr>
      <vt:lpstr>DynamoDB vs RDBMS</vt:lpstr>
      <vt:lpstr>Core Components :</vt:lpstr>
      <vt:lpstr>Primary Key</vt:lpstr>
      <vt:lpstr>Partition keys exercise</vt:lpstr>
      <vt:lpstr>Secondary Index</vt:lpstr>
      <vt:lpstr>Datatypes</vt:lpstr>
      <vt:lpstr>DynamoDB Streams</vt:lpstr>
      <vt:lpstr>DynamoDB APIs</vt:lpstr>
      <vt:lpstr>DynamoDB APIs - Examples</vt:lpstr>
      <vt:lpstr>DynamoDB APIs – Contd.</vt:lpstr>
      <vt:lpstr>DynamoDB APIs – Contd.</vt:lpstr>
      <vt:lpstr>DynamoDB APIs - Examples – Contd.</vt:lpstr>
      <vt:lpstr>DynamoDB APIs - Examples – Contd.</vt:lpstr>
      <vt:lpstr>DynamoDB APIs - Examples – Contd.</vt:lpstr>
      <vt:lpstr>DynamoDB APIs - Examples – Contd.</vt:lpstr>
      <vt:lpstr>DynamoDB APIs - Examples – Contd.</vt:lpstr>
      <vt:lpstr>Consistency Model</vt:lpstr>
      <vt:lpstr>Provisioned Throughput</vt:lpstr>
      <vt:lpstr>Cost Calculation based on Provisioned Throughput</vt:lpstr>
      <vt:lpstr>Partitions</vt:lpstr>
      <vt:lpstr>Security</vt:lpstr>
      <vt:lpstr>DynamoDB – Anti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Scope Discussion</dc:title>
  <dc:creator>Saha, Animesh (Cognizant)</dc:creator>
  <cp:lastModifiedBy>Saha, Animesh (Cognizant)</cp:lastModifiedBy>
  <cp:revision>2124</cp:revision>
  <dcterms:created xsi:type="dcterms:W3CDTF">2018-08-14T00:10:49Z</dcterms:created>
  <dcterms:modified xsi:type="dcterms:W3CDTF">2019-12-19T08:27:37Z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Archana Pandey</vt:lpwstr>
  </property>
  <property fmtid="{D5CDD505-2E9C-101B-9397-08002B2CF9AE}" pid="3" name="AXPDataClassification">
    <vt:lpwstr>AXP Public</vt:lpwstr>
  </property>
  <property fmtid="{D5CDD505-2E9C-101B-9397-08002B2CF9AE}" pid="4" name="AXPDataClassificationForSearch">
    <vt:lpwstr>AXPPublic_UniqueSearchString</vt:lpwstr>
  </property>
</Properties>
</file>