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0" r:id="rId1"/>
  </p:sldMasterIdLst>
  <p:notesMasterIdLst>
    <p:notesMasterId r:id="rId19"/>
  </p:notesMasterIdLst>
  <p:handoutMasterIdLst>
    <p:handoutMasterId r:id="rId20"/>
  </p:handoutMasterIdLst>
  <p:sldIdLst>
    <p:sldId id="999" r:id="rId2"/>
    <p:sldId id="1014" r:id="rId3"/>
    <p:sldId id="998" r:id="rId4"/>
    <p:sldId id="1012" r:id="rId5"/>
    <p:sldId id="1008" r:id="rId6"/>
    <p:sldId id="1000" r:id="rId7"/>
    <p:sldId id="1009" r:id="rId8"/>
    <p:sldId id="1010" r:id="rId9"/>
    <p:sldId id="1011" r:id="rId10"/>
    <p:sldId id="1001" r:id="rId11"/>
    <p:sldId id="1002" r:id="rId12"/>
    <p:sldId id="1003" r:id="rId13"/>
    <p:sldId id="1004" r:id="rId14"/>
    <p:sldId id="1005" r:id="rId15"/>
    <p:sldId id="1007" r:id="rId16"/>
    <p:sldId id="1013" r:id="rId17"/>
    <p:sldId id="101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chana Pandey" initials="AP" lastIdx="8" clrIdx="0">
    <p:extLst>
      <p:ext uri="{19B8F6BF-5375-455C-9EA6-DF929625EA0E}">
        <p15:presenceInfo xmlns:p15="http://schemas.microsoft.com/office/powerpoint/2012/main" userId="Archana Pandey" providerId="None"/>
      </p:ext>
    </p:extLst>
  </p:cmAuthor>
  <p:cmAuthor id="2" name="Majumdar, Arindam (Cognizant)" initials="MA(" lastIdx="10" clrIdx="1">
    <p:extLst>
      <p:ext uri="{19B8F6BF-5375-455C-9EA6-DF929625EA0E}">
        <p15:presenceInfo xmlns:p15="http://schemas.microsoft.com/office/powerpoint/2012/main" userId="S-1-5-21-1178368992-402679808-390482200-1701888" providerId="AD"/>
      </p:ext>
    </p:extLst>
  </p:cmAuthor>
  <p:cmAuthor id="3" name="Jayasuriya, Arvin (Cognizant)" initials="JA(" lastIdx="1" clrIdx="2">
    <p:extLst>
      <p:ext uri="{19B8F6BF-5375-455C-9EA6-DF929625EA0E}">
        <p15:presenceInfo xmlns:p15="http://schemas.microsoft.com/office/powerpoint/2012/main" userId="S-1-5-21-1178368992-402679808-390482200-109743" providerId="AD"/>
      </p:ext>
    </p:extLst>
  </p:cmAuthor>
  <p:cmAuthor id="4" name="Saha, Animesh (Cognizant)" initials="SA(" lastIdx="1" clrIdx="3">
    <p:extLst>
      <p:ext uri="{19B8F6BF-5375-455C-9EA6-DF929625EA0E}">
        <p15:presenceInfo xmlns:p15="http://schemas.microsoft.com/office/powerpoint/2012/main" userId="S-1-5-21-1178368992-402679808-390482200-11108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A7C9"/>
    <a:srgbClr val="50B3CF"/>
    <a:srgbClr val="6DB33F"/>
    <a:srgbClr val="EDC8A9"/>
    <a:srgbClr val="E4AD80"/>
    <a:srgbClr val="F77994"/>
    <a:srgbClr val="FFFF66"/>
    <a:srgbClr val="CC0000"/>
    <a:srgbClr val="0033A0"/>
    <a:srgbClr val="00B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00" autoAdjust="0"/>
    <p:restoredTop sz="96395" autoAdjust="0"/>
  </p:normalViewPr>
  <p:slideViewPr>
    <p:cSldViewPr snapToGrid="0">
      <p:cViewPr varScale="1">
        <p:scale>
          <a:sx n="115" d="100"/>
          <a:sy n="115" d="100"/>
        </p:scale>
        <p:origin x="720" y="108"/>
      </p:cViewPr>
      <p:guideLst/>
    </p:cSldViewPr>
  </p:slideViewPr>
  <p:notesTextViewPr>
    <p:cViewPr>
      <p:scale>
        <a:sx n="75" d="100"/>
        <a:sy n="75" d="100"/>
      </p:scale>
      <p:origin x="0" y="0"/>
    </p:cViewPr>
  </p:notesTextViewPr>
  <p:notesViewPr>
    <p:cSldViewPr snapToGrid="0">
      <p:cViewPr varScale="1">
        <p:scale>
          <a:sx n="53" d="100"/>
          <a:sy n="53" d="100"/>
        </p:scale>
        <p:origin x="284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43B2B3-E10A-49DD-8D1C-D4496EE75E95}" type="datetime5">
              <a:rPr lang="en-US" smtClean="0"/>
              <a:t>18-Dec-19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smtClean="0"/>
              <a:t>AXP Public</a:t>
            </a:r>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F9AA21-D40D-4DF4-ACD1-6B74DE00BC43}" type="slidenum">
              <a:rPr lang="en-US" smtClean="0"/>
              <a:t>‹#›</a:t>
            </a:fld>
            <a:endParaRPr lang="en-US" dirty="0"/>
          </a:p>
        </p:txBody>
      </p:sp>
    </p:spTree>
    <p:extLst>
      <p:ext uri="{BB962C8B-B14F-4D97-AF65-F5344CB8AC3E}">
        <p14:creationId xmlns:p14="http://schemas.microsoft.com/office/powerpoint/2010/main" val="123228171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6F5C0-8A10-4CCB-BA81-0E004F960C85}" type="datetime5">
              <a:rPr lang="en-US" smtClean="0"/>
              <a:t>18-Dec-19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smtClean="0"/>
              <a:t>AXP Public</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5FF4D-E8C8-46BF-A105-DFB3BF5C85B0}" type="slidenum">
              <a:rPr lang="en-US" smtClean="0"/>
              <a:t>‹#›</a:t>
            </a:fld>
            <a:endParaRPr lang="en-US" dirty="0"/>
          </a:p>
        </p:txBody>
      </p:sp>
    </p:spTree>
    <p:extLst>
      <p:ext uri="{BB962C8B-B14F-4D97-AF65-F5344CB8AC3E}">
        <p14:creationId xmlns:p14="http://schemas.microsoft.com/office/powerpoint/2010/main" val="101936350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2841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8467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7666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0691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9708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062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3730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9009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33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9754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0282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780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0682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7759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0067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3094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88060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5935981"/>
            <a:ext cx="12192000" cy="922020"/>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609601" y="512064"/>
            <a:ext cx="3181207" cy="682752"/>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609600" y="2255520"/>
            <a:ext cx="6705600" cy="1403461"/>
          </a:xfrm>
        </p:spPr>
        <p:txBody>
          <a:bodyPr anchor="b">
            <a:spAutoFit/>
          </a:bodyPr>
          <a:lstStyle>
            <a:lvl1pPr algn="l">
              <a:defRPr sz="5067">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tx1"/>
                </a:solidFill>
              </a:defRPr>
            </a:lvl1pPr>
            <a:lvl2pPr marL="0" indent="0" algn="l">
              <a:buClrTx/>
              <a:buFont typeface="Arial" panose="020B0604020202020204" pitchFamily="34" charset="0"/>
              <a:buNone/>
              <a:tabLst/>
              <a:defRPr sz="1600">
                <a:solidFill>
                  <a:schemeClr val="tx1"/>
                </a:solidFill>
              </a:defRPr>
            </a:lvl2pPr>
            <a:lvl3pPr marL="304792" indent="-304792" algn="l">
              <a:spcBef>
                <a:spcPts val="800"/>
              </a:spcBef>
              <a:buClrTx/>
              <a:buSzPct val="125000"/>
              <a:buFont typeface="Arial" panose="020B0604020202020204" pitchFamily="34" charset="0"/>
              <a:buChar char="•"/>
              <a:defRPr sz="1600">
                <a:solidFill>
                  <a:schemeClr val="tx1"/>
                </a:solidFill>
              </a:defRPr>
            </a:lvl3pPr>
            <a:lvl4pPr marL="304792" indent="-304792" algn="l">
              <a:spcBef>
                <a:spcPts val="800"/>
              </a:spcBef>
              <a:buClrTx/>
              <a:buSzPct val="125000"/>
              <a:buFont typeface="Arial" panose="020B0604020202020204" pitchFamily="34" charset="0"/>
              <a:buChar char="•"/>
              <a:defRPr sz="1600">
                <a:solidFill>
                  <a:schemeClr val="tx1"/>
                </a:solidFill>
              </a:defRPr>
            </a:lvl4pPr>
            <a:lvl5pPr marL="304792" indent="-304792" algn="l">
              <a:spcBef>
                <a:spcPts val="800"/>
              </a:spcBef>
              <a:buClrTx/>
              <a:buSzPct val="125000"/>
              <a:buFont typeface="Arial" panose="020B0604020202020204" pitchFamily="34" charset="0"/>
              <a:buChar char="•"/>
              <a:defRPr sz="1600">
                <a:solidFill>
                  <a:schemeClr val="tx1"/>
                </a:solidFill>
              </a:defRPr>
            </a:lvl5pPr>
            <a:lvl6pPr marL="304792" indent="-304792" algn="l">
              <a:spcBef>
                <a:spcPts val="800"/>
              </a:spcBef>
              <a:buClrTx/>
              <a:buSzPct val="125000"/>
              <a:buFont typeface="Arial" panose="020B0604020202020204" pitchFamily="34" charset="0"/>
              <a:buChar char="•"/>
              <a:defRPr sz="1600">
                <a:solidFill>
                  <a:schemeClr val="tx1"/>
                </a:solidFill>
              </a:defRPr>
            </a:lvl6pPr>
            <a:lvl7pPr marL="304792" indent="-304792" algn="l">
              <a:spcBef>
                <a:spcPts val="800"/>
              </a:spcBef>
              <a:buClrTx/>
              <a:buSzPct val="125000"/>
              <a:buFont typeface="Arial" panose="020B0604020202020204" pitchFamily="34" charset="0"/>
              <a:buChar char="•"/>
              <a:defRPr sz="1600">
                <a:solidFill>
                  <a:schemeClr val="tx1"/>
                </a:solidFill>
              </a:defRPr>
            </a:lvl7pPr>
            <a:lvl8pPr marL="304792" indent="-304792" algn="l">
              <a:spcBef>
                <a:spcPts val="800"/>
              </a:spcBef>
              <a:buClrTx/>
              <a:buSzPct val="125000"/>
              <a:buFont typeface="Arial" panose="020B0604020202020204" pitchFamily="34" charset="0"/>
              <a:buChar char="•"/>
              <a:defRPr sz="1600">
                <a:solidFill>
                  <a:schemeClr val="tx1"/>
                </a:solidFill>
              </a:defRPr>
            </a:lvl8pPr>
            <a:lvl9pPr marL="304792" indent="-304792" algn="l">
              <a:spcBef>
                <a:spcPts val="800"/>
              </a:spcBef>
              <a:buClrTx/>
              <a:buSzPct val="125000"/>
              <a:buFont typeface="Arial" panose="020B0604020202020204" pitchFamily="34" charset="0"/>
              <a:buChar char="•"/>
              <a:defRPr sz="16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dirty="0" smtClean="0"/>
              <a:t>© 2018 Cognizant</a:t>
            </a:r>
            <a:endParaRPr lang="en-US" dirty="0"/>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003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31769" cy="68580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987296" y="1633728"/>
            <a:ext cx="8961120" cy="2292096"/>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defRPr>
            </a:lvl6pPr>
            <a:lvl7pPr marL="0" indent="0">
              <a:buClrTx/>
              <a:buNone/>
              <a:defRPr sz="1600" i="1">
                <a:solidFill>
                  <a:schemeClr val="tx1"/>
                </a:solidFill>
              </a:defRPr>
            </a:lvl7pPr>
            <a:lvl8pPr marL="0" indent="0">
              <a:buClrTx/>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7315200" y="6400800"/>
            <a:ext cx="1219200" cy="207264"/>
          </a:xfrm>
        </p:spPr>
        <p:txBody>
          <a:bodyPr/>
          <a:lstStyle>
            <a:lvl1pPr>
              <a:defRPr>
                <a:solidFill>
                  <a:schemeClr val="tx1"/>
                </a:solidFill>
              </a:defRPr>
            </a:lvl1pPr>
          </a:lstStyle>
          <a:p>
            <a:fld id="{BE0AC5AF-8ABC-4FEF-8C0B-A2FFA92EB6EB}" type="datetime1">
              <a:rPr lang="en-US" smtClean="0"/>
              <a:t>12/18/2019</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987295" y="6400800"/>
            <a:ext cx="6096000" cy="207264"/>
          </a:xfrm>
        </p:spPr>
        <p:txBody>
          <a:bodyPr/>
          <a:lstStyle>
            <a:lvl1pPr>
              <a:defRPr>
                <a:solidFill>
                  <a:schemeClr val="tx1"/>
                </a:solidFill>
              </a:defRPr>
            </a:lvl1pPr>
          </a:lstStyle>
          <a:p>
            <a:r>
              <a:rPr lang="en-US" dirty="0" smtClean="0"/>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414528" y="6400800"/>
            <a:ext cx="304800" cy="207264"/>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987295" y="1463040"/>
            <a:ext cx="89611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793446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normAutofit/>
          </a:bodyPr>
          <a:lstStyle>
            <a:lvl1pPr>
              <a:defRPr sz="2800"/>
            </a:lvl1pPr>
          </a:lstStyle>
          <a:p>
            <a:r>
              <a:rPr lang="en-US" dirty="0"/>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84CC5814-50B3-48FB-B603-C86767E6C56E}" type="datetime1">
              <a:rPr lang="en-US" smtClean="0"/>
              <a:t>12/18/2019</a:t>
            </a:fld>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dirty="0" smtClean="0"/>
              <a:t>© 2018 Cognizant</a:t>
            </a:r>
            <a:endParaRPr lang="en-US" dirty="0"/>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37254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1" y="7968"/>
            <a:ext cx="12177836" cy="6850033"/>
          </a:xfrm>
          <a:prstGeom prst="rect">
            <a:avLst/>
          </a:prstGeom>
        </p:spPr>
      </p:pic>
      <p:sp>
        <p:nvSpPr>
          <p:cNvPr id="2" name="Title 1"/>
          <p:cNvSpPr>
            <a:spLocks noGrp="1"/>
          </p:cNvSpPr>
          <p:nvPr>
            <p:ph type="title" hasCustomPrompt="1"/>
          </p:nvPr>
        </p:nvSpPr>
        <p:spPr>
          <a:xfrm>
            <a:off x="816864" y="2438400"/>
            <a:ext cx="10363200" cy="438912"/>
          </a:xfrm>
        </p:spPr>
        <p:txBody>
          <a:bodyPr anchor="b" anchorCtr="0">
            <a:noAutofit/>
          </a:bodyPr>
          <a:lstStyle>
            <a:lvl1pPr>
              <a:defRPr sz="4267">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816864" y="3255264"/>
            <a:ext cx="10363200" cy="841248"/>
          </a:xfrm>
          <a:prstGeom prst="rect">
            <a:avLst/>
          </a:prstGeom>
        </p:spPr>
        <p:txBody>
          <a:bodyPr vert="horz">
            <a:normAutofit/>
          </a:bodyPr>
          <a:lstStyle>
            <a:lvl1pPr marL="0" indent="0">
              <a:buNone/>
              <a:defRPr sz="2667">
                <a:solidFill>
                  <a:schemeClr val="tx1"/>
                </a:solidFill>
              </a:defRPr>
            </a:lvl1pPr>
            <a:lvl2pPr marL="0" indent="0">
              <a:buNone/>
              <a:defRPr sz="2667">
                <a:solidFill>
                  <a:schemeClr val="tx1"/>
                </a:solidFill>
              </a:defRPr>
            </a:lvl2pPr>
            <a:lvl3pPr marL="0" indent="0">
              <a:buNone/>
              <a:defRPr sz="2667">
                <a:solidFill>
                  <a:schemeClr val="tx1"/>
                </a:solidFill>
              </a:defRPr>
            </a:lvl3pPr>
            <a:lvl4pPr marL="0" indent="0">
              <a:buNone/>
              <a:defRPr sz="2667">
                <a:solidFill>
                  <a:schemeClr val="tx1"/>
                </a:solidFill>
              </a:defRPr>
            </a:lvl4pPr>
            <a:lvl5pPr marL="0" indent="0">
              <a:buNone/>
              <a:defRPr sz="2667">
                <a:solidFill>
                  <a:schemeClr val="tx1"/>
                </a:solidFill>
              </a:defRPr>
            </a:lvl5pPr>
            <a:lvl6pPr marL="0" indent="0">
              <a:buNone/>
              <a:defRPr sz="2667">
                <a:solidFill>
                  <a:schemeClr val="tx1"/>
                </a:solidFill>
              </a:defRPr>
            </a:lvl6pPr>
            <a:lvl7pPr marL="0" indent="0">
              <a:buNone/>
              <a:defRPr sz="2667">
                <a:solidFill>
                  <a:schemeClr val="tx1"/>
                </a:solidFill>
              </a:defRPr>
            </a:lvl7pPr>
            <a:lvl8pPr marL="0" indent="0">
              <a:buNone/>
              <a:defRPr sz="2667">
                <a:solidFill>
                  <a:schemeClr val="tx1"/>
                </a:solidFill>
              </a:defRPr>
            </a:lvl8pPr>
            <a:lvl9pPr marL="0" indent="0">
              <a:buNone/>
              <a:defRPr sz="2667">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4784203" y="-1296363"/>
            <a:ext cx="184731" cy="461665"/>
          </a:xfrm>
          <a:prstGeom prst="rect">
            <a:avLst/>
          </a:prstGeom>
          <a:noFill/>
        </p:spPr>
        <p:txBody>
          <a:bodyPr wrap="none" rtlCol="0">
            <a:spAutoFit/>
          </a:bodyPr>
          <a:lstStyle/>
          <a:p>
            <a:endParaRPr lang="en-US" sz="2400" dirty="0">
              <a:solidFill>
                <a:schemeClr val="tx2"/>
              </a:solidFill>
              <a:latin typeface="Calibri" panose="020F0502020204030204" pitchFamily="34" charset="0"/>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814851" y="3066288"/>
            <a:ext cx="2478245"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8392930" y="512064"/>
            <a:ext cx="3181207" cy="682752"/>
          </a:xfrm>
          <a:prstGeom prst="rect">
            <a:avLst/>
          </a:prstGeom>
        </p:spPr>
      </p:pic>
    </p:spTree>
    <p:extLst>
      <p:ext uri="{BB962C8B-B14F-4D97-AF65-F5344CB8AC3E}">
        <p14:creationId xmlns:p14="http://schemas.microsoft.com/office/powerpoint/2010/main" val="8384222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512064" y="365760"/>
            <a:ext cx="11180064" cy="1060704"/>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512064" y="1682496"/>
            <a:ext cx="11180064" cy="442569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7315200" y="6400800"/>
            <a:ext cx="1219200" cy="207264"/>
          </a:xfrm>
          <a:prstGeom prst="rect">
            <a:avLst/>
          </a:prstGeom>
        </p:spPr>
        <p:txBody>
          <a:bodyPr vert="horz" lIns="0" tIns="0" rIns="0" bIns="0" rtlCol="0" anchor="ctr"/>
          <a:lstStyle>
            <a:lvl1pPr algn="r">
              <a:defRPr sz="1000">
                <a:solidFill>
                  <a:schemeClr val="tx1"/>
                </a:solidFill>
                <a:latin typeface="Calibri" panose="020F0502020204030204" pitchFamily="34" charset="0"/>
              </a:defRPr>
            </a:lvl1pPr>
          </a:lstStyle>
          <a:p>
            <a:fld id="{CF99B819-1E2F-4C4E-A75A-B974EB073969}" type="datetime1">
              <a:rPr lang="en-US" smtClean="0"/>
              <a:t>12/18/2019</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853440" y="6400800"/>
            <a:ext cx="1828800" cy="207264"/>
          </a:xfrm>
          <a:prstGeom prst="rect">
            <a:avLst/>
          </a:prstGeom>
        </p:spPr>
        <p:txBody>
          <a:bodyPr vert="horz" lIns="0" tIns="0" rIns="0" bIns="0" rtlCol="0" anchor="ctr"/>
          <a:lstStyle>
            <a:lvl1pPr algn="l">
              <a:defRPr sz="1000">
                <a:solidFill>
                  <a:schemeClr val="tx1"/>
                </a:solidFill>
                <a:latin typeface="Calibri" panose="020F050202020403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2018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512064" y="6400800"/>
            <a:ext cx="304800" cy="207264"/>
          </a:xfrm>
          <a:prstGeom prst="rect">
            <a:avLst/>
          </a:prstGeom>
        </p:spPr>
        <p:txBody>
          <a:bodyPr vert="horz" lIns="0" tIns="0" rIns="0" bIns="0" rtlCol="0" anchor="ctr"/>
          <a:lstStyle>
            <a:lvl1pPr algn="l">
              <a:defRPr sz="1200" b="1">
                <a:solidFill>
                  <a:schemeClr val="accent6"/>
                </a:solidFill>
                <a:latin typeface="Calibri" panose="020F050202020403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36632896"/>
      </p:ext>
    </p:extLst>
  </p:cSld>
  <p:clrMap bg1="lt1" tx1="dk1" bg2="lt2" tx2="dk2" accent1="accent1" accent2="accent2" accent3="accent3" accent4="accent4" accent5="accent5" accent6="accent6" hlink="hlink" folHlink="folHlink"/>
  <p:sldLayoutIdLst>
    <p:sldLayoutId id="2147483731" r:id="rId1"/>
    <p:sldLayoutId id="2147483752" r:id="rId2"/>
    <p:sldLayoutId id="2147483755" r:id="rId3"/>
    <p:sldLayoutId id="2147483763" r:id="rId4"/>
  </p:sldLayoutIdLst>
  <p:hf hdr="0" ftr="0" dt="0"/>
  <p:txStyles>
    <p:titleStyle>
      <a:lvl1pPr algn="l" defTabSz="1219170" rtl="0" eaLnBrk="1" latinLnBrk="0" hangingPunct="1">
        <a:lnSpc>
          <a:spcPct val="90000"/>
        </a:lnSpc>
        <a:spcBef>
          <a:spcPct val="0"/>
        </a:spcBef>
        <a:buNone/>
        <a:defRPr sz="2800" kern="1200">
          <a:solidFill>
            <a:schemeClr val="tx1"/>
          </a:solidFill>
          <a:latin typeface="Calibri" panose="020F0502020204030204" pitchFamily="34" charset="0"/>
          <a:ea typeface="+mj-ea"/>
          <a:cs typeface="Calibri" panose="020F0502020204030204" pitchFamily="34" charset="0"/>
        </a:defRPr>
      </a:lvl1pPr>
    </p:titleStyle>
    <p:bodyStyle>
      <a:lvl1pPr marL="0" indent="0" algn="l" defTabSz="1219170" rtl="0" eaLnBrk="1" latinLnBrk="0" hangingPunct="1">
        <a:lnSpc>
          <a:spcPct val="100000"/>
        </a:lnSpc>
        <a:spcBef>
          <a:spcPts val="800"/>
        </a:spcBef>
        <a:buFont typeface="Arial" panose="020B0604020202020204" pitchFamily="34" charset="0"/>
        <a:buNone/>
        <a:defRPr sz="2400" kern="1200">
          <a:solidFill>
            <a:schemeClr val="tx2"/>
          </a:solidFill>
          <a:latin typeface="Calibri" panose="020F0502020204030204" pitchFamily="34" charset="0"/>
          <a:ea typeface="+mn-ea"/>
          <a:cs typeface="Calibri" panose="020F0502020204030204" pitchFamily="34" charset="0"/>
        </a:defRPr>
      </a:lvl1pPr>
      <a:lvl2pPr marL="304792" indent="-304792" algn="l" defTabSz="1219170" rtl="0" eaLnBrk="1" latinLnBrk="0" hangingPunct="1">
        <a:lnSpc>
          <a:spcPct val="100000"/>
        </a:lnSpc>
        <a:spcBef>
          <a:spcPts val="800"/>
        </a:spcBef>
        <a:buClrTx/>
        <a:buSzPct val="125000"/>
        <a:buFont typeface="Arial" panose="020B0604020202020204" pitchFamily="34" charset="0"/>
        <a:buChar char="•"/>
        <a:defRPr sz="2400" kern="1200">
          <a:solidFill>
            <a:schemeClr val="tx2"/>
          </a:solidFill>
          <a:latin typeface="Calibri" panose="020F0502020204030204" pitchFamily="34" charset="0"/>
          <a:ea typeface="+mn-ea"/>
          <a:cs typeface="Calibri" panose="020F0502020204030204" pitchFamily="34" charset="0"/>
        </a:defRPr>
      </a:lvl2pPr>
      <a:lvl3pPr marL="609585"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Calibri" panose="020F0502020204030204" pitchFamily="34" charset="0"/>
          <a:ea typeface="+mn-ea"/>
          <a:cs typeface="Calibri" panose="020F0502020204030204" pitchFamily="34" charset="0"/>
        </a:defRPr>
      </a:lvl3pPr>
      <a:lvl4pPr marL="914377" indent="-304792" algn="l" defTabSz="1219170" rtl="0" eaLnBrk="1" latinLnBrk="0" hangingPunct="1">
        <a:lnSpc>
          <a:spcPct val="100000"/>
        </a:lnSpc>
        <a:spcBef>
          <a:spcPts val="533"/>
        </a:spcBef>
        <a:buClrTx/>
        <a:buSzPct val="100000"/>
        <a:buFont typeface="Courier New" panose="02070309020205020404" pitchFamily="49" charset="0"/>
        <a:buChar char="o"/>
        <a:defRPr sz="2133" kern="1200">
          <a:solidFill>
            <a:schemeClr val="tx2"/>
          </a:solidFill>
          <a:latin typeface="Calibri" panose="020F0502020204030204" pitchFamily="34" charset="0"/>
          <a:ea typeface="+mn-ea"/>
          <a:cs typeface="Calibri" panose="020F0502020204030204" pitchFamily="34" charset="0"/>
        </a:defRPr>
      </a:lvl4pPr>
      <a:lvl5pPr marL="1219170"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Calibri" panose="020F0502020204030204" pitchFamily="34" charset="0"/>
          <a:ea typeface="+mn-ea"/>
          <a:cs typeface="Calibri" panose="020F0502020204030204" pitchFamily="34" charset="0"/>
        </a:defRPr>
      </a:lvl5pPr>
      <a:lvl6pPr marL="1523962" indent="-304792" algn="l" defTabSz="121917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54" indent="-304792" algn="l" defTabSz="121917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547" indent="-304792" algn="l" defTabSz="121917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547" indent="-304792" algn="l" defTabSz="121917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ws.amazon.com/lambda/latest/dg/lambda-intro-execution-role.htm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hyperlink" Target="https://docs.aws.amazon.com/lambda/latest/dg/configuration-layers.htm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hyperlink" Target="https://docs.aws.amazon.com/lambda/latest/dg/env_variables.htm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hyperlink" Target="https://aws.amazon.com/lambda/"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docs.aws.amazon.com/lambda/index.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ocs.aws.amazon.com/lambda/latest/dg/lambda-runtimes.htm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docs.aws.amazon.com/lambda/latest/dg/lambda-services.ht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ocs.aws.amazon.com/lambda/latest/dg/lambda-services.html"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docs.aws.amazon.com/lambda/latest/dg/lambda-services.html"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docs.aws.amazon.com/lambda/latest/dg/lambda-services.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A215C6-E2F4-4E90-969D-C8C5FEDD8C4E}"/>
              </a:ext>
            </a:extLst>
          </p:cNvPr>
          <p:cNvSpPr>
            <a:spLocks noGrp="1"/>
          </p:cNvSpPr>
          <p:nvPr>
            <p:ph type="ctrTitle"/>
          </p:nvPr>
        </p:nvSpPr>
        <p:spPr>
          <a:xfrm>
            <a:off x="609600" y="3169620"/>
            <a:ext cx="6705600" cy="498598"/>
          </a:xfrm>
        </p:spPr>
        <p:txBody>
          <a:bodyPr/>
          <a:lstStyle/>
          <a:p>
            <a:r>
              <a:rPr lang="en-US" sz="3600" dirty="0" smtClean="0">
                <a:latin typeface="Verdana" panose="020B0604030504040204" pitchFamily="34" charset="0"/>
                <a:ea typeface="Verdana" panose="020B0604030504040204" pitchFamily="34" charset="0"/>
              </a:rPr>
              <a:t>AWS Lambda</a:t>
            </a:r>
            <a:endParaRPr lang="en-US" sz="3600" dirty="0">
              <a:latin typeface="Verdana" panose="020B0604030504040204" pitchFamily="34" charset="0"/>
              <a:ea typeface="Verdana" panose="020B0604030504040204" pitchFamily="34" charset="0"/>
            </a:endParaRPr>
          </a:p>
        </p:txBody>
      </p:sp>
      <p:sp>
        <p:nvSpPr>
          <p:cNvPr id="9" name="Subtitle 8">
            <a:extLst>
              <a:ext uri="{FF2B5EF4-FFF2-40B4-BE49-F238E27FC236}">
                <a16:creationId xmlns:a16="http://schemas.microsoft.com/office/drawing/2014/main" id="{532E6FFD-F894-49A8-A846-C24E1AE929CD}"/>
              </a:ext>
            </a:extLst>
          </p:cNvPr>
          <p:cNvSpPr>
            <a:spLocks noGrp="1"/>
          </p:cNvSpPr>
          <p:nvPr>
            <p:ph type="subTitle" idx="1"/>
          </p:nvPr>
        </p:nvSpPr>
        <p:spPr>
          <a:xfrm>
            <a:off x="609600" y="4157472"/>
            <a:ext cx="6705600" cy="307777"/>
          </a:xfrm>
        </p:spPr>
        <p:txBody>
          <a:bodyPr/>
          <a:lstStyle/>
          <a:p>
            <a:r>
              <a:rPr lang="en-US" sz="2000" dirty="0" smtClean="0">
                <a:latin typeface="Verdana" panose="020B0604030504040204" pitchFamily="34" charset="0"/>
                <a:ea typeface="Verdana" panose="020B0604030504040204" pitchFamily="34" charset="0"/>
              </a:rPr>
              <a:t>December 2019</a:t>
            </a:r>
          </a:p>
        </p:txBody>
      </p:sp>
      <p:sp>
        <p:nvSpPr>
          <p:cNvPr id="2" name="Footer Placeholder 1">
            <a:extLst>
              <a:ext uri="{FF2B5EF4-FFF2-40B4-BE49-F238E27FC236}">
                <a16:creationId xmlns:a16="http://schemas.microsoft.com/office/drawing/2014/main" id="{5DB5F4D6-BCDA-4244-BC53-2B0A05DF58E1}"/>
              </a:ext>
            </a:extLst>
          </p:cNvPr>
          <p:cNvSpPr>
            <a:spLocks noGrp="1"/>
          </p:cNvSpPr>
          <p:nvPr>
            <p:ph type="ftr" sz="quarter" idx="11"/>
          </p:nvPr>
        </p:nvSpPr>
        <p:spPr/>
        <p:txBody>
          <a:bodyPr/>
          <a:lstStyle/>
          <a:p>
            <a:pPr defTabSz="609570"/>
            <a:r>
              <a:rPr lang="en-US">
                <a:solidFill>
                  <a:srgbClr val="FFFFFF"/>
                </a:solidFill>
                <a:latin typeface="Arial" panose="020B0604020202020204"/>
              </a:rPr>
              <a:t>© 2018 Cognizant</a:t>
            </a:r>
            <a:endParaRPr lang="en-US" dirty="0">
              <a:solidFill>
                <a:srgbClr val="FFFFFF"/>
              </a:solidFill>
              <a:latin typeface="Arial" panose="020B0604020202020204"/>
            </a:endParaRPr>
          </a:p>
        </p:txBody>
      </p:sp>
    </p:spTree>
    <p:extLst>
      <p:ext uri="{BB962C8B-B14F-4D97-AF65-F5344CB8AC3E}">
        <p14:creationId xmlns:p14="http://schemas.microsoft.com/office/powerpoint/2010/main" val="2567021260"/>
      </p:ext>
    </p:extLst>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4432"/>
          </a:xfrm>
        </p:spPr>
        <p:txBody>
          <a:bodyPr>
            <a:normAutofit/>
          </a:bodyPr>
          <a:lstStyle/>
          <a:p>
            <a:r>
              <a:rPr lang="en-US" sz="1800" dirty="0" smtClean="0">
                <a:latin typeface="Verdana" panose="020B0604030504040204" pitchFamily="34" charset="0"/>
                <a:ea typeface="Verdana" panose="020B0604030504040204" pitchFamily="34" charset="0"/>
              </a:rPr>
              <a:t>Lambda </a:t>
            </a:r>
            <a:r>
              <a:rPr lang="en-US" sz="1800" dirty="0">
                <a:latin typeface="Verdana" panose="020B0604030504040204" pitchFamily="34" charset="0"/>
                <a:ea typeface="Verdana" panose="020B0604030504040204" pitchFamily="34" charset="0"/>
              </a:rPr>
              <a:t>Execution Role</a:t>
            </a:r>
          </a:p>
        </p:txBody>
      </p:sp>
      <p:sp>
        <p:nvSpPr>
          <p:cNvPr id="4" name="TextBox 3"/>
          <p:cNvSpPr txBox="1"/>
          <p:nvPr/>
        </p:nvSpPr>
        <p:spPr>
          <a:xfrm>
            <a:off x="512064" y="812800"/>
            <a:ext cx="11084191" cy="2000548"/>
          </a:xfrm>
          <a:prstGeom prst="rect">
            <a:avLst/>
          </a:prstGeom>
        </p:spPr>
        <p:txBody>
          <a:bodyPr wrap="square" lIns="0" tIns="0" rIns="0" bIns="0" rtlCol="0">
            <a:spAutoFit/>
          </a:bodyPr>
          <a:lstStyle/>
          <a:p>
            <a:pPr marL="171450" indent="-171450">
              <a:buFont typeface="Wingdings" panose="05000000000000000000" pitchFamily="2" charset="2"/>
              <a:buChar char="§"/>
            </a:pPr>
            <a:r>
              <a:rPr lang="en-US" sz="1000" dirty="0">
                <a:solidFill>
                  <a:schemeClr val="tx2"/>
                </a:solidFill>
                <a:latin typeface="Verdana" panose="020B0604030504040204" pitchFamily="34" charset="0"/>
                <a:ea typeface="Verdana" panose="020B0604030504040204" pitchFamily="34" charset="0"/>
              </a:rPr>
              <a:t>An AWS Lambda function's execution role grants it permission to access AWS services and resources. You provide this role when you create a function, and Lambda assumes the role when your function is invoked. You can create an execution role for development that has permission to send logs to Amazon CloudWatch, and upload trace data to AWS X-Ray</a:t>
            </a:r>
            <a:r>
              <a:rPr lang="en-US" sz="1000" dirty="0" smtClean="0">
                <a:solidFill>
                  <a:schemeClr val="tx2"/>
                </a:solidFill>
                <a:latin typeface="Verdana" panose="020B0604030504040204" pitchFamily="34" charset="0"/>
                <a:ea typeface="Verdana" panose="020B0604030504040204" pitchFamily="34" charset="0"/>
              </a:rPr>
              <a:t>.</a:t>
            </a:r>
          </a:p>
          <a:p>
            <a:pPr marL="171450" indent="-171450">
              <a:buFont typeface="Wingdings" panose="05000000000000000000" pitchFamily="2" charset="2"/>
              <a:buChar char="§"/>
            </a:pPr>
            <a:endParaRPr lang="en-US" sz="1000"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sz="1000" dirty="0">
                <a:solidFill>
                  <a:schemeClr val="tx2"/>
                </a:solidFill>
                <a:latin typeface="Verdana" panose="020B0604030504040204" pitchFamily="34" charset="0"/>
                <a:ea typeface="Verdana" panose="020B0604030504040204" pitchFamily="34" charset="0"/>
              </a:rPr>
              <a:t>To create an execution role</a:t>
            </a:r>
          </a:p>
          <a:p>
            <a:pPr marL="171450" indent="-171450">
              <a:buFont typeface="Wingdings" panose="05000000000000000000" pitchFamily="2" charset="2"/>
              <a:buChar char="§"/>
            </a:pPr>
            <a:endParaRPr lang="en-US" sz="1000" dirty="0">
              <a:solidFill>
                <a:schemeClr val="tx2"/>
              </a:solidFill>
              <a:latin typeface="Verdana" panose="020B0604030504040204" pitchFamily="34" charset="0"/>
              <a:ea typeface="Verdana" panose="020B0604030504040204" pitchFamily="34" charset="0"/>
            </a:endParaRPr>
          </a:p>
          <a:p>
            <a:pPr marL="628650" lvl="1" indent="-171450">
              <a:buFont typeface="Courier New" panose="02070309020205020404" pitchFamily="49" charset="0"/>
              <a:buChar char="o"/>
            </a:pPr>
            <a:r>
              <a:rPr lang="en-US" sz="1000" dirty="0">
                <a:solidFill>
                  <a:schemeClr val="tx2"/>
                </a:solidFill>
                <a:latin typeface="Verdana" panose="020B0604030504040204" pitchFamily="34" charset="0"/>
                <a:ea typeface="Verdana" panose="020B0604030504040204" pitchFamily="34" charset="0"/>
              </a:rPr>
              <a:t>Open the Roles page in the IAM console.</a:t>
            </a:r>
          </a:p>
          <a:p>
            <a:pPr marL="628650" lvl="1" indent="-171450">
              <a:buFont typeface="Courier New" panose="02070309020205020404" pitchFamily="49" charset="0"/>
              <a:buChar char="o"/>
            </a:pPr>
            <a:r>
              <a:rPr lang="en-US" sz="1000" dirty="0">
                <a:solidFill>
                  <a:schemeClr val="tx2"/>
                </a:solidFill>
                <a:latin typeface="Verdana" panose="020B0604030504040204" pitchFamily="34" charset="0"/>
                <a:ea typeface="Verdana" panose="020B0604030504040204" pitchFamily="34" charset="0"/>
              </a:rPr>
              <a:t>Choose Create role.</a:t>
            </a:r>
          </a:p>
          <a:p>
            <a:pPr marL="628650" lvl="1" indent="-171450">
              <a:buFont typeface="Courier New" panose="02070309020205020404" pitchFamily="49" charset="0"/>
              <a:buChar char="o"/>
            </a:pPr>
            <a:r>
              <a:rPr lang="en-US" sz="1000" dirty="0">
                <a:solidFill>
                  <a:schemeClr val="tx2"/>
                </a:solidFill>
                <a:latin typeface="Verdana" panose="020B0604030504040204" pitchFamily="34" charset="0"/>
                <a:ea typeface="Verdana" panose="020B0604030504040204" pitchFamily="34" charset="0"/>
              </a:rPr>
              <a:t>Create a role with the following properties:</a:t>
            </a:r>
          </a:p>
          <a:p>
            <a:pPr marL="171450" indent="-171450">
              <a:buFont typeface="Wingdings" panose="05000000000000000000" pitchFamily="2" charset="2"/>
              <a:buChar char="§"/>
            </a:pPr>
            <a:endParaRPr lang="en-US" sz="1000" dirty="0">
              <a:solidFill>
                <a:schemeClr val="tx2"/>
              </a:solidFill>
              <a:latin typeface="Verdana" panose="020B0604030504040204" pitchFamily="34" charset="0"/>
              <a:ea typeface="Verdana" panose="020B0604030504040204" pitchFamily="34" charset="0"/>
            </a:endParaRPr>
          </a:p>
          <a:p>
            <a:pPr marL="1085850" lvl="2" indent="-171450">
              <a:buFont typeface="Wingdings" panose="05000000000000000000" pitchFamily="2" charset="2"/>
              <a:buChar char="ü"/>
            </a:pPr>
            <a:r>
              <a:rPr lang="en-US" sz="1000" dirty="0">
                <a:solidFill>
                  <a:schemeClr val="tx2"/>
                </a:solidFill>
                <a:latin typeface="Verdana" panose="020B0604030504040204" pitchFamily="34" charset="0"/>
                <a:ea typeface="Verdana" panose="020B0604030504040204" pitchFamily="34" charset="0"/>
              </a:rPr>
              <a:t>Trusted entity – AWS Lambda</a:t>
            </a:r>
          </a:p>
          <a:p>
            <a:pPr marL="1085850" lvl="2" indent="-171450">
              <a:buFont typeface="Wingdings" panose="05000000000000000000" pitchFamily="2" charset="2"/>
              <a:buChar char="ü"/>
            </a:pPr>
            <a:r>
              <a:rPr lang="en-US" sz="1000" dirty="0" smtClean="0">
                <a:solidFill>
                  <a:schemeClr val="tx2"/>
                </a:solidFill>
                <a:latin typeface="Verdana" panose="020B0604030504040204" pitchFamily="34" charset="0"/>
                <a:ea typeface="Verdana" panose="020B0604030504040204" pitchFamily="34" charset="0"/>
              </a:rPr>
              <a:t>Permissions </a:t>
            </a:r>
            <a:r>
              <a:rPr lang="en-US" sz="1000" dirty="0">
                <a:solidFill>
                  <a:schemeClr val="tx2"/>
                </a:solidFill>
                <a:latin typeface="Verdana" panose="020B0604030504040204" pitchFamily="34" charset="0"/>
                <a:ea typeface="Verdana" panose="020B0604030504040204" pitchFamily="34" charset="0"/>
              </a:rPr>
              <a:t>– </a:t>
            </a:r>
            <a:r>
              <a:rPr lang="en-US" sz="1000" dirty="0" smtClean="0">
                <a:solidFill>
                  <a:schemeClr val="tx2"/>
                </a:solidFill>
                <a:latin typeface="Verdana" panose="020B0604030504040204" pitchFamily="34" charset="0"/>
                <a:ea typeface="Verdana" panose="020B0604030504040204" pitchFamily="34" charset="0"/>
              </a:rPr>
              <a:t>AWSLambdaBasicExecutionRole</a:t>
            </a:r>
          </a:p>
          <a:p>
            <a:pPr marL="1085850" lvl="2" indent="-171450">
              <a:buFont typeface="Wingdings" panose="05000000000000000000" pitchFamily="2" charset="2"/>
              <a:buChar char="ü"/>
            </a:pPr>
            <a:r>
              <a:rPr lang="en-US" sz="1000" dirty="0" smtClean="0">
                <a:solidFill>
                  <a:schemeClr val="tx2"/>
                </a:solidFill>
                <a:latin typeface="Verdana" panose="020B0604030504040204" pitchFamily="34" charset="0"/>
                <a:ea typeface="Verdana" panose="020B0604030504040204" pitchFamily="34" charset="0"/>
              </a:rPr>
              <a:t>Role </a:t>
            </a:r>
            <a:r>
              <a:rPr lang="en-US" sz="1000" dirty="0">
                <a:solidFill>
                  <a:schemeClr val="tx2"/>
                </a:solidFill>
                <a:latin typeface="Verdana" panose="020B0604030504040204" pitchFamily="34" charset="0"/>
                <a:ea typeface="Verdana" panose="020B0604030504040204" pitchFamily="34" charset="0"/>
              </a:rPr>
              <a:t>name – lambda-role</a:t>
            </a:r>
            <a:endParaRPr lang="en-US" sz="1000" dirty="0" smtClean="0">
              <a:solidFill>
                <a:schemeClr val="tx2"/>
              </a:solidFill>
              <a:latin typeface="Verdana" panose="020B0604030504040204" pitchFamily="34" charset="0"/>
              <a:ea typeface="Verdana" panose="020B0604030504040204" pitchFamily="34" charset="0"/>
            </a:endParaRPr>
          </a:p>
        </p:txBody>
      </p:sp>
      <p:sp>
        <p:nvSpPr>
          <p:cNvPr id="7" name="TextBox 6"/>
          <p:cNvSpPr txBox="1"/>
          <p:nvPr/>
        </p:nvSpPr>
        <p:spPr>
          <a:xfrm>
            <a:off x="664464" y="2975956"/>
            <a:ext cx="6517732" cy="440575"/>
          </a:xfrm>
          <a:prstGeom prst="rect">
            <a:avLst/>
          </a:prstGeom>
        </p:spPr>
        <p:txBody>
          <a:bodyPr wrap="square" lIns="0" tIns="0" rIns="0" bIns="0" rtlCol="0">
            <a:spAutoFit/>
          </a:bodyPr>
          <a:lstStyle/>
          <a:p>
            <a:pPr algn="l"/>
            <a:endParaRPr lang="en-US" dirty="0" smtClean="0">
              <a:solidFill>
                <a:schemeClr val="tx2"/>
              </a:solidFill>
            </a:endParaRPr>
          </a:p>
        </p:txBody>
      </p:sp>
      <p:sp>
        <p:nvSpPr>
          <p:cNvPr id="8" name="TextBox 7"/>
          <p:cNvSpPr txBox="1"/>
          <p:nvPr/>
        </p:nvSpPr>
        <p:spPr>
          <a:xfrm>
            <a:off x="664463" y="3042458"/>
            <a:ext cx="10931791" cy="461665"/>
          </a:xfrm>
          <a:prstGeom prst="rect">
            <a:avLst/>
          </a:prstGeom>
        </p:spPr>
        <p:txBody>
          <a:bodyPr wrap="square" lIns="0" tIns="0" rIns="0" bIns="0" rtlCol="0">
            <a:spAutoFit/>
          </a:bodyPr>
          <a:lstStyle>
            <a:defPPr>
              <a:defRPr lang="en-US"/>
            </a:defPPr>
            <a:lvl1pPr marL="171450" indent="-171450">
              <a:buFont typeface="Wingdings" panose="05000000000000000000" pitchFamily="2" charset="2"/>
              <a:buChar char="§"/>
              <a:defRPr sz="1000">
                <a:solidFill>
                  <a:schemeClr val="tx2"/>
                </a:solidFill>
                <a:latin typeface="Verdana" panose="020B0604030504040204" pitchFamily="34" charset="0"/>
                <a:ea typeface="Verdana" panose="020B0604030504040204" pitchFamily="34" charset="0"/>
              </a:defRPr>
            </a:lvl1pPr>
            <a:lvl2pPr marL="628650" lvl="1" indent="-171450">
              <a:buFont typeface="Courier New" panose="02070309020205020404" pitchFamily="49" charset="0"/>
              <a:buChar char="o"/>
              <a:defRPr sz="1000">
                <a:solidFill>
                  <a:schemeClr val="tx2"/>
                </a:solidFill>
                <a:latin typeface="Verdana" panose="020B0604030504040204" pitchFamily="34" charset="0"/>
                <a:ea typeface="Verdana" panose="020B0604030504040204" pitchFamily="34" charset="0"/>
              </a:defRPr>
            </a:lvl2pPr>
            <a:lvl3pPr marL="1085850" lvl="2" indent="-171450">
              <a:buFont typeface="Wingdings" panose="05000000000000000000" pitchFamily="2" charset="2"/>
              <a:buChar char="ü"/>
              <a:defRPr sz="1000">
                <a:solidFill>
                  <a:schemeClr val="tx2"/>
                </a:solidFill>
                <a:latin typeface="Verdana" panose="020B0604030504040204" pitchFamily="34" charset="0"/>
                <a:ea typeface="Verdana" panose="020B0604030504040204" pitchFamily="34" charset="0"/>
              </a:defRPr>
            </a:lvl3pPr>
          </a:lstStyle>
          <a:p>
            <a:r>
              <a:rPr lang="en-US" dirty="0"/>
              <a:t>You can add or remove permissions from a function's execution role at any time, or configure your function to use a different role. Add permissions for any services that your function calls with the AWS SDK, and for services that Lambda uses to enable optional features.</a:t>
            </a:r>
          </a:p>
          <a:p>
            <a:endParaRPr lang="en-US" dirty="0"/>
          </a:p>
        </p:txBody>
      </p:sp>
      <p:sp>
        <p:nvSpPr>
          <p:cNvPr id="9" name="TextBox 8"/>
          <p:cNvSpPr txBox="1"/>
          <p:nvPr/>
        </p:nvSpPr>
        <p:spPr>
          <a:xfrm>
            <a:off x="633983" y="3627120"/>
            <a:ext cx="10931791" cy="923330"/>
          </a:xfrm>
          <a:prstGeom prst="rect">
            <a:avLst/>
          </a:prstGeom>
        </p:spPr>
        <p:txBody>
          <a:bodyPr wrap="square" lIns="0" tIns="0" rIns="0" bIns="0" rtlCol="0">
            <a:spAutoFit/>
          </a:bodyPr>
          <a:lstStyle>
            <a:defPPr>
              <a:defRPr lang="en-US"/>
            </a:defPPr>
            <a:lvl1pPr marL="171450" indent="-171450">
              <a:buFont typeface="Wingdings" panose="05000000000000000000" pitchFamily="2" charset="2"/>
              <a:buChar char="§"/>
              <a:defRPr sz="1000">
                <a:solidFill>
                  <a:schemeClr val="tx2"/>
                </a:solidFill>
                <a:latin typeface="Verdana" panose="020B0604030504040204" pitchFamily="34" charset="0"/>
                <a:ea typeface="Verdana" panose="020B0604030504040204" pitchFamily="34" charset="0"/>
              </a:defRPr>
            </a:lvl1pPr>
            <a:lvl2pPr marL="628650" lvl="1" indent="-171450">
              <a:buFont typeface="Courier New" panose="02070309020205020404" pitchFamily="49" charset="0"/>
              <a:buChar char="o"/>
              <a:defRPr sz="1000">
                <a:solidFill>
                  <a:schemeClr val="tx2"/>
                </a:solidFill>
                <a:latin typeface="Verdana" panose="020B0604030504040204" pitchFamily="34" charset="0"/>
                <a:ea typeface="Verdana" panose="020B0604030504040204" pitchFamily="34" charset="0"/>
              </a:defRPr>
            </a:lvl2pPr>
            <a:lvl3pPr marL="1085850" lvl="2" indent="-171450">
              <a:buFont typeface="Wingdings" panose="05000000000000000000" pitchFamily="2" charset="2"/>
              <a:buChar char="ü"/>
              <a:defRPr sz="1000">
                <a:solidFill>
                  <a:schemeClr val="tx2"/>
                </a:solidFill>
                <a:latin typeface="Verdana" panose="020B0604030504040204" pitchFamily="34" charset="0"/>
                <a:ea typeface="Verdana" panose="020B0604030504040204" pitchFamily="34" charset="0"/>
              </a:defRPr>
            </a:lvl3pPr>
          </a:lstStyle>
          <a:p>
            <a:r>
              <a:rPr lang="en-US" dirty="0" smtClean="0"/>
              <a:t>Managed </a:t>
            </a:r>
            <a:r>
              <a:rPr lang="en-US" dirty="0"/>
              <a:t>policies </a:t>
            </a:r>
            <a:r>
              <a:rPr lang="en-US" dirty="0" smtClean="0"/>
              <a:t>provide </a:t>
            </a:r>
            <a:r>
              <a:rPr lang="en-US" dirty="0"/>
              <a:t>permissions that are required to use Lambda features</a:t>
            </a:r>
            <a:r>
              <a:rPr lang="en-US" dirty="0" smtClean="0"/>
              <a:t>:</a:t>
            </a:r>
          </a:p>
          <a:p>
            <a:pPr marL="0" indent="0">
              <a:buNone/>
            </a:pPr>
            <a:endParaRPr lang="en-US" dirty="0"/>
          </a:p>
          <a:p>
            <a:pPr lvl="1"/>
            <a:r>
              <a:rPr lang="en-US" b="1" dirty="0"/>
              <a:t>AWSLambdaBasicExecutionRole</a:t>
            </a:r>
            <a:r>
              <a:rPr lang="en-US" dirty="0"/>
              <a:t> – Permission to upload logs to </a:t>
            </a:r>
            <a:r>
              <a:rPr lang="en-US" dirty="0" smtClean="0"/>
              <a:t>CloudWatch.</a:t>
            </a:r>
          </a:p>
          <a:p>
            <a:pPr lvl="1"/>
            <a:endParaRPr lang="en-US" dirty="0"/>
          </a:p>
          <a:p>
            <a:pPr marL="457200" lvl="1" indent="0">
              <a:buNone/>
            </a:pPr>
            <a:r>
              <a:rPr lang="en-US" b="1" dirty="0" smtClean="0"/>
              <a:t>*</a:t>
            </a:r>
            <a:r>
              <a:rPr lang="en-US" dirty="0" smtClean="0"/>
              <a:t> On top of this, IAM Policies can be added as per requirement of the use cases.</a:t>
            </a:r>
          </a:p>
          <a:p>
            <a:pPr lvl="1"/>
            <a:endParaRPr lang="en-US" dirty="0"/>
          </a:p>
        </p:txBody>
      </p:sp>
      <p:sp>
        <p:nvSpPr>
          <p:cNvPr id="10" name="TextBox 9"/>
          <p:cNvSpPr txBox="1"/>
          <p:nvPr/>
        </p:nvSpPr>
        <p:spPr>
          <a:xfrm>
            <a:off x="664464" y="5894640"/>
            <a:ext cx="4988191" cy="307777"/>
          </a:xfrm>
          <a:prstGeom prst="rect">
            <a:avLst/>
          </a:prstGeom>
        </p:spPr>
        <p:txBody>
          <a:bodyPr wrap="square" lIns="0" tIns="0" rIns="0" bIns="0" rtlCol="0">
            <a:spAutoFit/>
          </a:bodyPr>
          <a:lstStyle/>
          <a:p>
            <a:r>
              <a:rPr lang="en-US" sz="1000" dirty="0" smtClean="0">
                <a:solidFill>
                  <a:schemeClr val="tx2"/>
                </a:solidFill>
                <a:latin typeface="Verdana" panose="020B0604030504040204" pitchFamily="34" charset="0"/>
                <a:ea typeface="Verdana" panose="020B0604030504040204" pitchFamily="34" charset="0"/>
              </a:rPr>
              <a:t>Note: Use the below link for more details.</a:t>
            </a:r>
          </a:p>
          <a:p>
            <a:r>
              <a:rPr lang="en-US" sz="1000" dirty="0">
                <a:hlinkClick r:id="rId3"/>
              </a:rPr>
              <a:t>https://docs.aws.amazon.com/lambda/latest/dg/lambda-intro-execution-role.html</a:t>
            </a:r>
            <a:endParaRPr lang="en-US" sz="1000"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800717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2633"/>
          </a:xfrm>
        </p:spPr>
        <p:txBody>
          <a:bodyPr>
            <a:normAutofit/>
          </a:bodyPr>
          <a:lstStyle/>
          <a:p>
            <a:r>
              <a:rPr lang="en-US" sz="1800" dirty="0" smtClean="0">
                <a:latin typeface="Verdana" panose="020B0604030504040204" pitchFamily="34" charset="0"/>
                <a:ea typeface="Verdana" panose="020B0604030504040204" pitchFamily="34" charset="0"/>
              </a:rPr>
              <a:t>Adding Triggers to AWS Lambda</a:t>
            </a:r>
            <a:endParaRPr lang="en-US" sz="1800" dirty="0">
              <a:latin typeface="Verdana" panose="020B0604030504040204" pitchFamily="34" charset="0"/>
              <a:ea typeface="Verdana" panose="020B0604030504040204" pitchFamily="34" charset="0"/>
            </a:endParaRPr>
          </a:p>
        </p:txBody>
      </p:sp>
      <p:sp>
        <p:nvSpPr>
          <p:cNvPr id="4" name="TextBox 3"/>
          <p:cNvSpPr txBox="1"/>
          <p:nvPr/>
        </p:nvSpPr>
        <p:spPr>
          <a:xfrm>
            <a:off x="512064" y="812800"/>
            <a:ext cx="11084191" cy="307777"/>
          </a:xfrm>
          <a:prstGeom prst="rect">
            <a:avLst/>
          </a:prstGeom>
        </p:spPr>
        <p:txBody>
          <a:bodyPr wrap="square" lIns="0" tIns="0" rIns="0" bIns="0" rtlCol="0">
            <a:spAutoFit/>
          </a:bodyPr>
          <a:lstStyle/>
          <a:p>
            <a:pPr marL="171450" indent="-171450">
              <a:buFont typeface="Wingdings" panose="05000000000000000000" pitchFamily="2" charset="2"/>
              <a:buChar char="§"/>
            </a:pPr>
            <a:r>
              <a:rPr lang="en-US" sz="1000" dirty="0" smtClean="0">
                <a:solidFill>
                  <a:schemeClr val="tx2"/>
                </a:solidFill>
                <a:latin typeface="Verdana" panose="020B0604030504040204" pitchFamily="34" charset="0"/>
                <a:ea typeface="Verdana" panose="020B0604030504040204" pitchFamily="34" charset="0"/>
              </a:rPr>
              <a:t>We can add Trigger from the List of Services supported in the Designer Pane. By adding this Lambda can be invoked by other services. Below is an example of adding S3 as event trigger for Lambda.</a:t>
            </a:r>
          </a:p>
        </p:txBody>
      </p:sp>
      <p:sp>
        <p:nvSpPr>
          <p:cNvPr id="14" name="Right Arrow 13"/>
          <p:cNvSpPr/>
          <p:nvPr/>
        </p:nvSpPr>
        <p:spPr>
          <a:xfrm rot="10800000">
            <a:off x="8205688" y="4703629"/>
            <a:ext cx="276847" cy="498763"/>
          </a:xfrm>
          <a:prstGeom prst="rightArrow">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nvGrpSpPr>
          <p:cNvPr id="16" name="Group 15"/>
          <p:cNvGrpSpPr/>
          <p:nvPr/>
        </p:nvGrpSpPr>
        <p:grpSpPr>
          <a:xfrm>
            <a:off x="516306" y="1215832"/>
            <a:ext cx="10815487" cy="4891533"/>
            <a:chOff x="516306" y="1215832"/>
            <a:chExt cx="10815487" cy="4891533"/>
          </a:xfrm>
        </p:grpSpPr>
        <p:pic>
          <p:nvPicPr>
            <p:cNvPr id="3" name="Picture 2"/>
            <p:cNvPicPr>
              <a:picLocks noChangeAspect="1"/>
            </p:cNvPicPr>
            <p:nvPr/>
          </p:nvPicPr>
          <p:blipFill>
            <a:blip r:embed="rId3"/>
            <a:stretch>
              <a:fillRect/>
            </a:stretch>
          </p:blipFill>
          <p:spPr>
            <a:xfrm>
              <a:off x="516306" y="1215832"/>
              <a:ext cx="4573761" cy="1694742"/>
            </a:xfrm>
            <a:prstGeom prst="rect">
              <a:avLst/>
            </a:prstGeom>
          </p:spPr>
        </p:pic>
        <p:pic>
          <p:nvPicPr>
            <p:cNvPr id="5" name="Picture 4"/>
            <p:cNvPicPr>
              <a:picLocks noChangeAspect="1"/>
            </p:cNvPicPr>
            <p:nvPr/>
          </p:nvPicPr>
          <p:blipFill>
            <a:blip r:embed="rId4"/>
            <a:stretch>
              <a:fillRect/>
            </a:stretch>
          </p:blipFill>
          <p:spPr>
            <a:xfrm>
              <a:off x="5467642" y="1215832"/>
              <a:ext cx="2737533" cy="2690794"/>
            </a:xfrm>
            <a:prstGeom prst="rect">
              <a:avLst/>
            </a:prstGeom>
          </p:spPr>
        </p:pic>
        <p:sp>
          <p:nvSpPr>
            <p:cNvPr id="7" name="Right Arrow 6"/>
            <p:cNvSpPr/>
            <p:nvPr/>
          </p:nvSpPr>
          <p:spPr>
            <a:xfrm>
              <a:off x="5149909" y="1712422"/>
              <a:ext cx="276847" cy="498763"/>
            </a:xfrm>
            <a:prstGeom prst="rightArrow">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9" name="Picture 8"/>
            <p:cNvPicPr>
              <a:picLocks noChangeAspect="1"/>
            </p:cNvPicPr>
            <p:nvPr/>
          </p:nvPicPr>
          <p:blipFill>
            <a:blip r:embed="rId5"/>
            <a:stretch>
              <a:fillRect/>
            </a:stretch>
          </p:blipFill>
          <p:spPr>
            <a:xfrm>
              <a:off x="8683478" y="1225448"/>
              <a:ext cx="2464386" cy="2522051"/>
            </a:xfrm>
            <a:prstGeom prst="rect">
              <a:avLst/>
            </a:prstGeom>
          </p:spPr>
        </p:pic>
        <p:sp>
          <p:nvSpPr>
            <p:cNvPr id="10" name="Right Arrow 9"/>
            <p:cNvSpPr/>
            <p:nvPr/>
          </p:nvSpPr>
          <p:spPr>
            <a:xfrm>
              <a:off x="8305903" y="1712421"/>
              <a:ext cx="276847" cy="498763"/>
            </a:xfrm>
            <a:prstGeom prst="rightArrow">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Right Arrow 11"/>
            <p:cNvSpPr/>
            <p:nvPr/>
          </p:nvSpPr>
          <p:spPr>
            <a:xfrm rot="5400000">
              <a:off x="9777247" y="3698264"/>
              <a:ext cx="276847" cy="498763"/>
            </a:xfrm>
            <a:prstGeom prst="rightArrow">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3" name="Picture 12"/>
            <p:cNvPicPr>
              <a:picLocks noChangeAspect="1"/>
            </p:cNvPicPr>
            <p:nvPr/>
          </p:nvPicPr>
          <p:blipFill>
            <a:blip r:embed="rId6"/>
            <a:stretch>
              <a:fillRect/>
            </a:stretch>
          </p:blipFill>
          <p:spPr>
            <a:xfrm>
              <a:off x="3910130" y="4216848"/>
              <a:ext cx="4094615" cy="1821461"/>
            </a:xfrm>
            <a:prstGeom prst="rect">
              <a:avLst/>
            </a:prstGeom>
          </p:spPr>
        </p:pic>
        <p:pic>
          <p:nvPicPr>
            <p:cNvPr id="15" name="Picture 14"/>
            <p:cNvPicPr>
              <a:picLocks noChangeAspect="1"/>
            </p:cNvPicPr>
            <p:nvPr/>
          </p:nvPicPr>
          <p:blipFill>
            <a:blip r:embed="rId7"/>
            <a:stretch>
              <a:fillRect/>
            </a:stretch>
          </p:blipFill>
          <p:spPr>
            <a:xfrm>
              <a:off x="8683478" y="4147790"/>
              <a:ext cx="2648315" cy="1959575"/>
            </a:xfrm>
            <a:prstGeom prst="rect">
              <a:avLst/>
            </a:prstGeom>
          </p:spPr>
        </p:pic>
      </p:grpSp>
    </p:spTree>
    <p:extLst>
      <p:ext uri="{BB962C8B-B14F-4D97-AF65-F5344CB8AC3E}">
        <p14:creationId xmlns:p14="http://schemas.microsoft.com/office/powerpoint/2010/main" val="256853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32756"/>
          </a:xfrm>
        </p:spPr>
        <p:txBody>
          <a:bodyPr>
            <a:noAutofit/>
          </a:bodyPr>
          <a:lstStyle/>
          <a:p>
            <a:r>
              <a:rPr lang="en-US" sz="1800" dirty="0" smtClean="0">
                <a:latin typeface="Verdana" panose="020B0604030504040204" pitchFamily="34" charset="0"/>
                <a:ea typeface="Verdana" panose="020B0604030504040204" pitchFamily="34" charset="0"/>
              </a:rPr>
              <a:t>Code entry types</a:t>
            </a:r>
            <a:endParaRPr lang="en-US" sz="1800" dirty="0">
              <a:latin typeface="Verdana" panose="020B0604030504040204" pitchFamily="34" charset="0"/>
              <a:ea typeface="Verdana" panose="020B0604030504040204" pitchFamily="34" charset="0"/>
            </a:endParaRPr>
          </a:p>
        </p:txBody>
      </p:sp>
      <p:sp>
        <p:nvSpPr>
          <p:cNvPr id="4" name="TextBox 3"/>
          <p:cNvSpPr txBox="1"/>
          <p:nvPr/>
        </p:nvSpPr>
        <p:spPr>
          <a:xfrm>
            <a:off x="512064" y="812800"/>
            <a:ext cx="11084191" cy="615553"/>
          </a:xfrm>
          <a:prstGeom prst="rect">
            <a:avLst/>
          </a:prstGeom>
        </p:spPr>
        <p:txBody>
          <a:bodyPr wrap="square" lIns="0" tIns="0" rIns="0" bIns="0" rtlCol="0">
            <a:spAutoFit/>
          </a:bodyPr>
          <a:lstStyle/>
          <a:p>
            <a:pPr marL="171450" indent="-171450">
              <a:buFont typeface="Wingdings" panose="05000000000000000000" pitchFamily="2" charset="2"/>
              <a:buChar char="§"/>
            </a:pPr>
            <a:r>
              <a:rPr lang="en-US" sz="1000" dirty="0" smtClean="0">
                <a:solidFill>
                  <a:schemeClr val="tx2"/>
                </a:solidFill>
                <a:latin typeface="Verdana" panose="020B0604030504040204" pitchFamily="34" charset="0"/>
                <a:ea typeface="Verdana" panose="020B0604030504040204" pitchFamily="34" charset="0"/>
              </a:rPr>
              <a:t>We can choose different code entry types for development.</a:t>
            </a:r>
          </a:p>
          <a:p>
            <a:pPr marL="628650" lvl="1" indent="-171450">
              <a:buFont typeface="Courier New" panose="02070309020205020404" pitchFamily="49" charset="0"/>
              <a:buChar char="o"/>
            </a:pPr>
            <a:r>
              <a:rPr lang="en-US" sz="1000" dirty="0" smtClean="0">
                <a:solidFill>
                  <a:schemeClr val="tx2"/>
                </a:solidFill>
                <a:latin typeface="Verdana" panose="020B0604030504040204" pitchFamily="34" charset="0"/>
                <a:ea typeface="Verdana" panose="020B0604030504040204" pitchFamily="34" charset="0"/>
              </a:rPr>
              <a:t>Edit code inline – Codes that can be put in editor directly</a:t>
            </a:r>
          </a:p>
          <a:p>
            <a:pPr marL="628650" lvl="1" indent="-171450">
              <a:buFont typeface="Courier New" panose="02070309020205020404" pitchFamily="49" charset="0"/>
              <a:buChar char="o"/>
            </a:pPr>
            <a:r>
              <a:rPr lang="en-US" sz="1000" dirty="0" smtClean="0">
                <a:solidFill>
                  <a:schemeClr val="tx2"/>
                </a:solidFill>
                <a:latin typeface="Verdana" panose="020B0604030504040204" pitchFamily="34" charset="0"/>
                <a:ea typeface="Verdana" panose="020B0604030504040204" pitchFamily="34" charset="0"/>
              </a:rPr>
              <a:t>Upload a .zip file – Codes with external packages as dependencies</a:t>
            </a:r>
          </a:p>
          <a:p>
            <a:pPr marL="628650" lvl="1" indent="-171450">
              <a:buFont typeface="Courier New" panose="02070309020205020404" pitchFamily="49" charset="0"/>
              <a:buChar char="o"/>
            </a:pPr>
            <a:r>
              <a:rPr lang="en-US" sz="1000" dirty="0" smtClean="0">
                <a:solidFill>
                  <a:schemeClr val="tx2"/>
                </a:solidFill>
                <a:latin typeface="Verdana" panose="020B0604030504040204" pitchFamily="34" charset="0"/>
                <a:ea typeface="Verdana" panose="020B0604030504040204" pitchFamily="34" charset="0"/>
              </a:rPr>
              <a:t>Upload a file from Amazon S3 </a:t>
            </a:r>
            <a:r>
              <a:rPr lang="en-US" sz="1000" dirty="0">
                <a:solidFill>
                  <a:schemeClr val="tx2"/>
                </a:solidFill>
                <a:latin typeface="Verdana" panose="020B0604030504040204" pitchFamily="34" charset="0"/>
                <a:ea typeface="Verdana" panose="020B0604030504040204" pitchFamily="34" charset="0"/>
              </a:rPr>
              <a:t>– Codes with external packages as dependencies (For files larger than 10 </a:t>
            </a:r>
            <a:r>
              <a:rPr lang="en-US" sz="1000" dirty="0" smtClean="0">
                <a:solidFill>
                  <a:schemeClr val="tx2"/>
                </a:solidFill>
                <a:latin typeface="Verdana" panose="020B0604030504040204" pitchFamily="34" charset="0"/>
                <a:ea typeface="Verdana" panose="020B0604030504040204" pitchFamily="34" charset="0"/>
              </a:rPr>
              <a:t>MB)</a:t>
            </a:r>
          </a:p>
        </p:txBody>
      </p:sp>
      <p:grpSp>
        <p:nvGrpSpPr>
          <p:cNvPr id="11" name="Group 10"/>
          <p:cNvGrpSpPr/>
          <p:nvPr/>
        </p:nvGrpSpPr>
        <p:grpSpPr>
          <a:xfrm>
            <a:off x="512064" y="1642637"/>
            <a:ext cx="8540214" cy="4561023"/>
            <a:chOff x="512064" y="1642637"/>
            <a:chExt cx="8540214" cy="4561023"/>
          </a:xfrm>
        </p:grpSpPr>
        <p:pic>
          <p:nvPicPr>
            <p:cNvPr id="5" name="Picture 4"/>
            <p:cNvPicPr>
              <a:picLocks noChangeAspect="1"/>
            </p:cNvPicPr>
            <p:nvPr/>
          </p:nvPicPr>
          <p:blipFill>
            <a:blip r:embed="rId3"/>
            <a:stretch>
              <a:fillRect/>
            </a:stretch>
          </p:blipFill>
          <p:spPr>
            <a:xfrm>
              <a:off x="512064" y="1642637"/>
              <a:ext cx="6411946" cy="1541888"/>
            </a:xfrm>
            <a:prstGeom prst="rect">
              <a:avLst/>
            </a:prstGeom>
          </p:spPr>
        </p:pic>
        <p:pic>
          <p:nvPicPr>
            <p:cNvPr id="9" name="Picture 8"/>
            <p:cNvPicPr>
              <a:picLocks noChangeAspect="1"/>
            </p:cNvPicPr>
            <p:nvPr/>
          </p:nvPicPr>
          <p:blipFill>
            <a:blip r:embed="rId4"/>
            <a:stretch>
              <a:fillRect/>
            </a:stretch>
          </p:blipFill>
          <p:spPr>
            <a:xfrm>
              <a:off x="512064" y="3359616"/>
              <a:ext cx="7876740" cy="1285012"/>
            </a:xfrm>
            <a:prstGeom prst="rect">
              <a:avLst/>
            </a:prstGeom>
          </p:spPr>
        </p:pic>
        <p:pic>
          <p:nvPicPr>
            <p:cNvPr id="10" name="Picture 9"/>
            <p:cNvPicPr>
              <a:picLocks noChangeAspect="1"/>
            </p:cNvPicPr>
            <p:nvPr/>
          </p:nvPicPr>
          <p:blipFill>
            <a:blip r:embed="rId5"/>
            <a:stretch>
              <a:fillRect/>
            </a:stretch>
          </p:blipFill>
          <p:spPr>
            <a:xfrm>
              <a:off x="512064" y="4819719"/>
              <a:ext cx="8540214" cy="1383941"/>
            </a:xfrm>
            <a:prstGeom prst="rect">
              <a:avLst/>
            </a:prstGeom>
          </p:spPr>
        </p:pic>
      </p:grpSp>
    </p:spTree>
    <p:extLst>
      <p:ext uri="{BB962C8B-B14F-4D97-AF65-F5344CB8AC3E}">
        <p14:creationId xmlns:p14="http://schemas.microsoft.com/office/powerpoint/2010/main" val="857817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2633"/>
          </a:xfrm>
        </p:spPr>
        <p:txBody>
          <a:bodyPr>
            <a:normAutofit/>
          </a:bodyPr>
          <a:lstStyle/>
          <a:p>
            <a:r>
              <a:rPr lang="en-US" sz="1800" dirty="0" smtClean="0">
                <a:latin typeface="Verdana" panose="020B0604030504040204" pitchFamily="34" charset="0"/>
                <a:ea typeface="Verdana" panose="020B0604030504040204" pitchFamily="34" charset="0"/>
              </a:rPr>
              <a:t>Lambda Layers</a:t>
            </a:r>
            <a:endParaRPr lang="en-US" sz="1800" dirty="0">
              <a:latin typeface="Verdana" panose="020B0604030504040204" pitchFamily="34" charset="0"/>
              <a:ea typeface="Verdana" panose="020B0604030504040204" pitchFamily="34" charset="0"/>
            </a:endParaRPr>
          </a:p>
        </p:txBody>
      </p:sp>
      <p:sp>
        <p:nvSpPr>
          <p:cNvPr id="4" name="TextBox 3"/>
          <p:cNvSpPr txBox="1"/>
          <p:nvPr/>
        </p:nvSpPr>
        <p:spPr>
          <a:xfrm>
            <a:off x="512064" y="812800"/>
            <a:ext cx="11084191" cy="923330"/>
          </a:xfrm>
          <a:prstGeom prst="rect">
            <a:avLst/>
          </a:prstGeom>
        </p:spPr>
        <p:txBody>
          <a:bodyPr wrap="square" lIns="0" tIns="0" rIns="0" bIns="0" rtlCol="0">
            <a:spAutoFit/>
          </a:bodyPr>
          <a:lstStyle/>
          <a:p>
            <a:pPr marL="171450" indent="-171450">
              <a:buFont typeface="Wingdings" panose="05000000000000000000" pitchFamily="2" charset="2"/>
              <a:buChar char="§"/>
            </a:pPr>
            <a:r>
              <a:rPr lang="en-US" sz="1000" dirty="0">
                <a:solidFill>
                  <a:schemeClr val="tx2"/>
                </a:solidFill>
                <a:latin typeface="Verdana" panose="020B0604030504040204" pitchFamily="34" charset="0"/>
                <a:ea typeface="Verdana" panose="020B0604030504040204" pitchFamily="34" charset="0"/>
              </a:rPr>
              <a:t>You can configure your Lambda function to pull in additional code and content in the form of layers. A layer is a ZIP archive that contains libraries, a custom runtime, or other dependencies. With layers, you can use libraries in your function without needing to include them in your deployment package</a:t>
            </a:r>
            <a:r>
              <a:rPr lang="en-US" sz="1000" dirty="0" smtClean="0">
                <a:solidFill>
                  <a:schemeClr val="tx2"/>
                </a:solidFill>
                <a:latin typeface="Verdana" panose="020B0604030504040204" pitchFamily="34" charset="0"/>
                <a:ea typeface="Verdana" panose="020B0604030504040204" pitchFamily="34" charset="0"/>
              </a:rPr>
              <a:t>.</a:t>
            </a:r>
          </a:p>
          <a:p>
            <a:endParaRPr lang="en-US" sz="1000" dirty="0" smtClean="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sz="1000" dirty="0">
                <a:solidFill>
                  <a:schemeClr val="tx2"/>
                </a:solidFill>
                <a:latin typeface="Verdana" panose="020B0604030504040204" pitchFamily="34" charset="0"/>
                <a:ea typeface="Verdana" panose="020B0604030504040204" pitchFamily="34" charset="0"/>
              </a:rPr>
              <a:t>Layers let you keep your deployment package small, which makes development easier. You can avoid errors that can occur when you install and package dependencies with your function code. For Node.js, Python, and Ruby functions, you can develop your function code in the Lambda console as long as you keep your deployment package under 3 MB.</a:t>
            </a:r>
            <a:endParaRPr lang="en-US" sz="1000" dirty="0" smtClean="0">
              <a:solidFill>
                <a:schemeClr val="tx2"/>
              </a:solidFill>
              <a:latin typeface="Verdana" panose="020B0604030504040204" pitchFamily="34" charset="0"/>
              <a:ea typeface="Verdana" panose="020B0604030504040204" pitchFamily="34" charset="0"/>
            </a:endParaRPr>
          </a:p>
        </p:txBody>
      </p:sp>
      <p:sp>
        <p:nvSpPr>
          <p:cNvPr id="16" name="TextBox 15"/>
          <p:cNvSpPr txBox="1"/>
          <p:nvPr/>
        </p:nvSpPr>
        <p:spPr>
          <a:xfrm>
            <a:off x="512064" y="5811512"/>
            <a:ext cx="11084191" cy="307777"/>
          </a:xfrm>
          <a:prstGeom prst="rect">
            <a:avLst/>
          </a:prstGeom>
        </p:spPr>
        <p:txBody>
          <a:bodyPr wrap="square" lIns="0" tIns="0" rIns="0" bIns="0" rtlCol="0">
            <a:spAutoFit/>
          </a:bodyPr>
          <a:lstStyle/>
          <a:p>
            <a:pPr marL="171450" indent="-171450">
              <a:buFont typeface="Wingdings" panose="05000000000000000000" pitchFamily="2" charset="2"/>
              <a:buChar char="§"/>
            </a:pPr>
            <a:r>
              <a:rPr lang="en-US" sz="1000" dirty="0" smtClean="0">
                <a:solidFill>
                  <a:schemeClr val="tx2"/>
                </a:solidFill>
                <a:latin typeface="Verdana" panose="020B0604030504040204" pitchFamily="34" charset="0"/>
                <a:ea typeface="Verdana" panose="020B0604030504040204" pitchFamily="34" charset="0"/>
              </a:rPr>
              <a:t>Note</a:t>
            </a:r>
            <a:r>
              <a:rPr lang="en-US" sz="1000" dirty="0">
                <a:solidFill>
                  <a:schemeClr val="tx2"/>
                </a:solidFill>
                <a:latin typeface="Verdana" panose="020B0604030504040204" pitchFamily="34" charset="0"/>
                <a:ea typeface="Verdana" panose="020B0604030504040204" pitchFamily="34" charset="0"/>
              </a:rPr>
              <a:t>: A function can use up to 5 layers at a time. The total unzipped size of the function and all layers can't exceed the unzipped deployment package size limit of 250 MB</a:t>
            </a:r>
            <a:r>
              <a:rPr lang="en-US" sz="1000" dirty="0" smtClean="0">
                <a:solidFill>
                  <a:schemeClr val="tx2"/>
                </a:solidFill>
                <a:latin typeface="Verdana" panose="020B0604030504040204" pitchFamily="34" charset="0"/>
                <a:ea typeface="Verdana" panose="020B0604030504040204" pitchFamily="34" charset="0"/>
              </a:rPr>
              <a:t>. Use the provided link for more details. </a:t>
            </a:r>
            <a:r>
              <a:rPr lang="en-US" sz="1000" dirty="0">
                <a:hlinkClick r:id="rId3"/>
              </a:rPr>
              <a:t>https://docs.aws.amazon.com/lambda/latest/dg/configuration-layers.html</a:t>
            </a:r>
            <a:endParaRPr lang="en-US" sz="1000" dirty="0" smtClean="0">
              <a:solidFill>
                <a:schemeClr val="tx2"/>
              </a:solidFill>
              <a:latin typeface="Verdana" panose="020B0604030504040204" pitchFamily="34" charset="0"/>
              <a:ea typeface="Verdana" panose="020B0604030504040204" pitchFamily="34" charset="0"/>
            </a:endParaRPr>
          </a:p>
        </p:txBody>
      </p:sp>
      <p:grpSp>
        <p:nvGrpSpPr>
          <p:cNvPr id="20" name="Group 19"/>
          <p:cNvGrpSpPr/>
          <p:nvPr/>
        </p:nvGrpSpPr>
        <p:grpSpPr>
          <a:xfrm>
            <a:off x="816864" y="1900537"/>
            <a:ext cx="7486071" cy="3417038"/>
            <a:chOff x="816864" y="1900537"/>
            <a:chExt cx="7486071" cy="3417038"/>
          </a:xfrm>
        </p:grpSpPr>
        <p:pic>
          <p:nvPicPr>
            <p:cNvPr id="8" name="Picture 7"/>
            <p:cNvPicPr>
              <a:picLocks noChangeAspect="1"/>
            </p:cNvPicPr>
            <p:nvPr/>
          </p:nvPicPr>
          <p:blipFill>
            <a:blip r:embed="rId4"/>
            <a:stretch>
              <a:fillRect/>
            </a:stretch>
          </p:blipFill>
          <p:spPr>
            <a:xfrm>
              <a:off x="816864" y="1900537"/>
              <a:ext cx="3612550" cy="3417038"/>
            </a:xfrm>
            <a:prstGeom prst="rect">
              <a:avLst/>
            </a:prstGeom>
          </p:spPr>
        </p:pic>
        <p:pic>
          <p:nvPicPr>
            <p:cNvPr id="11" name="Picture 10"/>
            <p:cNvPicPr>
              <a:picLocks noChangeAspect="1"/>
            </p:cNvPicPr>
            <p:nvPr/>
          </p:nvPicPr>
          <p:blipFill>
            <a:blip r:embed="rId5"/>
            <a:stretch>
              <a:fillRect/>
            </a:stretch>
          </p:blipFill>
          <p:spPr>
            <a:xfrm>
              <a:off x="5006679" y="1900537"/>
              <a:ext cx="2766512" cy="782054"/>
            </a:xfrm>
            <a:prstGeom prst="rect">
              <a:avLst/>
            </a:prstGeom>
          </p:spPr>
        </p:pic>
        <p:sp>
          <p:nvSpPr>
            <p:cNvPr id="17" name="Right Arrow 16"/>
            <p:cNvSpPr/>
            <p:nvPr/>
          </p:nvSpPr>
          <p:spPr>
            <a:xfrm>
              <a:off x="4579623" y="2081284"/>
              <a:ext cx="276847" cy="498763"/>
            </a:xfrm>
            <a:prstGeom prst="rightArrow">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8" name="Picture 17"/>
            <p:cNvPicPr>
              <a:picLocks noChangeAspect="1"/>
            </p:cNvPicPr>
            <p:nvPr/>
          </p:nvPicPr>
          <p:blipFill>
            <a:blip r:embed="rId6"/>
            <a:stretch>
              <a:fillRect/>
            </a:stretch>
          </p:blipFill>
          <p:spPr>
            <a:xfrm>
              <a:off x="5006679" y="3269533"/>
              <a:ext cx="3296256" cy="2048042"/>
            </a:xfrm>
            <a:prstGeom prst="rect">
              <a:avLst/>
            </a:prstGeom>
          </p:spPr>
        </p:pic>
        <p:sp>
          <p:nvSpPr>
            <p:cNvPr id="19" name="Right Arrow 18"/>
            <p:cNvSpPr/>
            <p:nvPr/>
          </p:nvSpPr>
          <p:spPr>
            <a:xfrm rot="5400000">
              <a:off x="6251511" y="2764731"/>
              <a:ext cx="276847" cy="498763"/>
            </a:xfrm>
            <a:prstGeom prst="rightArrow">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653629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2633"/>
          </a:xfrm>
        </p:spPr>
        <p:txBody>
          <a:bodyPr>
            <a:normAutofit/>
          </a:bodyPr>
          <a:lstStyle/>
          <a:p>
            <a:r>
              <a:rPr lang="en-US" sz="1800" dirty="0" smtClean="0">
                <a:latin typeface="Verdana" panose="020B0604030504040204" pitchFamily="34" charset="0"/>
                <a:ea typeface="Verdana" panose="020B0604030504040204" pitchFamily="34" charset="0"/>
              </a:rPr>
              <a:t>Lambda </a:t>
            </a:r>
            <a:r>
              <a:rPr lang="en-US" sz="1800" dirty="0">
                <a:latin typeface="Verdana" panose="020B0604030504040204" pitchFamily="34" charset="0"/>
                <a:ea typeface="Verdana" panose="020B0604030504040204" pitchFamily="34" charset="0"/>
              </a:rPr>
              <a:t>Environment Variables</a:t>
            </a:r>
          </a:p>
        </p:txBody>
      </p:sp>
      <p:sp>
        <p:nvSpPr>
          <p:cNvPr id="4" name="TextBox 3"/>
          <p:cNvSpPr txBox="1"/>
          <p:nvPr/>
        </p:nvSpPr>
        <p:spPr>
          <a:xfrm>
            <a:off x="512064" y="812800"/>
            <a:ext cx="11084191" cy="1077218"/>
          </a:xfrm>
          <a:prstGeom prst="rect">
            <a:avLst/>
          </a:prstGeom>
        </p:spPr>
        <p:txBody>
          <a:bodyPr wrap="square" lIns="0" tIns="0" rIns="0" bIns="0" rtlCol="0">
            <a:spAutoFit/>
          </a:bodyPr>
          <a:lstStyle/>
          <a:p>
            <a:pPr marL="171450" indent="-171450">
              <a:buFont typeface="Wingdings" panose="05000000000000000000" pitchFamily="2" charset="2"/>
              <a:buChar char="§"/>
            </a:pPr>
            <a:r>
              <a:rPr lang="en-US" sz="1000" dirty="0">
                <a:solidFill>
                  <a:schemeClr val="tx2"/>
                </a:solidFill>
                <a:latin typeface="Verdana" panose="020B0604030504040204" pitchFamily="34" charset="0"/>
                <a:ea typeface="Verdana" panose="020B0604030504040204" pitchFamily="34" charset="0"/>
              </a:rPr>
              <a:t>Environment variables for Lambda functions enable you to dynamically pass settings to your function code and libraries, without making changes to your code. Environment variables are key-value pairs that you create and modify as part of your function configuration, using either the AWS Lambda Console, the AWS Lambda CLI or the AWS Lambda SDK.</a:t>
            </a:r>
            <a:endParaRPr lang="en-US" sz="1000" dirty="0" smtClean="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endParaRPr lang="en-US" sz="1000" dirty="0" smtClean="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sz="1000" dirty="0" smtClean="0">
                <a:solidFill>
                  <a:schemeClr val="tx2"/>
                </a:solidFill>
                <a:latin typeface="Verdana" panose="020B0604030504040204" pitchFamily="34" charset="0"/>
                <a:ea typeface="Verdana" panose="020B0604030504040204" pitchFamily="34" charset="0"/>
              </a:rPr>
              <a:t>You </a:t>
            </a:r>
            <a:r>
              <a:rPr lang="en-US" sz="1000" dirty="0">
                <a:solidFill>
                  <a:schemeClr val="tx2"/>
                </a:solidFill>
                <a:latin typeface="Verdana" panose="020B0604030504040204" pitchFamily="34" charset="0"/>
                <a:ea typeface="Verdana" panose="020B0604030504040204" pitchFamily="34" charset="0"/>
              </a:rPr>
              <a:t>can use environment variables to help libraries know what directory to install files in, where to store outputs, store connection and logging settings, and more. By separating these settings from the application logic, you don't need to update your function code when you need to change the function behavior based on different settings.</a:t>
            </a:r>
            <a:endParaRPr lang="en-US" sz="1000" dirty="0" smtClean="0">
              <a:solidFill>
                <a:schemeClr val="tx2"/>
              </a:solidFill>
              <a:latin typeface="Verdana" panose="020B0604030504040204" pitchFamily="34" charset="0"/>
              <a:ea typeface="Verdana" panose="020B0604030504040204" pitchFamily="34" charset="0"/>
            </a:endParaRPr>
          </a:p>
        </p:txBody>
      </p:sp>
      <p:sp>
        <p:nvSpPr>
          <p:cNvPr id="16" name="TextBox 15"/>
          <p:cNvSpPr txBox="1"/>
          <p:nvPr/>
        </p:nvSpPr>
        <p:spPr>
          <a:xfrm>
            <a:off x="512064" y="5811512"/>
            <a:ext cx="11084191" cy="153888"/>
          </a:xfrm>
          <a:prstGeom prst="rect">
            <a:avLst/>
          </a:prstGeom>
        </p:spPr>
        <p:txBody>
          <a:bodyPr wrap="square" lIns="0" tIns="0" rIns="0" bIns="0" rtlCol="0">
            <a:spAutoFit/>
          </a:bodyPr>
          <a:lstStyle/>
          <a:p>
            <a:pPr marL="171450" indent="-171450">
              <a:buFont typeface="Wingdings" panose="05000000000000000000" pitchFamily="2" charset="2"/>
              <a:buChar char="§"/>
            </a:pPr>
            <a:r>
              <a:rPr lang="en-US" sz="1000" dirty="0" smtClean="0">
                <a:solidFill>
                  <a:schemeClr val="tx2"/>
                </a:solidFill>
                <a:latin typeface="Verdana" panose="020B0604030504040204" pitchFamily="34" charset="0"/>
                <a:ea typeface="Verdana" panose="020B0604030504040204" pitchFamily="34" charset="0"/>
              </a:rPr>
              <a:t>Use the provided link for more details. </a:t>
            </a:r>
            <a:r>
              <a:rPr lang="en-US" sz="1000" dirty="0">
                <a:hlinkClick r:id="rId3"/>
              </a:rPr>
              <a:t>https://docs.aws.amazon.com/lambda/latest/dg/env_variables.html</a:t>
            </a:r>
            <a:endParaRPr lang="en-US" sz="1000" dirty="0" smtClean="0">
              <a:solidFill>
                <a:schemeClr val="tx2"/>
              </a:solidFill>
              <a:latin typeface="Verdana" panose="020B0604030504040204" pitchFamily="34" charset="0"/>
              <a:ea typeface="Verdana" panose="020B0604030504040204" pitchFamily="34" charset="0"/>
            </a:endParaRPr>
          </a:p>
        </p:txBody>
      </p:sp>
      <p:grpSp>
        <p:nvGrpSpPr>
          <p:cNvPr id="12" name="Group 11"/>
          <p:cNvGrpSpPr/>
          <p:nvPr/>
        </p:nvGrpSpPr>
        <p:grpSpPr>
          <a:xfrm>
            <a:off x="664463" y="2052955"/>
            <a:ext cx="9736749" cy="3549512"/>
            <a:chOff x="664463" y="1944886"/>
            <a:chExt cx="9736749" cy="3549512"/>
          </a:xfrm>
        </p:grpSpPr>
        <p:grpSp>
          <p:nvGrpSpPr>
            <p:cNvPr id="7" name="Group 6"/>
            <p:cNvGrpSpPr/>
            <p:nvPr/>
          </p:nvGrpSpPr>
          <p:grpSpPr>
            <a:xfrm>
              <a:off x="664463" y="2053244"/>
              <a:ext cx="6434606" cy="1396554"/>
              <a:chOff x="664463" y="2053244"/>
              <a:chExt cx="6434606" cy="1396554"/>
            </a:xfrm>
          </p:grpSpPr>
          <p:pic>
            <p:nvPicPr>
              <p:cNvPr id="3" name="Picture 2"/>
              <p:cNvPicPr>
                <a:picLocks noChangeAspect="1"/>
              </p:cNvPicPr>
              <p:nvPr/>
            </p:nvPicPr>
            <p:blipFill>
              <a:blip r:embed="rId4"/>
              <a:stretch>
                <a:fillRect/>
              </a:stretch>
            </p:blipFill>
            <p:spPr>
              <a:xfrm>
                <a:off x="664464" y="2274294"/>
                <a:ext cx="4867634" cy="1175504"/>
              </a:xfrm>
              <a:prstGeom prst="rect">
                <a:avLst/>
              </a:prstGeom>
            </p:spPr>
          </p:pic>
          <p:sp>
            <p:nvSpPr>
              <p:cNvPr id="5" name="TextBox 4"/>
              <p:cNvSpPr txBox="1"/>
              <p:nvPr/>
            </p:nvSpPr>
            <p:spPr>
              <a:xfrm>
                <a:off x="664463" y="2053244"/>
                <a:ext cx="6434606" cy="123111"/>
              </a:xfrm>
              <a:prstGeom prst="rect">
                <a:avLst/>
              </a:prstGeom>
            </p:spPr>
            <p:txBody>
              <a:bodyPr wrap="square" lIns="0" tIns="0" rIns="0" bIns="0" rtlCol="0">
                <a:spAutoFit/>
              </a:bodyPr>
              <a:lstStyle/>
              <a:p>
                <a:pPr algn="l"/>
                <a:r>
                  <a:rPr lang="en-US" sz="800" b="1" dirty="0" smtClean="0">
                    <a:solidFill>
                      <a:schemeClr val="tx2"/>
                    </a:solidFill>
                    <a:latin typeface="Verdana" panose="020B0604030504040204" pitchFamily="34" charset="0"/>
                    <a:ea typeface="Verdana" panose="020B0604030504040204" pitchFamily="34" charset="0"/>
                  </a:rPr>
                  <a:t>Using environment variable to pass value to Lambda function. Access the same Variable using OS Module</a:t>
                </a:r>
              </a:p>
            </p:txBody>
          </p:sp>
        </p:grpSp>
        <p:pic>
          <p:nvPicPr>
            <p:cNvPr id="10" name="Picture 9"/>
            <p:cNvPicPr>
              <a:picLocks noChangeAspect="1"/>
            </p:cNvPicPr>
            <p:nvPr/>
          </p:nvPicPr>
          <p:blipFill>
            <a:blip r:embed="rId5"/>
            <a:stretch>
              <a:fillRect/>
            </a:stretch>
          </p:blipFill>
          <p:spPr>
            <a:xfrm>
              <a:off x="6823076" y="1944886"/>
              <a:ext cx="3578136" cy="3549512"/>
            </a:xfrm>
            <a:prstGeom prst="rect">
              <a:avLst/>
            </a:prstGeom>
          </p:spPr>
        </p:pic>
        <p:sp>
          <p:nvSpPr>
            <p:cNvPr id="21" name="Right Arrow 20"/>
            <p:cNvSpPr/>
            <p:nvPr/>
          </p:nvSpPr>
          <p:spPr>
            <a:xfrm>
              <a:off x="5777312" y="2612664"/>
              <a:ext cx="739866" cy="498763"/>
            </a:xfrm>
            <a:prstGeom prst="rightArrow">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8376450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2633"/>
          </a:xfrm>
        </p:spPr>
        <p:txBody>
          <a:bodyPr>
            <a:normAutofit/>
          </a:bodyPr>
          <a:lstStyle/>
          <a:p>
            <a:r>
              <a:rPr lang="en-US" sz="1800" dirty="0" smtClean="0">
                <a:latin typeface="Verdana" panose="020B0604030504040204" pitchFamily="34" charset="0"/>
                <a:ea typeface="Verdana" panose="020B0604030504040204" pitchFamily="34" charset="0"/>
              </a:rPr>
              <a:t>Lambda Basic Settings</a:t>
            </a:r>
            <a:endParaRPr lang="en-US" sz="1800" dirty="0">
              <a:latin typeface="Verdana" panose="020B0604030504040204" pitchFamily="34" charset="0"/>
              <a:ea typeface="Verdana" panose="020B0604030504040204" pitchFamily="34" charset="0"/>
            </a:endParaRPr>
          </a:p>
        </p:txBody>
      </p:sp>
      <p:sp>
        <p:nvSpPr>
          <p:cNvPr id="4" name="TextBox 3"/>
          <p:cNvSpPr txBox="1"/>
          <p:nvPr/>
        </p:nvSpPr>
        <p:spPr>
          <a:xfrm>
            <a:off x="512064" y="812800"/>
            <a:ext cx="11084191" cy="153888"/>
          </a:xfrm>
          <a:prstGeom prst="rect">
            <a:avLst/>
          </a:prstGeom>
        </p:spPr>
        <p:txBody>
          <a:bodyPr wrap="square" lIns="0" tIns="0" rIns="0" bIns="0" rtlCol="0">
            <a:spAutoFit/>
          </a:bodyPr>
          <a:lstStyle/>
          <a:p>
            <a:pPr marL="171450" indent="-171450">
              <a:buFont typeface="Wingdings" panose="05000000000000000000" pitchFamily="2" charset="2"/>
              <a:buChar char="§"/>
            </a:pPr>
            <a:r>
              <a:rPr lang="en-US" sz="1000" dirty="0" smtClean="0">
                <a:solidFill>
                  <a:schemeClr val="tx2"/>
                </a:solidFill>
                <a:latin typeface="Verdana" panose="020B0604030504040204" pitchFamily="34" charset="0"/>
                <a:ea typeface="Verdana" panose="020B0604030504040204" pitchFamily="34" charset="0"/>
              </a:rPr>
              <a:t>Basic Settings section allows to put description , handle timeout and required memory for the Lambda function.</a:t>
            </a:r>
          </a:p>
        </p:txBody>
      </p:sp>
      <p:grpSp>
        <p:nvGrpSpPr>
          <p:cNvPr id="8" name="Group 7"/>
          <p:cNvGrpSpPr/>
          <p:nvPr/>
        </p:nvGrpSpPr>
        <p:grpSpPr>
          <a:xfrm>
            <a:off x="512064" y="1635403"/>
            <a:ext cx="5119988" cy="2458997"/>
            <a:chOff x="512064" y="1261326"/>
            <a:chExt cx="5119988" cy="2458997"/>
          </a:xfrm>
        </p:grpSpPr>
        <p:pic>
          <p:nvPicPr>
            <p:cNvPr id="5" name="Picture 4"/>
            <p:cNvPicPr>
              <a:picLocks noChangeAspect="1"/>
            </p:cNvPicPr>
            <p:nvPr/>
          </p:nvPicPr>
          <p:blipFill>
            <a:blip r:embed="rId3"/>
            <a:stretch>
              <a:fillRect/>
            </a:stretch>
          </p:blipFill>
          <p:spPr>
            <a:xfrm>
              <a:off x="512064" y="1508384"/>
              <a:ext cx="5119988" cy="2211939"/>
            </a:xfrm>
            <a:prstGeom prst="rect">
              <a:avLst/>
            </a:prstGeom>
          </p:spPr>
        </p:pic>
        <p:sp>
          <p:nvSpPr>
            <p:cNvPr id="9" name="TextBox 8"/>
            <p:cNvSpPr txBox="1"/>
            <p:nvPr/>
          </p:nvSpPr>
          <p:spPr>
            <a:xfrm>
              <a:off x="1118290" y="1261326"/>
              <a:ext cx="3907536" cy="153888"/>
            </a:xfrm>
            <a:prstGeom prst="rect">
              <a:avLst/>
            </a:prstGeom>
          </p:spPr>
          <p:txBody>
            <a:bodyPr wrap="square" lIns="0" tIns="0" rIns="0" bIns="0" rtlCol="0">
              <a:spAutoFit/>
            </a:bodyPr>
            <a:lstStyle/>
            <a:p>
              <a:r>
                <a:rPr lang="en-US" sz="1000" b="1" dirty="0" smtClean="0">
                  <a:solidFill>
                    <a:schemeClr val="tx2"/>
                  </a:solidFill>
                  <a:latin typeface="Verdana" panose="020B0604030504040204" pitchFamily="34" charset="0"/>
                  <a:ea typeface="Verdana" panose="020B0604030504040204" pitchFamily="34" charset="0"/>
                </a:rPr>
                <a:t>Lambda function with minimum timeout and memory</a:t>
              </a:r>
            </a:p>
          </p:txBody>
        </p:sp>
      </p:grpSp>
      <p:grpSp>
        <p:nvGrpSpPr>
          <p:cNvPr id="13" name="Group 12"/>
          <p:cNvGrpSpPr/>
          <p:nvPr/>
        </p:nvGrpSpPr>
        <p:grpSpPr>
          <a:xfrm>
            <a:off x="5805018" y="1635403"/>
            <a:ext cx="5087459" cy="2341894"/>
            <a:chOff x="5805018" y="1261326"/>
            <a:chExt cx="5087459" cy="2341894"/>
          </a:xfrm>
        </p:grpSpPr>
        <p:sp>
          <p:nvSpPr>
            <p:cNvPr id="10" name="TextBox 9"/>
            <p:cNvSpPr txBox="1"/>
            <p:nvPr/>
          </p:nvSpPr>
          <p:spPr>
            <a:xfrm>
              <a:off x="6394980" y="1261326"/>
              <a:ext cx="3907536" cy="153888"/>
            </a:xfrm>
            <a:prstGeom prst="rect">
              <a:avLst/>
            </a:prstGeom>
          </p:spPr>
          <p:txBody>
            <a:bodyPr wrap="square" lIns="0" tIns="0" rIns="0" bIns="0" rtlCol="0">
              <a:spAutoFit/>
            </a:bodyPr>
            <a:lstStyle/>
            <a:p>
              <a:r>
                <a:rPr lang="en-US" sz="1000" b="1" dirty="0" smtClean="0">
                  <a:solidFill>
                    <a:schemeClr val="tx2"/>
                  </a:solidFill>
                  <a:latin typeface="Verdana" panose="020B0604030504040204" pitchFamily="34" charset="0"/>
                  <a:ea typeface="Verdana" panose="020B0604030504040204" pitchFamily="34" charset="0"/>
                </a:rPr>
                <a:t>Lambda function with maximum timeout and memory</a:t>
              </a:r>
            </a:p>
          </p:txBody>
        </p:sp>
        <p:pic>
          <p:nvPicPr>
            <p:cNvPr id="12" name="Picture 11"/>
            <p:cNvPicPr>
              <a:picLocks noChangeAspect="1"/>
            </p:cNvPicPr>
            <p:nvPr/>
          </p:nvPicPr>
          <p:blipFill>
            <a:blip r:embed="rId4"/>
            <a:stretch>
              <a:fillRect/>
            </a:stretch>
          </p:blipFill>
          <p:spPr>
            <a:xfrm>
              <a:off x="5805018" y="1508384"/>
              <a:ext cx="5087459" cy="2094836"/>
            </a:xfrm>
            <a:prstGeom prst="rect">
              <a:avLst/>
            </a:prstGeom>
          </p:spPr>
        </p:pic>
      </p:grpSp>
    </p:spTree>
    <p:extLst>
      <p:ext uri="{BB962C8B-B14F-4D97-AF65-F5344CB8AC3E}">
        <p14:creationId xmlns:p14="http://schemas.microsoft.com/office/powerpoint/2010/main" val="2211976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82633"/>
          </a:xfrm>
        </p:spPr>
        <p:txBody>
          <a:bodyPr>
            <a:normAutofit/>
          </a:bodyPr>
          <a:lstStyle/>
          <a:p>
            <a:r>
              <a:rPr lang="en-US" sz="1800" dirty="0" smtClean="0">
                <a:latin typeface="Verdana" panose="020B0604030504040204" pitchFamily="34" charset="0"/>
                <a:ea typeface="Verdana" panose="020B0604030504040204" pitchFamily="34" charset="0"/>
              </a:rPr>
              <a:t>Lambda </a:t>
            </a:r>
            <a:r>
              <a:rPr lang="en-US" sz="1800" dirty="0">
                <a:latin typeface="Verdana" panose="020B0604030504040204" pitchFamily="34" charset="0"/>
                <a:ea typeface="Verdana" panose="020B0604030504040204" pitchFamily="34" charset="0"/>
              </a:rPr>
              <a:t>u</a:t>
            </a:r>
            <a:r>
              <a:rPr lang="en-US" sz="1800" dirty="0" smtClean="0">
                <a:latin typeface="Verdana" panose="020B0604030504040204" pitchFamily="34" charset="0"/>
                <a:ea typeface="Verdana" panose="020B0604030504040204" pitchFamily="34" charset="0"/>
              </a:rPr>
              <a:t>se case</a:t>
            </a:r>
            <a:endParaRPr lang="en-US" sz="1800" dirty="0">
              <a:latin typeface="Verdana" panose="020B0604030504040204" pitchFamily="34" charset="0"/>
              <a:ea typeface="Verdana" panose="020B0604030504040204" pitchFamily="34" charset="0"/>
            </a:endParaRPr>
          </a:p>
        </p:txBody>
      </p:sp>
      <p:sp>
        <p:nvSpPr>
          <p:cNvPr id="4" name="TextBox 3"/>
          <p:cNvSpPr txBox="1"/>
          <p:nvPr/>
        </p:nvSpPr>
        <p:spPr>
          <a:xfrm>
            <a:off x="512064" y="812800"/>
            <a:ext cx="11084191" cy="923330"/>
          </a:xfrm>
          <a:prstGeom prst="rect">
            <a:avLst/>
          </a:prstGeom>
        </p:spPr>
        <p:txBody>
          <a:bodyPr wrap="square" lIns="0" tIns="0" rIns="0" bIns="0" rtlCol="0">
            <a:spAutoFit/>
          </a:bodyPr>
          <a:lstStyle/>
          <a:p>
            <a:pPr marL="171450" indent="-171450">
              <a:buFont typeface="Wingdings" panose="05000000000000000000" pitchFamily="2" charset="2"/>
              <a:buChar char="§"/>
            </a:pPr>
            <a:r>
              <a:rPr lang="en-US" sz="1000" dirty="0">
                <a:solidFill>
                  <a:schemeClr val="tx2"/>
                </a:solidFill>
                <a:latin typeface="Verdana" panose="020B0604030504040204" pitchFamily="34" charset="0"/>
                <a:ea typeface="Verdana" panose="020B0604030504040204" pitchFamily="34" charset="0"/>
              </a:rPr>
              <a:t>You have a photo sharing application. People use your application to upload photos and these photos gets stored in S3 buckets. </a:t>
            </a:r>
          </a:p>
          <a:p>
            <a:pPr marL="171450" indent="-171450">
              <a:buFont typeface="Wingdings" panose="05000000000000000000" pitchFamily="2" charset="2"/>
              <a:buChar char="§"/>
            </a:pPr>
            <a:endParaRPr lang="en-US" sz="1000"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sz="1000" dirty="0">
                <a:solidFill>
                  <a:schemeClr val="tx2"/>
                </a:solidFill>
                <a:latin typeface="Verdana" panose="020B0604030504040204" pitchFamily="34" charset="0"/>
                <a:ea typeface="Verdana" panose="020B0604030504040204" pitchFamily="34" charset="0"/>
              </a:rPr>
              <a:t>Then your application creates a thumbnail version of each user’s photos and displays them on the user’s profile page. A lambda function is used which will create the thumbnail automatically. </a:t>
            </a:r>
          </a:p>
          <a:p>
            <a:pPr marL="171450" indent="-171450">
              <a:buFont typeface="Wingdings" panose="05000000000000000000" pitchFamily="2" charset="2"/>
              <a:buChar char="§"/>
            </a:pPr>
            <a:endParaRPr lang="en-US" sz="1000" dirty="0">
              <a:solidFill>
                <a:schemeClr val="tx2"/>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
            </a:pPr>
            <a:r>
              <a:rPr lang="en-US" sz="1000" dirty="0">
                <a:solidFill>
                  <a:schemeClr val="tx2"/>
                </a:solidFill>
                <a:latin typeface="Verdana" panose="020B0604030504040204" pitchFamily="34" charset="0"/>
                <a:ea typeface="Verdana" panose="020B0604030504040204" pitchFamily="34" charset="0"/>
              </a:rPr>
              <a:t>Amazon S3 is one of the supported AWS event source that can publish object-created events and invoke your Lambda functions.</a:t>
            </a:r>
          </a:p>
        </p:txBody>
      </p:sp>
      <p:grpSp>
        <p:nvGrpSpPr>
          <p:cNvPr id="3" name="Group 2"/>
          <p:cNvGrpSpPr/>
          <p:nvPr/>
        </p:nvGrpSpPr>
        <p:grpSpPr>
          <a:xfrm>
            <a:off x="3461279" y="1987337"/>
            <a:ext cx="3961987" cy="3264084"/>
            <a:chOff x="4417243" y="1264130"/>
            <a:chExt cx="3451781" cy="2957782"/>
          </a:xfrm>
        </p:grpSpPr>
        <p:pic>
          <p:nvPicPr>
            <p:cNvPr id="14" name="Picture 13">
              <a:extLst>
                <a:ext uri="{FF2B5EF4-FFF2-40B4-BE49-F238E27FC236}">
                  <a16:creationId xmlns:a16="http://schemas.microsoft.com/office/drawing/2014/main" id="{CBB32DAD-65A3-42E8-82D9-F109F70E8922}"/>
                </a:ext>
              </a:extLst>
            </p:cNvPr>
            <p:cNvPicPr>
              <a:picLocks noChangeAspect="1"/>
            </p:cNvPicPr>
            <p:nvPr/>
          </p:nvPicPr>
          <p:blipFill>
            <a:blip r:embed="rId3"/>
            <a:stretch>
              <a:fillRect/>
            </a:stretch>
          </p:blipFill>
          <p:spPr>
            <a:xfrm>
              <a:off x="4417243" y="3399214"/>
              <a:ext cx="574336" cy="822698"/>
            </a:xfrm>
            <a:prstGeom prst="rect">
              <a:avLst/>
            </a:prstGeom>
          </p:spPr>
        </p:pic>
        <p:pic>
          <p:nvPicPr>
            <p:cNvPr id="15" name="Picture 14">
              <a:extLst>
                <a:ext uri="{FF2B5EF4-FFF2-40B4-BE49-F238E27FC236}">
                  <a16:creationId xmlns:a16="http://schemas.microsoft.com/office/drawing/2014/main" id="{38903234-AD9B-4CCA-9F16-EFE5076777D7}"/>
                </a:ext>
              </a:extLst>
            </p:cNvPr>
            <p:cNvPicPr>
              <a:picLocks noChangeAspect="1"/>
            </p:cNvPicPr>
            <p:nvPr/>
          </p:nvPicPr>
          <p:blipFill>
            <a:blip r:embed="rId4"/>
            <a:stretch>
              <a:fillRect/>
            </a:stretch>
          </p:blipFill>
          <p:spPr>
            <a:xfrm>
              <a:off x="4916079" y="3180569"/>
              <a:ext cx="631359" cy="465757"/>
            </a:xfrm>
            <a:prstGeom prst="rect">
              <a:avLst/>
            </a:prstGeom>
          </p:spPr>
        </p:pic>
        <p:pic>
          <p:nvPicPr>
            <p:cNvPr id="17" name="Picture 16">
              <a:extLst>
                <a:ext uri="{FF2B5EF4-FFF2-40B4-BE49-F238E27FC236}">
                  <a16:creationId xmlns:a16="http://schemas.microsoft.com/office/drawing/2014/main" id="{86CCD6DB-9BE1-4704-BB0B-B37BF85FB5A1}"/>
                </a:ext>
              </a:extLst>
            </p:cNvPr>
            <p:cNvPicPr>
              <a:picLocks noChangeAspect="1"/>
            </p:cNvPicPr>
            <p:nvPr/>
          </p:nvPicPr>
          <p:blipFill>
            <a:blip r:embed="rId5"/>
            <a:stretch>
              <a:fillRect/>
            </a:stretch>
          </p:blipFill>
          <p:spPr>
            <a:xfrm>
              <a:off x="5457608" y="2807049"/>
              <a:ext cx="752691" cy="696706"/>
            </a:xfrm>
            <a:prstGeom prst="rect">
              <a:avLst/>
            </a:prstGeom>
          </p:spPr>
        </p:pic>
        <p:pic>
          <p:nvPicPr>
            <p:cNvPr id="18" name="Picture 17">
              <a:extLst>
                <a:ext uri="{FF2B5EF4-FFF2-40B4-BE49-F238E27FC236}">
                  <a16:creationId xmlns:a16="http://schemas.microsoft.com/office/drawing/2014/main" id="{F64C3217-4D38-448B-89A9-8AC2A8E7C21E}"/>
                </a:ext>
              </a:extLst>
            </p:cNvPr>
            <p:cNvPicPr>
              <a:picLocks noChangeAspect="1"/>
            </p:cNvPicPr>
            <p:nvPr/>
          </p:nvPicPr>
          <p:blipFill>
            <a:blip r:embed="rId6"/>
            <a:stretch>
              <a:fillRect/>
            </a:stretch>
          </p:blipFill>
          <p:spPr>
            <a:xfrm>
              <a:off x="4551092" y="1527663"/>
              <a:ext cx="2070928" cy="1192547"/>
            </a:xfrm>
            <a:prstGeom prst="rect">
              <a:avLst/>
            </a:prstGeom>
          </p:spPr>
        </p:pic>
        <p:pic>
          <p:nvPicPr>
            <p:cNvPr id="19" name="Picture 18">
              <a:extLst>
                <a:ext uri="{FF2B5EF4-FFF2-40B4-BE49-F238E27FC236}">
                  <a16:creationId xmlns:a16="http://schemas.microsoft.com/office/drawing/2014/main" id="{7DD89152-8B7C-4117-AF46-40F610324EE0}"/>
                </a:ext>
              </a:extLst>
            </p:cNvPr>
            <p:cNvPicPr>
              <a:picLocks noChangeAspect="1"/>
            </p:cNvPicPr>
            <p:nvPr/>
          </p:nvPicPr>
          <p:blipFill>
            <a:blip r:embed="rId7"/>
            <a:stretch>
              <a:fillRect/>
            </a:stretch>
          </p:blipFill>
          <p:spPr>
            <a:xfrm>
              <a:off x="6784249" y="1264130"/>
              <a:ext cx="758600" cy="710435"/>
            </a:xfrm>
            <a:prstGeom prst="rect">
              <a:avLst/>
            </a:prstGeom>
          </p:spPr>
        </p:pic>
        <p:pic>
          <p:nvPicPr>
            <p:cNvPr id="20" name="Picture 19">
              <a:extLst>
                <a:ext uri="{FF2B5EF4-FFF2-40B4-BE49-F238E27FC236}">
                  <a16:creationId xmlns:a16="http://schemas.microsoft.com/office/drawing/2014/main" id="{5976476E-5002-4931-84F1-913F5E2DD67D}"/>
                </a:ext>
              </a:extLst>
            </p:cNvPr>
            <p:cNvPicPr>
              <a:picLocks noChangeAspect="1"/>
            </p:cNvPicPr>
            <p:nvPr/>
          </p:nvPicPr>
          <p:blipFill>
            <a:blip r:embed="rId8"/>
            <a:stretch>
              <a:fillRect/>
            </a:stretch>
          </p:blipFill>
          <p:spPr>
            <a:xfrm>
              <a:off x="6785422" y="1746219"/>
              <a:ext cx="1083602" cy="1071694"/>
            </a:xfrm>
            <a:prstGeom prst="rect">
              <a:avLst/>
            </a:prstGeom>
          </p:spPr>
        </p:pic>
        <p:pic>
          <p:nvPicPr>
            <p:cNvPr id="21" name="Picture 20">
              <a:extLst>
                <a:ext uri="{FF2B5EF4-FFF2-40B4-BE49-F238E27FC236}">
                  <a16:creationId xmlns:a16="http://schemas.microsoft.com/office/drawing/2014/main" id="{09121B2E-D09A-44C0-9577-6066B38D9257}"/>
                </a:ext>
              </a:extLst>
            </p:cNvPr>
            <p:cNvPicPr>
              <a:picLocks noChangeAspect="1"/>
            </p:cNvPicPr>
            <p:nvPr/>
          </p:nvPicPr>
          <p:blipFill>
            <a:blip r:embed="rId9"/>
            <a:stretch>
              <a:fillRect/>
            </a:stretch>
          </p:blipFill>
          <p:spPr>
            <a:xfrm>
              <a:off x="6279156" y="2779270"/>
              <a:ext cx="1588538" cy="1039479"/>
            </a:xfrm>
            <a:prstGeom prst="rect">
              <a:avLst/>
            </a:prstGeom>
          </p:spPr>
        </p:pic>
      </p:grpSp>
    </p:spTree>
    <p:extLst>
      <p:ext uri="{BB962C8B-B14F-4D97-AF65-F5344CB8AC3E}">
        <p14:creationId xmlns:p14="http://schemas.microsoft.com/office/powerpoint/2010/main" val="2479921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a:latin typeface="Verdana" panose="020B0604030504040204" pitchFamily="34" charset="0"/>
                <a:ea typeface="Verdana" panose="020B0604030504040204" pitchFamily="34" charset="0"/>
              </a:rPr>
              <a:t>References</a:t>
            </a:r>
          </a:p>
        </p:txBody>
      </p:sp>
      <p:sp>
        <p:nvSpPr>
          <p:cNvPr id="7" name="Content Placeholder 2"/>
          <p:cNvSpPr txBox="1">
            <a:spLocks/>
          </p:cNvSpPr>
          <p:nvPr/>
        </p:nvSpPr>
        <p:spPr>
          <a:xfrm>
            <a:off x="512063" y="922713"/>
            <a:ext cx="10518925" cy="2021655"/>
          </a:xfrm>
          <a:prstGeom prst="rect">
            <a:avLst/>
          </a:prstGeom>
        </p:spPr>
        <p:txBody>
          <a:bodyPr/>
          <a:lstStyle>
            <a:lvl1pPr marL="0" indent="0" algn="l" defTabSz="1219170" rtl="0" eaLnBrk="1" latinLnBrk="0" hangingPunct="1">
              <a:lnSpc>
                <a:spcPct val="100000"/>
              </a:lnSpc>
              <a:spcBef>
                <a:spcPts val="800"/>
              </a:spcBef>
              <a:buFont typeface="Arial" panose="020B0604020202020204" pitchFamily="34" charset="0"/>
              <a:buNone/>
              <a:defRPr sz="2400" kern="1200">
                <a:solidFill>
                  <a:schemeClr val="tx2"/>
                </a:solidFill>
                <a:latin typeface="Calibri" panose="020F0502020204030204" pitchFamily="34" charset="0"/>
                <a:ea typeface="+mn-ea"/>
                <a:cs typeface="Calibri" panose="020F0502020204030204" pitchFamily="34" charset="0"/>
              </a:defRPr>
            </a:lvl1pPr>
            <a:lvl2pPr marL="304792" indent="-304792" algn="l" defTabSz="1219170" rtl="0" eaLnBrk="1" latinLnBrk="0" hangingPunct="1">
              <a:lnSpc>
                <a:spcPct val="100000"/>
              </a:lnSpc>
              <a:spcBef>
                <a:spcPts val="800"/>
              </a:spcBef>
              <a:buClrTx/>
              <a:buSzPct val="125000"/>
              <a:buFont typeface="Arial" panose="020B0604020202020204" pitchFamily="34" charset="0"/>
              <a:buChar char="•"/>
              <a:defRPr sz="2400" kern="1200">
                <a:solidFill>
                  <a:schemeClr val="tx2"/>
                </a:solidFill>
                <a:latin typeface="Calibri" panose="020F0502020204030204" pitchFamily="34" charset="0"/>
                <a:ea typeface="+mn-ea"/>
                <a:cs typeface="Calibri" panose="020F0502020204030204" pitchFamily="34" charset="0"/>
              </a:defRPr>
            </a:lvl2pPr>
            <a:lvl3pPr marL="609585"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Calibri" panose="020F0502020204030204" pitchFamily="34" charset="0"/>
                <a:ea typeface="+mn-ea"/>
                <a:cs typeface="Calibri" panose="020F0502020204030204" pitchFamily="34" charset="0"/>
              </a:defRPr>
            </a:lvl3pPr>
            <a:lvl4pPr marL="914377" indent="-304792" algn="l" defTabSz="1219170" rtl="0" eaLnBrk="1" latinLnBrk="0" hangingPunct="1">
              <a:lnSpc>
                <a:spcPct val="100000"/>
              </a:lnSpc>
              <a:spcBef>
                <a:spcPts val="533"/>
              </a:spcBef>
              <a:buClrTx/>
              <a:buSzPct val="100000"/>
              <a:buFont typeface="Courier New" panose="02070309020205020404" pitchFamily="49" charset="0"/>
              <a:buChar char="o"/>
              <a:defRPr sz="2133" kern="1200">
                <a:solidFill>
                  <a:schemeClr val="tx2"/>
                </a:solidFill>
                <a:latin typeface="Calibri" panose="020F0502020204030204" pitchFamily="34" charset="0"/>
                <a:ea typeface="+mn-ea"/>
                <a:cs typeface="Calibri" panose="020F0502020204030204" pitchFamily="34" charset="0"/>
              </a:defRPr>
            </a:lvl4pPr>
            <a:lvl5pPr marL="1219170"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Calibri" panose="020F0502020204030204" pitchFamily="34" charset="0"/>
                <a:ea typeface="+mn-ea"/>
                <a:cs typeface="Calibri" panose="020F0502020204030204" pitchFamily="34" charset="0"/>
              </a:defRPr>
            </a:lvl5pPr>
            <a:lvl6pPr marL="1523962" indent="-304792" algn="l" defTabSz="121917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54" indent="-304792" algn="l" defTabSz="121917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547" indent="-304792" algn="l" defTabSz="121917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547" indent="-304792" algn="l" defTabSz="121917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a:lstStyle>
          <a:p>
            <a:r>
              <a:rPr lang="en-US" sz="1000" dirty="0" smtClean="0">
                <a:latin typeface="Verdana" panose="020B0604030504040204" pitchFamily="34" charset="0"/>
                <a:ea typeface="Verdana" panose="020B0604030504040204" pitchFamily="34" charset="0"/>
              </a:rPr>
              <a:t>AWS	</a:t>
            </a:r>
            <a:r>
              <a:rPr lang="en-US" sz="1000" dirty="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hlinkClick r:id="rId3"/>
              </a:rPr>
              <a:t>https://aws.amazon.com/lambda</a:t>
            </a:r>
            <a:r>
              <a:rPr lang="en-US" sz="1000" dirty="0" smtClean="0">
                <a:latin typeface="Verdana" panose="020B0604030504040204" pitchFamily="34" charset="0"/>
                <a:ea typeface="Verdana" panose="020B0604030504040204" pitchFamily="34" charset="0"/>
                <a:hlinkClick r:id="rId3"/>
              </a:rPr>
              <a:t>/</a:t>
            </a:r>
            <a:endParaRPr lang="en-US" sz="1000" dirty="0" smtClean="0">
              <a:latin typeface="Verdana" panose="020B0604030504040204" pitchFamily="34" charset="0"/>
              <a:ea typeface="Verdana" panose="020B0604030504040204" pitchFamily="34" charset="0"/>
            </a:endParaRPr>
          </a:p>
          <a:p>
            <a:r>
              <a:rPr lang="en-US" sz="1000" dirty="0" smtClean="0">
                <a:latin typeface="Verdana" panose="020B0604030504040204" pitchFamily="34" charset="0"/>
                <a:ea typeface="Verdana" panose="020B0604030504040204" pitchFamily="34" charset="0"/>
              </a:rPr>
              <a:t>AWS </a:t>
            </a:r>
            <a:r>
              <a:rPr lang="en-US" sz="1000" dirty="0">
                <a:latin typeface="Verdana" panose="020B0604030504040204" pitchFamily="34" charset="0"/>
                <a:ea typeface="Verdana" panose="020B0604030504040204" pitchFamily="34" charset="0"/>
              </a:rPr>
              <a:t>Docs	: </a:t>
            </a:r>
            <a:r>
              <a:rPr lang="en-US" sz="1000" dirty="0" smtClean="0">
                <a:latin typeface="Verdana" panose="020B0604030504040204" pitchFamily="34" charset="0"/>
                <a:ea typeface="Verdana" panose="020B0604030504040204" pitchFamily="34" charset="0"/>
                <a:hlinkClick r:id="rId4"/>
              </a:rPr>
              <a:t>https://docs.aws.amazon.com/lambda/index.html</a:t>
            </a:r>
            <a:endParaRPr lang="en-US" sz="1000" dirty="0" smtClean="0">
              <a:latin typeface="Verdana" panose="020B0604030504040204" pitchFamily="34" charset="0"/>
              <a:ea typeface="Verdana" panose="020B0604030504040204" pitchFamily="34" charset="0"/>
            </a:endParaRPr>
          </a:p>
          <a:p>
            <a:endParaRPr lang="en-US" sz="1000" dirty="0" smtClean="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81076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a:latin typeface="Verdana" panose="020B0604030504040204" pitchFamily="34" charset="0"/>
                <a:ea typeface="Verdana" panose="020B0604030504040204" pitchFamily="34" charset="0"/>
              </a:rPr>
              <a:t>AWS </a:t>
            </a:r>
            <a:r>
              <a:rPr lang="en-US" sz="1800" dirty="0" smtClean="0">
                <a:latin typeface="Verdana" panose="020B0604030504040204" pitchFamily="34" charset="0"/>
                <a:ea typeface="Verdana" panose="020B0604030504040204" pitchFamily="34" charset="0"/>
              </a:rPr>
              <a:t>Lambda</a:t>
            </a:r>
            <a:endParaRPr lang="en-US" sz="1800" dirty="0">
              <a:latin typeface="Verdana" panose="020B0604030504040204" pitchFamily="34" charset="0"/>
              <a:ea typeface="Verdana" panose="020B0604030504040204" pitchFamily="34" charset="0"/>
            </a:endParaRPr>
          </a:p>
        </p:txBody>
      </p:sp>
      <p:sp>
        <p:nvSpPr>
          <p:cNvPr id="22" name="Rectangle 21"/>
          <p:cNvSpPr/>
          <p:nvPr/>
        </p:nvSpPr>
        <p:spPr>
          <a:xfrm>
            <a:off x="0" y="900765"/>
            <a:ext cx="9576262" cy="1869743"/>
          </a:xfrm>
          <a:prstGeom prst="rect">
            <a:avLst/>
          </a:prstGeom>
        </p:spPr>
        <p:txBody>
          <a:bodyPr wrap="square">
            <a:spAutoFit/>
          </a:bodyPr>
          <a:lstStyle/>
          <a:p>
            <a:pPr marL="742950" lvl="1" indent="-285750">
              <a:buFont typeface="Wingdings" panose="05000000000000000000" pitchFamily="2" charset="2"/>
              <a:buChar char="q"/>
            </a:pPr>
            <a:r>
              <a:rPr lang="en-US" sz="1050" dirty="0" smtClean="0">
                <a:latin typeface="Verdana" panose="020B0604030504040204" pitchFamily="34" charset="0"/>
                <a:ea typeface="Verdana" panose="020B0604030504040204" pitchFamily="34" charset="0"/>
              </a:rPr>
              <a:t>Introduction</a:t>
            </a:r>
          </a:p>
          <a:p>
            <a:pPr marL="742950" lvl="1" indent="-285750">
              <a:buFont typeface="Wingdings" panose="05000000000000000000" pitchFamily="2" charset="2"/>
              <a:buChar char="q"/>
            </a:pPr>
            <a:r>
              <a:rPr lang="en-US" sz="1050" dirty="0">
                <a:latin typeface="Verdana" panose="020B0604030504040204" pitchFamily="34" charset="0"/>
                <a:ea typeface="Verdana" panose="020B0604030504040204" pitchFamily="34" charset="0"/>
              </a:rPr>
              <a:t>Lambda </a:t>
            </a:r>
            <a:r>
              <a:rPr lang="en-US" sz="1050" dirty="0" smtClean="0">
                <a:latin typeface="Verdana" panose="020B0604030504040204" pitchFamily="34" charset="0"/>
                <a:ea typeface="Verdana" panose="020B0604030504040204" pitchFamily="34" charset="0"/>
              </a:rPr>
              <a:t>Runtimes</a:t>
            </a:r>
          </a:p>
          <a:p>
            <a:pPr marL="742950" lvl="1" indent="-285750">
              <a:buFont typeface="Wingdings" panose="05000000000000000000" pitchFamily="2" charset="2"/>
              <a:buChar char="q"/>
            </a:pPr>
            <a:r>
              <a:rPr lang="en-US" sz="1050" dirty="0">
                <a:latin typeface="Verdana" panose="020B0604030504040204" pitchFamily="34" charset="0"/>
                <a:ea typeface="Verdana" panose="020B0604030504040204" pitchFamily="34" charset="0"/>
              </a:rPr>
              <a:t>Triggering </a:t>
            </a:r>
            <a:r>
              <a:rPr lang="en-US" sz="1050" dirty="0" smtClean="0">
                <a:latin typeface="Verdana" panose="020B0604030504040204" pitchFamily="34" charset="0"/>
                <a:ea typeface="Verdana" panose="020B0604030504040204" pitchFamily="34" charset="0"/>
              </a:rPr>
              <a:t>Mechanism</a:t>
            </a:r>
          </a:p>
          <a:p>
            <a:pPr marL="742950" lvl="1" indent="-285750">
              <a:buFont typeface="Wingdings" panose="05000000000000000000" pitchFamily="2" charset="2"/>
              <a:buChar char="q"/>
            </a:pPr>
            <a:r>
              <a:rPr lang="en-US" sz="1050" dirty="0">
                <a:latin typeface="Verdana" panose="020B0604030504040204" pitchFamily="34" charset="0"/>
                <a:ea typeface="Verdana" panose="020B0604030504040204" pitchFamily="34" charset="0"/>
              </a:rPr>
              <a:t>Lambda Execution </a:t>
            </a:r>
            <a:r>
              <a:rPr lang="en-US" sz="1050" dirty="0" smtClean="0">
                <a:latin typeface="Verdana" panose="020B0604030504040204" pitchFamily="34" charset="0"/>
                <a:ea typeface="Verdana" panose="020B0604030504040204" pitchFamily="34" charset="0"/>
              </a:rPr>
              <a:t>Role</a:t>
            </a:r>
          </a:p>
          <a:p>
            <a:pPr marL="742950" lvl="1" indent="-285750">
              <a:buFont typeface="Wingdings" panose="05000000000000000000" pitchFamily="2" charset="2"/>
              <a:buChar char="q"/>
            </a:pPr>
            <a:r>
              <a:rPr lang="en-US" sz="1050" dirty="0">
                <a:latin typeface="Verdana" panose="020B0604030504040204" pitchFamily="34" charset="0"/>
                <a:ea typeface="Verdana" panose="020B0604030504040204" pitchFamily="34" charset="0"/>
              </a:rPr>
              <a:t>Adding Triggers to AWS </a:t>
            </a:r>
            <a:r>
              <a:rPr lang="en-US" sz="1050" dirty="0" smtClean="0">
                <a:latin typeface="Verdana" panose="020B0604030504040204" pitchFamily="34" charset="0"/>
                <a:ea typeface="Verdana" panose="020B0604030504040204" pitchFamily="34" charset="0"/>
              </a:rPr>
              <a:t>Lambda</a:t>
            </a:r>
          </a:p>
          <a:p>
            <a:pPr marL="742950" lvl="1" indent="-285750">
              <a:buFont typeface="Wingdings" panose="05000000000000000000" pitchFamily="2" charset="2"/>
              <a:buChar char="q"/>
            </a:pPr>
            <a:r>
              <a:rPr lang="en-US" sz="1050" dirty="0">
                <a:latin typeface="Verdana" panose="020B0604030504040204" pitchFamily="34" charset="0"/>
                <a:ea typeface="Verdana" panose="020B0604030504040204" pitchFamily="34" charset="0"/>
              </a:rPr>
              <a:t>Code entry </a:t>
            </a:r>
            <a:r>
              <a:rPr lang="en-US" sz="1050" dirty="0" smtClean="0">
                <a:latin typeface="Verdana" panose="020B0604030504040204" pitchFamily="34" charset="0"/>
                <a:ea typeface="Verdana" panose="020B0604030504040204" pitchFamily="34" charset="0"/>
              </a:rPr>
              <a:t>types</a:t>
            </a:r>
          </a:p>
          <a:p>
            <a:pPr marL="742950" lvl="1" indent="-285750">
              <a:buFont typeface="Wingdings" panose="05000000000000000000" pitchFamily="2" charset="2"/>
              <a:buChar char="q"/>
            </a:pPr>
            <a:r>
              <a:rPr lang="en-US" sz="1050" dirty="0">
                <a:latin typeface="Verdana" panose="020B0604030504040204" pitchFamily="34" charset="0"/>
                <a:ea typeface="Verdana" panose="020B0604030504040204" pitchFamily="34" charset="0"/>
              </a:rPr>
              <a:t>Lambda </a:t>
            </a:r>
            <a:r>
              <a:rPr lang="en-US" sz="1050" dirty="0" smtClean="0">
                <a:latin typeface="Verdana" panose="020B0604030504040204" pitchFamily="34" charset="0"/>
                <a:ea typeface="Verdana" panose="020B0604030504040204" pitchFamily="34" charset="0"/>
              </a:rPr>
              <a:t>Layers</a:t>
            </a:r>
          </a:p>
          <a:p>
            <a:pPr marL="742950" lvl="1" indent="-285750">
              <a:buFont typeface="Wingdings" panose="05000000000000000000" pitchFamily="2" charset="2"/>
              <a:buChar char="q"/>
            </a:pPr>
            <a:r>
              <a:rPr lang="en-US" sz="1050" dirty="0">
                <a:latin typeface="Verdana" panose="020B0604030504040204" pitchFamily="34" charset="0"/>
                <a:ea typeface="Verdana" panose="020B0604030504040204" pitchFamily="34" charset="0"/>
              </a:rPr>
              <a:t>Lambda Environment </a:t>
            </a:r>
            <a:r>
              <a:rPr lang="en-US" sz="1050" dirty="0" smtClean="0">
                <a:latin typeface="Verdana" panose="020B0604030504040204" pitchFamily="34" charset="0"/>
                <a:ea typeface="Verdana" panose="020B0604030504040204" pitchFamily="34" charset="0"/>
              </a:rPr>
              <a:t>Variables</a:t>
            </a:r>
          </a:p>
          <a:p>
            <a:pPr marL="742950" lvl="1" indent="-285750">
              <a:buFont typeface="Wingdings" panose="05000000000000000000" pitchFamily="2" charset="2"/>
              <a:buChar char="q"/>
            </a:pPr>
            <a:r>
              <a:rPr lang="en-US" sz="1050" dirty="0">
                <a:latin typeface="Verdana" panose="020B0604030504040204" pitchFamily="34" charset="0"/>
                <a:ea typeface="Verdana" panose="020B0604030504040204" pitchFamily="34" charset="0"/>
              </a:rPr>
              <a:t>Lambda Basic </a:t>
            </a:r>
            <a:r>
              <a:rPr lang="en-US" sz="1050" dirty="0" smtClean="0">
                <a:latin typeface="Verdana" panose="020B0604030504040204" pitchFamily="34" charset="0"/>
                <a:ea typeface="Verdana" panose="020B0604030504040204" pitchFamily="34" charset="0"/>
              </a:rPr>
              <a:t>Settings</a:t>
            </a:r>
          </a:p>
          <a:p>
            <a:pPr marL="742950" lvl="1" indent="-285750">
              <a:buFont typeface="Wingdings" panose="05000000000000000000" pitchFamily="2" charset="2"/>
              <a:buChar char="q"/>
            </a:pPr>
            <a:r>
              <a:rPr lang="en-US" sz="1050" dirty="0">
                <a:latin typeface="Verdana" panose="020B0604030504040204" pitchFamily="34" charset="0"/>
                <a:ea typeface="Verdana" panose="020B0604030504040204" pitchFamily="34" charset="0"/>
              </a:rPr>
              <a:t>Lambda use case</a:t>
            </a:r>
            <a:endParaRPr lang="en-US" sz="1050" dirty="0" smtClean="0">
              <a:latin typeface="Verdana" panose="020B0604030504040204" pitchFamily="34" charset="0"/>
              <a:ea typeface="Verdana" panose="020B0604030504040204" pitchFamily="34" charset="0"/>
            </a:endParaRPr>
          </a:p>
          <a:p>
            <a:pPr marL="742950" lvl="1" indent="-285750">
              <a:buFont typeface="Wingdings" panose="05000000000000000000" pitchFamily="2" charset="2"/>
              <a:buChar char="q"/>
            </a:pPr>
            <a:endParaRPr lang="en-US" sz="1050"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447798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smtClean="0">
                <a:latin typeface="Verdana" panose="020B0604030504040204" pitchFamily="34" charset="0"/>
                <a:ea typeface="Verdana" panose="020B0604030504040204" pitchFamily="34" charset="0"/>
              </a:rPr>
              <a:t>Introduction</a:t>
            </a:r>
            <a:endParaRPr lang="en-US" sz="1800" dirty="0">
              <a:latin typeface="Verdana" panose="020B0604030504040204" pitchFamily="34" charset="0"/>
              <a:ea typeface="Verdana" panose="020B0604030504040204" pitchFamily="34" charset="0"/>
            </a:endParaRPr>
          </a:p>
        </p:txBody>
      </p:sp>
      <p:sp>
        <p:nvSpPr>
          <p:cNvPr id="3" name="TextBox 2"/>
          <p:cNvSpPr txBox="1"/>
          <p:nvPr/>
        </p:nvSpPr>
        <p:spPr>
          <a:xfrm>
            <a:off x="512064" y="812800"/>
            <a:ext cx="11084191" cy="1184940"/>
          </a:xfrm>
          <a:prstGeom prst="rect">
            <a:avLst/>
          </a:prstGeom>
        </p:spPr>
        <p:txBody>
          <a:bodyPr wrap="square" lIns="0" tIns="0" rIns="0" bIns="0" rtlCol="0">
            <a:spAutoFit/>
          </a:bodyPr>
          <a:lstStyle/>
          <a:p>
            <a:pPr marL="171450" indent="-171450">
              <a:buFont typeface="Arial" panose="020B0604020202020204" pitchFamily="34" charset="0"/>
              <a:buChar char="•"/>
            </a:pPr>
            <a:r>
              <a:rPr lang="en-US" sz="1100" dirty="0">
                <a:solidFill>
                  <a:schemeClr val="tx2"/>
                </a:solidFill>
                <a:latin typeface="Verdana" panose="020B0604030504040204" pitchFamily="34" charset="0"/>
                <a:ea typeface="Verdana" panose="020B0604030504040204" pitchFamily="34" charset="0"/>
              </a:rPr>
              <a:t>AWS Lambda lets you run code without provisioning or managing servers. You pay only for the compute time you </a:t>
            </a:r>
            <a:r>
              <a:rPr lang="en-US" sz="1100" dirty="0" smtClean="0">
                <a:solidFill>
                  <a:schemeClr val="tx2"/>
                </a:solidFill>
                <a:latin typeface="Verdana" panose="020B0604030504040204" pitchFamily="34" charset="0"/>
                <a:ea typeface="Verdana" panose="020B0604030504040204" pitchFamily="34" charset="0"/>
              </a:rPr>
              <a:t>consume.</a:t>
            </a:r>
          </a:p>
          <a:p>
            <a:pPr marL="171450" indent="-171450">
              <a:buFont typeface="Arial" panose="020B0604020202020204" pitchFamily="34" charset="0"/>
              <a:buChar char="•"/>
            </a:pPr>
            <a:endParaRPr lang="en-US" sz="1100" dirty="0">
              <a:solidFill>
                <a:schemeClr val="tx2"/>
              </a:solidFill>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n-US" sz="1100" dirty="0" smtClean="0">
                <a:solidFill>
                  <a:schemeClr val="tx2"/>
                </a:solidFill>
                <a:latin typeface="Verdana" panose="020B0604030504040204" pitchFamily="34" charset="0"/>
                <a:ea typeface="Verdana" panose="020B0604030504040204" pitchFamily="34" charset="0"/>
              </a:rPr>
              <a:t>With </a:t>
            </a:r>
            <a:r>
              <a:rPr lang="en-US" sz="1100" dirty="0">
                <a:solidFill>
                  <a:schemeClr val="tx2"/>
                </a:solidFill>
                <a:latin typeface="Verdana" panose="020B0604030504040204" pitchFamily="34" charset="0"/>
                <a:ea typeface="Verdana" panose="020B0604030504040204" pitchFamily="34" charset="0"/>
              </a:rPr>
              <a:t>Lambda, you can run code for virtually any type of application or backend service - all with zero administration</a:t>
            </a:r>
            <a:r>
              <a:rPr lang="en-US" sz="1100" dirty="0" smtClean="0">
                <a:solidFill>
                  <a:schemeClr val="tx2"/>
                </a:solidFill>
                <a:latin typeface="Verdana" panose="020B0604030504040204" pitchFamily="34" charset="0"/>
                <a:ea typeface="Verdana" panose="020B0604030504040204" pitchFamily="34" charset="0"/>
              </a:rPr>
              <a:t>. This is called “Serverless” model. </a:t>
            </a:r>
          </a:p>
          <a:p>
            <a:pPr marL="171450" indent="-171450">
              <a:buFont typeface="Arial" panose="020B0604020202020204" pitchFamily="34" charset="0"/>
              <a:buChar char="•"/>
            </a:pPr>
            <a:endParaRPr lang="en-US" sz="1100" dirty="0">
              <a:solidFill>
                <a:schemeClr val="tx2"/>
              </a:solidFill>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n-US" sz="1100" dirty="0" smtClean="0">
                <a:solidFill>
                  <a:schemeClr val="tx2"/>
                </a:solidFill>
                <a:latin typeface="Verdana" panose="020B0604030504040204" pitchFamily="34" charset="0"/>
                <a:ea typeface="Verdana" panose="020B0604030504040204" pitchFamily="34" charset="0"/>
              </a:rPr>
              <a:t>Just </a:t>
            </a:r>
            <a:r>
              <a:rPr lang="en-US" sz="1100" dirty="0">
                <a:solidFill>
                  <a:schemeClr val="tx2"/>
                </a:solidFill>
                <a:latin typeface="Verdana" panose="020B0604030504040204" pitchFamily="34" charset="0"/>
                <a:ea typeface="Verdana" panose="020B0604030504040204" pitchFamily="34" charset="0"/>
              </a:rPr>
              <a:t>upload your code and Lambda takes care of everything required to run and scale your code with high </a:t>
            </a:r>
            <a:r>
              <a:rPr lang="en-US" sz="1100" dirty="0" smtClean="0">
                <a:solidFill>
                  <a:schemeClr val="tx2"/>
                </a:solidFill>
                <a:latin typeface="Verdana" panose="020B0604030504040204" pitchFamily="34" charset="0"/>
                <a:ea typeface="Verdana" panose="020B0604030504040204" pitchFamily="34" charset="0"/>
              </a:rPr>
              <a:t>availability.</a:t>
            </a:r>
          </a:p>
          <a:p>
            <a:pPr marL="171450" indent="-171450">
              <a:buFont typeface="Arial" panose="020B0604020202020204" pitchFamily="34" charset="0"/>
              <a:buChar char="•"/>
            </a:pPr>
            <a:endParaRPr lang="en-US" sz="1100" dirty="0">
              <a:solidFill>
                <a:schemeClr val="tx2"/>
              </a:solidFill>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n-US" sz="1100" dirty="0" smtClean="0">
                <a:solidFill>
                  <a:schemeClr val="tx2"/>
                </a:solidFill>
                <a:latin typeface="Verdana" panose="020B0604030504040204" pitchFamily="34" charset="0"/>
                <a:ea typeface="Verdana" panose="020B0604030504040204" pitchFamily="34" charset="0"/>
              </a:rPr>
              <a:t>You </a:t>
            </a:r>
            <a:r>
              <a:rPr lang="en-US" sz="1100" dirty="0">
                <a:solidFill>
                  <a:schemeClr val="tx2"/>
                </a:solidFill>
                <a:latin typeface="Verdana" panose="020B0604030504040204" pitchFamily="34" charset="0"/>
                <a:ea typeface="Verdana" panose="020B0604030504040204" pitchFamily="34" charset="0"/>
              </a:rPr>
              <a:t>can set up your code to automatically trigger from other AWS services or call it directly from any web or mobile app.</a:t>
            </a:r>
            <a:endParaRPr lang="en-US" sz="1100" dirty="0" smtClean="0">
              <a:solidFill>
                <a:schemeClr val="tx2"/>
              </a:solidFill>
              <a:latin typeface="Verdana" panose="020B0604030504040204" pitchFamily="34" charset="0"/>
              <a:ea typeface="Verdana" panose="020B0604030504040204" pitchFamily="34" charset="0"/>
            </a:endParaRPr>
          </a:p>
        </p:txBody>
      </p:sp>
      <p:grpSp>
        <p:nvGrpSpPr>
          <p:cNvPr id="10" name="Group 9"/>
          <p:cNvGrpSpPr/>
          <p:nvPr/>
        </p:nvGrpSpPr>
        <p:grpSpPr>
          <a:xfrm>
            <a:off x="768261" y="2261958"/>
            <a:ext cx="8624896" cy="2534486"/>
            <a:chOff x="589303" y="2466651"/>
            <a:chExt cx="9487386" cy="2410708"/>
          </a:xfrm>
        </p:grpSpPr>
        <p:pic>
          <p:nvPicPr>
            <p:cNvPr id="4" name="Picture 3"/>
            <p:cNvPicPr>
              <a:picLocks noChangeAspect="1"/>
            </p:cNvPicPr>
            <p:nvPr/>
          </p:nvPicPr>
          <p:blipFill>
            <a:blip r:embed="rId3"/>
            <a:stretch>
              <a:fillRect/>
            </a:stretch>
          </p:blipFill>
          <p:spPr>
            <a:xfrm>
              <a:off x="589303" y="2466651"/>
              <a:ext cx="3077606" cy="2410708"/>
            </a:xfrm>
            <a:prstGeom prst="rect">
              <a:avLst/>
            </a:prstGeom>
          </p:spPr>
        </p:pic>
        <p:sp>
          <p:nvSpPr>
            <p:cNvPr id="7" name="TextBox 6"/>
            <p:cNvSpPr txBox="1"/>
            <p:nvPr/>
          </p:nvSpPr>
          <p:spPr>
            <a:xfrm>
              <a:off x="4033336" y="2655487"/>
              <a:ext cx="6043353" cy="878237"/>
            </a:xfrm>
            <a:prstGeom prst="rect">
              <a:avLst/>
            </a:prstGeom>
          </p:spPr>
          <p:txBody>
            <a:bodyPr wrap="square" lIns="0" tIns="0" rIns="0" bIns="0" rtlCol="0">
              <a:spAutoFit/>
            </a:bodyPr>
            <a:lstStyle/>
            <a:p>
              <a:pPr marL="171450" indent="-171450">
                <a:buFont typeface="Courier New" panose="02070309020205020404" pitchFamily="49" charset="0"/>
                <a:buChar char="o"/>
              </a:pPr>
              <a:r>
                <a:rPr lang="en-US" sz="1000" dirty="0" smtClean="0">
                  <a:solidFill>
                    <a:schemeClr val="tx2"/>
                  </a:solidFill>
                  <a:latin typeface="Verdana" panose="020B0604030504040204" pitchFamily="34" charset="0"/>
                  <a:ea typeface="Verdana" panose="020B0604030504040204" pitchFamily="34" charset="0"/>
                </a:rPr>
                <a:t>A Typical AWS Lambda Code can be written in Python.</a:t>
              </a:r>
            </a:p>
            <a:p>
              <a:pPr marL="171450" indent="-171450">
                <a:buFont typeface="Courier New" panose="02070309020205020404" pitchFamily="49" charset="0"/>
                <a:buChar char="o"/>
              </a:pPr>
              <a:endParaRPr lang="en-US" sz="1000" dirty="0">
                <a:solidFill>
                  <a:schemeClr val="tx2"/>
                </a:solidFill>
                <a:latin typeface="Verdana" panose="020B0604030504040204" pitchFamily="34" charset="0"/>
                <a:ea typeface="Verdana" panose="020B0604030504040204" pitchFamily="34" charset="0"/>
              </a:endParaRPr>
            </a:p>
            <a:p>
              <a:pPr marL="171450" indent="-171450">
                <a:buFont typeface="Courier New" panose="02070309020205020404" pitchFamily="49" charset="0"/>
                <a:buChar char="o"/>
              </a:pPr>
              <a:r>
                <a:rPr lang="en-US" sz="1000" dirty="0" smtClean="0">
                  <a:solidFill>
                    <a:schemeClr val="tx2"/>
                  </a:solidFill>
                  <a:latin typeface="Verdana" panose="020B0604030504040204" pitchFamily="34" charset="0"/>
                  <a:ea typeface="Verdana" panose="020B0604030504040204" pitchFamily="34" charset="0"/>
                </a:rPr>
                <a:t>Resource provisioning is handled by AWS automatically to execute the code.</a:t>
              </a:r>
            </a:p>
            <a:p>
              <a:pPr marL="171450" indent="-171450">
                <a:buFont typeface="Courier New" panose="02070309020205020404" pitchFamily="49" charset="0"/>
                <a:buChar char="o"/>
              </a:pPr>
              <a:endParaRPr lang="en-US" sz="1000" dirty="0">
                <a:solidFill>
                  <a:schemeClr val="tx2"/>
                </a:solidFill>
                <a:latin typeface="Verdana" panose="020B0604030504040204" pitchFamily="34" charset="0"/>
                <a:ea typeface="Verdana" panose="020B0604030504040204" pitchFamily="34" charset="0"/>
              </a:endParaRPr>
            </a:p>
            <a:p>
              <a:pPr marL="171450" indent="-171450">
                <a:buFont typeface="Courier New" panose="02070309020205020404" pitchFamily="49" charset="0"/>
                <a:buChar char="o"/>
              </a:pPr>
              <a:r>
                <a:rPr lang="en-US" sz="1000" dirty="0" smtClean="0">
                  <a:solidFill>
                    <a:schemeClr val="tx2"/>
                  </a:solidFill>
                  <a:latin typeface="Verdana" panose="020B0604030504040204" pitchFamily="34" charset="0"/>
                  <a:ea typeface="Verdana" panose="020B0604030504040204" pitchFamily="34" charset="0"/>
                </a:rPr>
                <a:t>Boto3 SDK is provided for accessing AWS Services from Python Code, which can be executed in AWS Lambda platform as shown in the given diagram.</a:t>
              </a:r>
            </a:p>
          </p:txBody>
        </p:sp>
      </p:grpSp>
    </p:spTree>
    <p:extLst>
      <p:ext uri="{BB962C8B-B14F-4D97-AF65-F5344CB8AC3E}">
        <p14:creationId xmlns:p14="http://schemas.microsoft.com/office/powerpoint/2010/main" val="3466512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smtClean="0">
                <a:latin typeface="Verdana" panose="020B0604030504040204" pitchFamily="34" charset="0"/>
                <a:ea typeface="Verdana" panose="020B0604030504040204" pitchFamily="34" charset="0"/>
              </a:rPr>
              <a:t>Introduction – Contd.</a:t>
            </a:r>
            <a:endParaRPr lang="en-US" sz="1800" dirty="0">
              <a:latin typeface="Verdana" panose="020B0604030504040204" pitchFamily="34" charset="0"/>
              <a:ea typeface="Verdana" panose="020B0604030504040204" pitchFamily="34" charset="0"/>
            </a:endParaRPr>
          </a:p>
        </p:txBody>
      </p:sp>
      <p:sp>
        <p:nvSpPr>
          <p:cNvPr id="22" name="Rectangle 21"/>
          <p:cNvSpPr/>
          <p:nvPr/>
        </p:nvSpPr>
        <p:spPr>
          <a:xfrm>
            <a:off x="0" y="900765"/>
            <a:ext cx="9576262" cy="2400657"/>
          </a:xfrm>
          <a:prstGeom prst="rect">
            <a:avLst/>
          </a:prstGeom>
        </p:spPr>
        <p:txBody>
          <a:bodyPr wrap="square">
            <a:spAutoFit/>
          </a:bodyPr>
          <a:lstStyle/>
          <a:p>
            <a:pPr marL="742950" lvl="1" indent="-285750">
              <a:buFont typeface="Wingdings" panose="05000000000000000000" pitchFamily="2" charset="2"/>
              <a:buChar char="Ø"/>
            </a:pPr>
            <a:r>
              <a:rPr lang="en-US" sz="1000" dirty="0">
                <a:solidFill>
                  <a:schemeClr val="tx2"/>
                </a:solidFill>
                <a:latin typeface="Verdana" panose="020B0604030504040204" pitchFamily="34" charset="0"/>
                <a:ea typeface="Verdana" panose="020B0604030504040204" pitchFamily="34" charset="0"/>
              </a:rPr>
              <a:t>AWS Lambda manages all the </a:t>
            </a:r>
            <a:r>
              <a:rPr lang="en-US" sz="1000" dirty="0" smtClean="0">
                <a:solidFill>
                  <a:schemeClr val="tx2"/>
                </a:solidFill>
                <a:latin typeface="Verdana" panose="020B0604030504040204" pitchFamily="34" charset="0"/>
                <a:ea typeface="Verdana" panose="020B0604030504040204" pitchFamily="34" charset="0"/>
              </a:rPr>
              <a:t>administration:</a:t>
            </a:r>
          </a:p>
          <a:p>
            <a:pPr lvl="1"/>
            <a:endParaRPr lang="en-US" sz="1000" b="1" dirty="0">
              <a:solidFill>
                <a:schemeClr val="tx2"/>
              </a:solidFill>
              <a:latin typeface="Verdana" panose="020B0604030504040204" pitchFamily="34" charset="0"/>
              <a:ea typeface="Verdana" panose="020B0604030504040204" pitchFamily="34" charset="0"/>
            </a:endParaRPr>
          </a:p>
          <a:p>
            <a:pPr marL="1200150" lvl="2" indent="-285750">
              <a:buFont typeface="Wingdings" panose="05000000000000000000" pitchFamily="2" charset="2"/>
              <a:buChar char="§"/>
            </a:pPr>
            <a:r>
              <a:rPr lang="en-US" sz="1000" dirty="0">
                <a:solidFill>
                  <a:schemeClr val="tx2"/>
                </a:solidFill>
                <a:latin typeface="Verdana" panose="020B0604030504040204" pitchFamily="34" charset="0"/>
                <a:ea typeface="Verdana" panose="020B0604030504040204" pitchFamily="34" charset="0"/>
              </a:rPr>
              <a:t>Server and </a:t>
            </a:r>
            <a:r>
              <a:rPr lang="en-US" sz="1000" dirty="0" smtClean="0">
                <a:solidFill>
                  <a:schemeClr val="tx2"/>
                </a:solidFill>
                <a:latin typeface="Verdana" panose="020B0604030504040204" pitchFamily="34" charset="0"/>
                <a:ea typeface="Verdana" panose="020B0604030504040204" pitchFamily="34" charset="0"/>
              </a:rPr>
              <a:t>OS maintenance</a:t>
            </a:r>
          </a:p>
          <a:p>
            <a:pPr marL="1200150" lvl="2" indent="-285750">
              <a:buFont typeface="Wingdings" panose="05000000000000000000" pitchFamily="2" charset="2"/>
              <a:buChar char="§"/>
            </a:pPr>
            <a:endParaRPr lang="en-US" sz="1000" dirty="0">
              <a:solidFill>
                <a:schemeClr val="tx2"/>
              </a:solidFill>
              <a:latin typeface="Verdana" panose="020B0604030504040204" pitchFamily="34" charset="0"/>
              <a:ea typeface="Verdana" panose="020B0604030504040204" pitchFamily="34" charset="0"/>
            </a:endParaRPr>
          </a:p>
          <a:p>
            <a:pPr marL="1200150" lvl="2" indent="-285750">
              <a:buFont typeface="Wingdings" panose="05000000000000000000" pitchFamily="2" charset="2"/>
              <a:buChar char="§"/>
            </a:pPr>
            <a:r>
              <a:rPr lang="en-US" sz="1000" dirty="0">
                <a:solidFill>
                  <a:schemeClr val="tx2"/>
                </a:solidFill>
                <a:latin typeface="Verdana" panose="020B0604030504040204" pitchFamily="34" charset="0"/>
                <a:ea typeface="Verdana" panose="020B0604030504040204" pitchFamily="34" charset="0"/>
              </a:rPr>
              <a:t>Provisioning and capacity planning of compute fleet that offers  a balance of memory, CPU, network and other </a:t>
            </a:r>
            <a:r>
              <a:rPr lang="en-US" sz="1000" dirty="0" smtClean="0">
                <a:solidFill>
                  <a:schemeClr val="tx2"/>
                </a:solidFill>
                <a:latin typeface="Verdana" panose="020B0604030504040204" pitchFamily="34" charset="0"/>
                <a:ea typeface="Verdana" panose="020B0604030504040204" pitchFamily="34" charset="0"/>
              </a:rPr>
              <a:t>resources</a:t>
            </a:r>
          </a:p>
          <a:p>
            <a:pPr marL="1200150" lvl="2" indent="-285750">
              <a:buFont typeface="Wingdings" panose="05000000000000000000" pitchFamily="2" charset="2"/>
              <a:buChar char="§"/>
            </a:pPr>
            <a:endParaRPr lang="en-US" sz="1000" dirty="0">
              <a:solidFill>
                <a:schemeClr val="tx2"/>
              </a:solidFill>
              <a:latin typeface="Verdana" panose="020B0604030504040204" pitchFamily="34" charset="0"/>
              <a:ea typeface="Verdana" panose="020B0604030504040204" pitchFamily="34" charset="0"/>
            </a:endParaRPr>
          </a:p>
          <a:p>
            <a:pPr marL="1200150" lvl="2" indent="-285750">
              <a:buFont typeface="Wingdings" panose="05000000000000000000" pitchFamily="2" charset="2"/>
              <a:buChar char="§"/>
            </a:pPr>
            <a:r>
              <a:rPr lang="en-US" sz="1000" dirty="0">
                <a:solidFill>
                  <a:schemeClr val="tx2"/>
                </a:solidFill>
                <a:latin typeface="Verdana" panose="020B0604030504040204" pitchFamily="34" charset="0"/>
                <a:ea typeface="Verdana" panose="020B0604030504040204" pitchFamily="34" charset="0"/>
              </a:rPr>
              <a:t>High availability and automated </a:t>
            </a:r>
            <a:r>
              <a:rPr lang="en-US" sz="1000" dirty="0" smtClean="0">
                <a:solidFill>
                  <a:schemeClr val="tx2"/>
                </a:solidFill>
                <a:latin typeface="Verdana" panose="020B0604030504040204" pitchFamily="34" charset="0"/>
                <a:ea typeface="Verdana" panose="020B0604030504040204" pitchFamily="34" charset="0"/>
              </a:rPr>
              <a:t>scaling</a:t>
            </a:r>
          </a:p>
          <a:p>
            <a:pPr marL="1200150" lvl="2" indent="-285750">
              <a:buFont typeface="Wingdings" panose="05000000000000000000" pitchFamily="2" charset="2"/>
              <a:buChar char="§"/>
            </a:pPr>
            <a:endParaRPr lang="en-US" sz="1000" dirty="0">
              <a:solidFill>
                <a:schemeClr val="tx2"/>
              </a:solidFill>
              <a:latin typeface="Verdana" panose="020B0604030504040204" pitchFamily="34" charset="0"/>
              <a:ea typeface="Verdana" panose="020B0604030504040204" pitchFamily="34" charset="0"/>
            </a:endParaRPr>
          </a:p>
          <a:p>
            <a:pPr marL="1200150" lvl="2" indent="-285750">
              <a:buFont typeface="Wingdings" panose="05000000000000000000" pitchFamily="2" charset="2"/>
              <a:buChar char="§"/>
            </a:pPr>
            <a:r>
              <a:rPr lang="en-US" sz="1000" dirty="0">
                <a:solidFill>
                  <a:schemeClr val="tx2"/>
                </a:solidFill>
                <a:latin typeface="Verdana" panose="020B0604030504040204" pitchFamily="34" charset="0"/>
                <a:ea typeface="Verdana" panose="020B0604030504040204" pitchFamily="34" charset="0"/>
              </a:rPr>
              <a:t>Monitoring fleet </a:t>
            </a:r>
            <a:r>
              <a:rPr lang="en-US" sz="1000" dirty="0" smtClean="0">
                <a:solidFill>
                  <a:schemeClr val="tx2"/>
                </a:solidFill>
                <a:latin typeface="Verdana" panose="020B0604030504040204" pitchFamily="34" charset="0"/>
                <a:ea typeface="Verdana" panose="020B0604030504040204" pitchFamily="34" charset="0"/>
              </a:rPr>
              <a:t>health</a:t>
            </a:r>
          </a:p>
          <a:p>
            <a:pPr marL="1200150" lvl="2" indent="-285750">
              <a:buFont typeface="Wingdings" panose="05000000000000000000" pitchFamily="2" charset="2"/>
              <a:buChar char="§"/>
            </a:pPr>
            <a:endParaRPr lang="en-US" sz="1000" dirty="0">
              <a:solidFill>
                <a:schemeClr val="tx2"/>
              </a:solidFill>
              <a:latin typeface="Verdana" panose="020B0604030504040204" pitchFamily="34" charset="0"/>
              <a:ea typeface="Verdana" panose="020B0604030504040204" pitchFamily="34" charset="0"/>
            </a:endParaRPr>
          </a:p>
          <a:p>
            <a:pPr marL="1200150" lvl="2" indent="-285750">
              <a:buFont typeface="Wingdings" panose="05000000000000000000" pitchFamily="2" charset="2"/>
              <a:buChar char="§"/>
            </a:pPr>
            <a:r>
              <a:rPr lang="en-US" sz="1000" dirty="0">
                <a:solidFill>
                  <a:schemeClr val="tx2"/>
                </a:solidFill>
                <a:latin typeface="Verdana" panose="020B0604030504040204" pitchFamily="34" charset="0"/>
                <a:ea typeface="Verdana" panose="020B0604030504040204" pitchFamily="34" charset="0"/>
              </a:rPr>
              <a:t>Applying security </a:t>
            </a:r>
            <a:r>
              <a:rPr lang="en-US" sz="1000" dirty="0" smtClean="0">
                <a:solidFill>
                  <a:schemeClr val="tx2"/>
                </a:solidFill>
                <a:latin typeface="Verdana" panose="020B0604030504040204" pitchFamily="34" charset="0"/>
                <a:ea typeface="Verdana" panose="020B0604030504040204" pitchFamily="34" charset="0"/>
              </a:rPr>
              <a:t>patches</a:t>
            </a:r>
          </a:p>
          <a:p>
            <a:pPr marL="1200150" lvl="2" indent="-285750">
              <a:buFont typeface="Wingdings" panose="05000000000000000000" pitchFamily="2" charset="2"/>
              <a:buChar char="§"/>
            </a:pPr>
            <a:endParaRPr lang="en-US" sz="1000" dirty="0">
              <a:solidFill>
                <a:schemeClr val="tx2"/>
              </a:solidFill>
              <a:latin typeface="Verdana" panose="020B0604030504040204" pitchFamily="34" charset="0"/>
              <a:ea typeface="Verdana" panose="020B0604030504040204" pitchFamily="34" charset="0"/>
            </a:endParaRPr>
          </a:p>
          <a:p>
            <a:pPr marL="1200150" lvl="2" indent="-285750">
              <a:buFont typeface="Wingdings" panose="05000000000000000000" pitchFamily="2" charset="2"/>
              <a:buChar char="§"/>
            </a:pPr>
            <a:r>
              <a:rPr lang="en-US" sz="1000" dirty="0">
                <a:solidFill>
                  <a:schemeClr val="tx2"/>
                </a:solidFill>
                <a:latin typeface="Verdana" panose="020B0604030504040204" pitchFamily="34" charset="0"/>
                <a:ea typeface="Verdana" panose="020B0604030504040204" pitchFamily="34" charset="0"/>
              </a:rPr>
              <a:t>Deploying your </a:t>
            </a:r>
            <a:r>
              <a:rPr lang="en-US" sz="1000" dirty="0" smtClean="0">
                <a:solidFill>
                  <a:schemeClr val="tx2"/>
                </a:solidFill>
                <a:latin typeface="Verdana" panose="020B0604030504040204" pitchFamily="34" charset="0"/>
                <a:ea typeface="Verdana" panose="020B0604030504040204" pitchFamily="34" charset="0"/>
              </a:rPr>
              <a:t>code</a:t>
            </a:r>
          </a:p>
          <a:p>
            <a:pPr marL="1200150" lvl="2" indent="-285750">
              <a:buFont typeface="Wingdings" panose="05000000000000000000" pitchFamily="2" charset="2"/>
              <a:buChar char="§"/>
            </a:pPr>
            <a:endParaRPr lang="en-US" sz="1000" dirty="0">
              <a:solidFill>
                <a:schemeClr val="tx2"/>
              </a:solidFill>
              <a:latin typeface="Verdana" panose="020B0604030504040204" pitchFamily="34" charset="0"/>
              <a:ea typeface="Verdana" panose="020B0604030504040204" pitchFamily="34" charset="0"/>
            </a:endParaRPr>
          </a:p>
          <a:p>
            <a:pPr marL="1200150" lvl="2" indent="-285750">
              <a:buFont typeface="Wingdings" panose="05000000000000000000" pitchFamily="2" charset="2"/>
              <a:buChar char="§"/>
            </a:pPr>
            <a:r>
              <a:rPr lang="en-US" sz="1000" dirty="0">
                <a:solidFill>
                  <a:schemeClr val="tx2"/>
                </a:solidFill>
                <a:latin typeface="Verdana" panose="020B0604030504040204" pitchFamily="34" charset="0"/>
                <a:ea typeface="Verdana" panose="020B0604030504040204" pitchFamily="34" charset="0"/>
              </a:rPr>
              <a:t>Monitoring and logging your lambda functions</a:t>
            </a:r>
          </a:p>
        </p:txBody>
      </p:sp>
    </p:spTree>
    <p:extLst>
      <p:ext uri="{BB962C8B-B14F-4D97-AF65-F5344CB8AC3E}">
        <p14:creationId xmlns:p14="http://schemas.microsoft.com/office/powerpoint/2010/main" val="2558476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smtClean="0">
                <a:latin typeface="Verdana" panose="020B0604030504040204" pitchFamily="34" charset="0"/>
                <a:ea typeface="Verdana" panose="020B0604030504040204" pitchFamily="34" charset="0"/>
              </a:rPr>
              <a:t>Lambda Runtimes</a:t>
            </a:r>
            <a:endParaRPr lang="en-US" sz="1800" dirty="0">
              <a:latin typeface="Verdana" panose="020B0604030504040204" pitchFamily="34" charset="0"/>
              <a:ea typeface="Verdana" panose="020B0604030504040204" pitchFamily="34" charset="0"/>
            </a:endParaRPr>
          </a:p>
        </p:txBody>
      </p:sp>
      <p:sp>
        <p:nvSpPr>
          <p:cNvPr id="3" name="TextBox 2"/>
          <p:cNvSpPr txBox="1"/>
          <p:nvPr/>
        </p:nvSpPr>
        <p:spPr>
          <a:xfrm>
            <a:off x="512064" y="812800"/>
            <a:ext cx="11084191" cy="507831"/>
          </a:xfrm>
          <a:prstGeom prst="rect">
            <a:avLst/>
          </a:prstGeom>
        </p:spPr>
        <p:txBody>
          <a:bodyPr wrap="square" lIns="0" tIns="0" rIns="0" bIns="0" rtlCol="0">
            <a:spAutoFit/>
          </a:bodyPr>
          <a:lstStyle/>
          <a:p>
            <a:pPr marL="171450" indent="-171450">
              <a:buFont typeface="Arial" panose="020B0604020202020204" pitchFamily="34" charset="0"/>
              <a:buChar char="•"/>
            </a:pPr>
            <a:r>
              <a:rPr lang="en-US" sz="1100" dirty="0">
                <a:solidFill>
                  <a:schemeClr val="tx2"/>
                </a:solidFill>
                <a:latin typeface="Verdana" panose="020B0604030504040204" pitchFamily="34" charset="0"/>
                <a:ea typeface="Verdana" panose="020B0604030504040204" pitchFamily="34" charset="0"/>
              </a:rPr>
              <a:t>AWS Lambda supports multiple languages through the use of runtimes. You choose a runtime when you create a function, and you can change runtimes by updating your function's configuration. The underlying execution environment provides additional libraries and environment variables that you can access from your function code.</a:t>
            </a:r>
            <a:endParaRPr lang="en-US" sz="1100" dirty="0" smtClean="0">
              <a:solidFill>
                <a:schemeClr val="tx2"/>
              </a:solidFill>
              <a:latin typeface="Verdana" panose="020B0604030504040204" pitchFamily="34" charset="0"/>
              <a:ea typeface="Verdana" panose="020B0604030504040204" pitchFamily="34" charset="0"/>
            </a:endParaRPr>
          </a:p>
        </p:txBody>
      </p:sp>
      <p:sp>
        <p:nvSpPr>
          <p:cNvPr id="11" name="TextBox 10"/>
          <p:cNvSpPr txBox="1"/>
          <p:nvPr/>
        </p:nvSpPr>
        <p:spPr>
          <a:xfrm>
            <a:off x="614587" y="5902953"/>
            <a:ext cx="10275085" cy="307777"/>
          </a:xfrm>
          <a:prstGeom prst="rect">
            <a:avLst/>
          </a:prstGeom>
        </p:spPr>
        <p:txBody>
          <a:bodyPr wrap="square" lIns="0" tIns="0" rIns="0" bIns="0" rtlCol="0">
            <a:spAutoFit/>
          </a:bodyPr>
          <a:lstStyle/>
          <a:p>
            <a:r>
              <a:rPr lang="en-US" sz="1000" dirty="0" smtClean="0">
                <a:solidFill>
                  <a:schemeClr val="tx2"/>
                </a:solidFill>
                <a:latin typeface="Verdana" panose="020B0604030504040204" pitchFamily="34" charset="0"/>
                <a:ea typeface="Verdana" panose="020B0604030504040204" pitchFamily="34" charset="0"/>
              </a:rPr>
              <a:t>Note: Apart from Python there are other runtimes supported in AWS Lambda like Node.js , Ruby, Java, Go, .NET Core etc. Use the below link for more details.</a:t>
            </a:r>
            <a:endParaRPr lang="en-US" sz="1000" dirty="0">
              <a:solidFill>
                <a:schemeClr val="tx2"/>
              </a:solidFill>
              <a:latin typeface="Verdana" panose="020B0604030504040204" pitchFamily="34" charset="0"/>
              <a:ea typeface="Verdana" panose="020B0604030504040204" pitchFamily="34" charset="0"/>
            </a:endParaRPr>
          </a:p>
          <a:p>
            <a:r>
              <a:rPr lang="en-US" sz="1000" dirty="0">
                <a:hlinkClick r:id="rId3"/>
              </a:rPr>
              <a:t>https://docs.aws.amazon.com/lambda/latest/dg/lambda-runtimes.html</a:t>
            </a:r>
            <a:endParaRPr lang="en-US" sz="1000" dirty="0" smtClean="0">
              <a:solidFill>
                <a:schemeClr val="tx2"/>
              </a:solidFill>
              <a:latin typeface="Verdana" panose="020B0604030504040204" pitchFamily="34" charset="0"/>
              <a:ea typeface="Verdana" panose="020B0604030504040204" pitchFamily="34" charset="0"/>
            </a:endParaRPr>
          </a:p>
        </p:txBody>
      </p:sp>
      <p:grpSp>
        <p:nvGrpSpPr>
          <p:cNvPr id="15" name="Group 14"/>
          <p:cNvGrpSpPr/>
          <p:nvPr/>
        </p:nvGrpSpPr>
        <p:grpSpPr>
          <a:xfrm>
            <a:off x="986979" y="1526984"/>
            <a:ext cx="8404166" cy="3909818"/>
            <a:chOff x="986979" y="1526984"/>
            <a:chExt cx="8404166" cy="3909818"/>
          </a:xfrm>
        </p:grpSpPr>
        <p:pic>
          <p:nvPicPr>
            <p:cNvPr id="9" name="Picture 8"/>
            <p:cNvPicPr>
              <a:picLocks noChangeAspect="1"/>
            </p:cNvPicPr>
            <p:nvPr/>
          </p:nvPicPr>
          <p:blipFill>
            <a:blip r:embed="rId4"/>
            <a:stretch>
              <a:fillRect/>
            </a:stretch>
          </p:blipFill>
          <p:spPr>
            <a:xfrm>
              <a:off x="4504942" y="1526984"/>
              <a:ext cx="4886203" cy="2065796"/>
            </a:xfrm>
            <a:prstGeom prst="rect">
              <a:avLst/>
            </a:prstGeom>
          </p:spPr>
        </p:pic>
        <p:grpSp>
          <p:nvGrpSpPr>
            <p:cNvPr id="14" name="Group 13"/>
            <p:cNvGrpSpPr/>
            <p:nvPr/>
          </p:nvGrpSpPr>
          <p:grpSpPr>
            <a:xfrm>
              <a:off x="986979" y="1526984"/>
              <a:ext cx="2747245" cy="3909818"/>
              <a:chOff x="6197248" y="1526984"/>
              <a:chExt cx="2747245" cy="3909818"/>
            </a:xfrm>
          </p:grpSpPr>
          <p:pic>
            <p:nvPicPr>
              <p:cNvPr id="5" name="Picture 4"/>
              <p:cNvPicPr>
                <a:picLocks noChangeAspect="1"/>
              </p:cNvPicPr>
              <p:nvPr/>
            </p:nvPicPr>
            <p:blipFill>
              <a:blip r:embed="rId5"/>
              <a:stretch>
                <a:fillRect/>
              </a:stretch>
            </p:blipFill>
            <p:spPr>
              <a:xfrm>
                <a:off x="6197248" y="1688567"/>
                <a:ext cx="2747245" cy="3748235"/>
              </a:xfrm>
              <a:prstGeom prst="rect">
                <a:avLst/>
              </a:prstGeom>
            </p:spPr>
          </p:pic>
          <p:sp>
            <p:nvSpPr>
              <p:cNvPr id="8" name="TextBox 7"/>
              <p:cNvSpPr txBox="1"/>
              <p:nvPr/>
            </p:nvSpPr>
            <p:spPr>
              <a:xfrm>
                <a:off x="6629511" y="1526984"/>
                <a:ext cx="1657193" cy="161583"/>
              </a:xfrm>
              <a:prstGeom prst="rect">
                <a:avLst/>
              </a:prstGeom>
            </p:spPr>
            <p:txBody>
              <a:bodyPr wrap="square" lIns="0" tIns="0" rIns="0" bIns="0" rtlCol="0">
                <a:spAutoFit/>
              </a:bodyPr>
              <a:lstStyle/>
              <a:p>
                <a:pPr algn="ctr"/>
                <a:r>
                  <a:rPr lang="en-US" sz="1050" b="1" dirty="0" smtClean="0">
                    <a:solidFill>
                      <a:schemeClr val="tx2"/>
                    </a:solidFill>
                    <a:latin typeface="Verdana" panose="020B0604030504040204" pitchFamily="34" charset="0"/>
                    <a:ea typeface="Verdana" panose="020B0604030504040204" pitchFamily="34" charset="0"/>
                  </a:rPr>
                  <a:t>List of Runtimes</a:t>
                </a:r>
              </a:p>
            </p:txBody>
          </p:sp>
        </p:grpSp>
      </p:grpSp>
    </p:spTree>
    <p:extLst>
      <p:ext uri="{BB962C8B-B14F-4D97-AF65-F5344CB8AC3E}">
        <p14:creationId xmlns:p14="http://schemas.microsoft.com/office/powerpoint/2010/main" val="3663702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7182"/>
          </a:xfrm>
        </p:spPr>
        <p:txBody>
          <a:bodyPr>
            <a:normAutofit/>
          </a:bodyPr>
          <a:lstStyle/>
          <a:p>
            <a:r>
              <a:rPr lang="en-US" sz="1800" dirty="0" smtClean="0">
                <a:latin typeface="Verdana" panose="020B0604030504040204" pitchFamily="34" charset="0"/>
                <a:ea typeface="Verdana" panose="020B0604030504040204" pitchFamily="34" charset="0"/>
              </a:rPr>
              <a:t>Triggering Mechanism</a:t>
            </a:r>
            <a:endParaRPr lang="en-US" sz="1800" dirty="0">
              <a:latin typeface="Verdana" panose="020B0604030504040204" pitchFamily="34" charset="0"/>
              <a:ea typeface="Verdana" panose="020B0604030504040204" pitchFamily="34" charset="0"/>
            </a:endParaRPr>
          </a:p>
        </p:txBody>
      </p:sp>
      <p:sp>
        <p:nvSpPr>
          <p:cNvPr id="4" name="TextBox 3"/>
          <p:cNvSpPr txBox="1"/>
          <p:nvPr/>
        </p:nvSpPr>
        <p:spPr>
          <a:xfrm>
            <a:off x="512064" y="812800"/>
            <a:ext cx="7567907" cy="2769989"/>
          </a:xfrm>
          <a:prstGeom prst="rect">
            <a:avLst/>
          </a:prstGeom>
        </p:spPr>
        <p:txBody>
          <a:bodyPr wrap="square" lIns="0" tIns="0" rIns="0" bIns="0" rtlCol="0">
            <a:spAutoFit/>
          </a:bodyPr>
          <a:lstStyle/>
          <a:p>
            <a:r>
              <a:rPr lang="en-US" sz="1000" dirty="0" smtClean="0">
                <a:solidFill>
                  <a:schemeClr val="tx2"/>
                </a:solidFill>
                <a:latin typeface="Verdana" panose="020B0604030504040204" pitchFamily="34" charset="0"/>
                <a:ea typeface="Verdana" panose="020B0604030504040204" pitchFamily="34" charset="0"/>
              </a:rPr>
              <a:t>There are three categories by which you can use Other Services along with AWS Lambda.</a:t>
            </a:r>
          </a:p>
          <a:p>
            <a:pPr marL="171450" indent="-171450">
              <a:buFont typeface="Arial" panose="020B0604020202020204" pitchFamily="34" charset="0"/>
              <a:buChar char="•"/>
            </a:pPr>
            <a:endParaRPr lang="en-US" sz="1000" dirty="0" smtClean="0">
              <a:solidFill>
                <a:schemeClr val="tx2"/>
              </a:solidFill>
              <a:latin typeface="Verdana" panose="020B0604030504040204" pitchFamily="34" charset="0"/>
              <a:ea typeface="Verdana" panose="020B0604030504040204" pitchFamily="34" charset="0"/>
            </a:endParaRPr>
          </a:p>
          <a:p>
            <a:r>
              <a:rPr lang="en-US" sz="1000" b="1" dirty="0" smtClean="0">
                <a:solidFill>
                  <a:schemeClr val="tx2"/>
                </a:solidFill>
                <a:latin typeface="Verdana" panose="020B0604030504040204" pitchFamily="34" charset="0"/>
                <a:ea typeface="Verdana" panose="020B0604030504040204" pitchFamily="34" charset="0"/>
              </a:rPr>
              <a:t>Services That Lambda Reads Events From</a:t>
            </a:r>
          </a:p>
          <a:p>
            <a:pPr marL="628650" lvl="1" indent="-171450">
              <a:buFont typeface="Courier New" panose="02070309020205020404" pitchFamily="49" charset="0"/>
              <a:buChar char="o"/>
            </a:pPr>
            <a:r>
              <a:rPr lang="pt-BR" sz="1000" dirty="0">
                <a:solidFill>
                  <a:schemeClr val="tx2"/>
                </a:solidFill>
                <a:latin typeface="Verdana" panose="020B0604030504040204" pitchFamily="34" charset="0"/>
                <a:ea typeface="Verdana" panose="020B0604030504040204" pitchFamily="34" charset="0"/>
              </a:rPr>
              <a:t>Amazon Kinesis</a:t>
            </a:r>
          </a:p>
          <a:p>
            <a:pPr marL="628650" lvl="1" indent="-171450">
              <a:buFont typeface="Courier New" panose="02070309020205020404" pitchFamily="49" charset="0"/>
              <a:buChar char="o"/>
            </a:pPr>
            <a:r>
              <a:rPr lang="pt-BR" sz="1000" dirty="0" smtClean="0">
                <a:solidFill>
                  <a:schemeClr val="tx2"/>
                </a:solidFill>
                <a:latin typeface="Verdana" panose="020B0604030504040204" pitchFamily="34" charset="0"/>
                <a:ea typeface="Verdana" panose="020B0604030504040204" pitchFamily="34" charset="0"/>
              </a:rPr>
              <a:t>Amazon </a:t>
            </a:r>
            <a:r>
              <a:rPr lang="pt-BR" sz="1000" dirty="0">
                <a:solidFill>
                  <a:schemeClr val="tx2"/>
                </a:solidFill>
                <a:latin typeface="Verdana" panose="020B0604030504040204" pitchFamily="34" charset="0"/>
                <a:ea typeface="Verdana" panose="020B0604030504040204" pitchFamily="34" charset="0"/>
              </a:rPr>
              <a:t>DynamoDB</a:t>
            </a:r>
          </a:p>
          <a:p>
            <a:pPr marL="628650" lvl="1" indent="-171450">
              <a:buFont typeface="Courier New" panose="02070309020205020404" pitchFamily="49" charset="0"/>
              <a:buChar char="o"/>
            </a:pPr>
            <a:r>
              <a:rPr lang="pt-BR" sz="1000" dirty="0" smtClean="0">
                <a:solidFill>
                  <a:schemeClr val="tx2"/>
                </a:solidFill>
                <a:latin typeface="Verdana" panose="020B0604030504040204" pitchFamily="34" charset="0"/>
                <a:ea typeface="Verdana" panose="020B0604030504040204" pitchFamily="34" charset="0"/>
              </a:rPr>
              <a:t>Amazon </a:t>
            </a:r>
            <a:r>
              <a:rPr lang="pt-BR" sz="1000" dirty="0">
                <a:solidFill>
                  <a:schemeClr val="tx2"/>
                </a:solidFill>
                <a:latin typeface="Verdana" panose="020B0604030504040204" pitchFamily="34" charset="0"/>
                <a:ea typeface="Verdana" panose="020B0604030504040204" pitchFamily="34" charset="0"/>
              </a:rPr>
              <a:t>Simple Queue </a:t>
            </a:r>
            <a:r>
              <a:rPr lang="pt-BR" sz="1000" dirty="0" smtClean="0">
                <a:solidFill>
                  <a:schemeClr val="tx2"/>
                </a:solidFill>
                <a:latin typeface="Verdana" panose="020B0604030504040204" pitchFamily="34" charset="0"/>
                <a:ea typeface="Verdana" panose="020B0604030504040204" pitchFamily="34" charset="0"/>
              </a:rPr>
              <a:t>Service</a:t>
            </a:r>
          </a:p>
          <a:p>
            <a:pPr marL="171450" indent="-171450">
              <a:buFont typeface="Courier New" panose="02070309020205020404" pitchFamily="49" charset="0"/>
              <a:buChar char="o"/>
            </a:pPr>
            <a:endParaRPr lang="pt-BR" sz="1000" dirty="0" smtClean="0">
              <a:solidFill>
                <a:schemeClr val="tx2"/>
              </a:solidFill>
              <a:latin typeface="Verdana" panose="020B0604030504040204" pitchFamily="34" charset="0"/>
              <a:ea typeface="Verdana" panose="020B0604030504040204" pitchFamily="34" charset="0"/>
            </a:endParaRPr>
          </a:p>
          <a:p>
            <a:pPr marL="171450" indent="-171450">
              <a:buFont typeface="Courier New" panose="02070309020205020404" pitchFamily="49" charset="0"/>
              <a:buChar char="o"/>
            </a:pPr>
            <a:endParaRPr lang="pt-BR" sz="1000" dirty="0">
              <a:solidFill>
                <a:schemeClr val="tx2"/>
              </a:solidFill>
              <a:latin typeface="Verdana" panose="020B0604030504040204" pitchFamily="34" charset="0"/>
              <a:ea typeface="Verdana" panose="020B0604030504040204" pitchFamily="34" charset="0"/>
            </a:endParaRPr>
          </a:p>
          <a:p>
            <a:r>
              <a:rPr lang="en-US" sz="1000" b="1" dirty="0">
                <a:solidFill>
                  <a:schemeClr val="tx2"/>
                </a:solidFill>
                <a:latin typeface="Verdana" panose="020B0604030504040204" pitchFamily="34" charset="0"/>
                <a:ea typeface="Verdana" panose="020B0604030504040204" pitchFamily="34" charset="0"/>
              </a:rPr>
              <a:t>Services That Invoke Lambda Functions </a:t>
            </a:r>
            <a:r>
              <a:rPr lang="en-US" sz="1000" b="1" dirty="0" smtClean="0">
                <a:solidFill>
                  <a:schemeClr val="tx2"/>
                </a:solidFill>
                <a:latin typeface="Verdana" panose="020B0604030504040204" pitchFamily="34" charset="0"/>
                <a:ea typeface="Verdana" panose="020B0604030504040204" pitchFamily="34" charset="0"/>
              </a:rPr>
              <a:t>Synchronously</a:t>
            </a:r>
          </a:p>
          <a:p>
            <a:pPr marL="628650" lvl="1" indent="-171450">
              <a:buFont typeface="Courier New" panose="02070309020205020404" pitchFamily="49" charset="0"/>
              <a:buChar char="o"/>
            </a:pPr>
            <a:r>
              <a:rPr lang="pt-BR" sz="1000" dirty="0" smtClean="0">
                <a:solidFill>
                  <a:schemeClr val="tx2"/>
                </a:solidFill>
                <a:latin typeface="Verdana" panose="020B0604030504040204" pitchFamily="34" charset="0"/>
                <a:ea typeface="Verdana" panose="020B0604030504040204" pitchFamily="34" charset="0"/>
              </a:rPr>
              <a:t>Amazon Alexa</a:t>
            </a:r>
            <a:endParaRPr lang="pt-BR" sz="1000" dirty="0">
              <a:solidFill>
                <a:schemeClr val="tx2"/>
              </a:solidFill>
              <a:latin typeface="Verdana" panose="020B0604030504040204" pitchFamily="34" charset="0"/>
              <a:ea typeface="Verdana" panose="020B0604030504040204" pitchFamily="34" charset="0"/>
            </a:endParaRPr>
          </a:p>
          <a:p>
            <a:pPr marL="628650" lvl="1" indent="-171450">
              <a:buFont typeface="Courier New" panose="02070309020205020404" pitchFamily="49" charset="0"/>
              <a:buChar char="o"/>
            </a:pPr>
            <a:r>
              <a:rPr lang="pt-BR" sz="1000" dirty="0">
                <a:solidFill>
                  <a:schemeClr val="tx2"/>
                </a:solidFill>
                <a:latin typeface="Verdana" panose="020B0604030504040204" pitchFamily="34" charset="0"/>
                <a:ea typeface="Verdana" panose="020B0604030504040204" pitchFamily="34" charset="0"/>
              </a:rPr>
              <a:t>Amazon API </a:t>
            </a:r>
            <a:r>
              <a:rPr lang="pt-BR" sz="1000" dirty="0" smtClean="0">
                <a:solidFill>
                  <a:schemeClr val="tx2"/>
                </a:solidFill>
                <a:latin typeface="Verdana" panose="020B0604030504040204" pitchFamily="34" charset="0"/>
                <a:ea typeface="Verdana" panose="020B0604030504040204" pitchFamily="34" charset="0"/>
              </a:rPr>
              <a:t>Gateway and many more.</a:t>
            </a:r>
            <a:endParaRPr lang="pt-BR" sz="1000" dirty="0">
              <a:solidFill>
                <a:schemeClr val="tx2"/>
              </a:solidFill>
              <a:latin typeface="Verdana" panose="020B0604030504040204" pitchFamily="34" charset="0"/>
              <a:ea typeface="Verdana" panose="020B0604030504040204" pitchFamily="34" charset="0"/>
            </a:endParaRPr>
          </a:p>
          <a:p>
            <a:endParaRPr lang="en-US" sz="1000" b="1" dirty="0" smtClean="0">
              <a:solidFill>
                <a:schemeClr val="tx2"/>
              </a:solidFill>
              <a:latin typeface="Verdana" panose="020B0604030504040204" pitchFamily="34" charset="0"/>
              <a:ea typeface="Verdana" panose="020B0604030504040204" pitchFamily="34" charset="0"/>
            </a:endParaRPr>
          </a:p>
          <a:p>
            <a:endParaRPr lang="en-US" sz="1000" b="1" dirty="0">
              <a:solidFill>
                <a:schemeClr val="tx2"/>
              </a:solidFill>
              <a:latin typeface="Verdana" panose="020B0604030504040204" pitchFamily="34" charset="0"/>
              <a:ea typeface="Verdana" panose="020B0604030504040204" pitchFamily="34" charset="0"/>
            </a:endParaRPr>
          </a:p>
          <a:p>
            <a:r>
              <a:rPr lang="en-US" sz="1000" b="1" dirty="0">
                <a:solidFill>
                  <a:schemeClr val="tx2"/>
                </a:solidFill>
                <a:latin typeface="Verdana" panose="020B0604030504040204" pitchFamily="34" charset="0"/>
                <a:ea typeface="Verdana" panose="020B0604030504040204" pitchFamily="34" charset="0"/>
              </a:rPr>
              <a:t>Services That Invoke Lambda Functions </a:t>
            </a:r>
            <a:r>
              <a:rPr lang="en-US" sz="1000" b="1" dirty="0" smtClean="0">
                <a:solidFill>
                  <a:schemeClr val="tx2"/>
                </a:solidFill>
                <a:latin typeface="Verdana" panose="020B0604030504040204" pitchFamily="34" charset="0"/>
                <a:ea typeface="Verdana" panose="020B0604030504040204" pitchFamily="34" charset="0"/>
              </a:rPr>
              <a:t>Asynchronously</a:t>
            </a:r>
          </a:p>
          <a:p>
            <a:pPr marL="628650" lvl="1" indent="-171450">
              <a:buFont typeface="Courier New" panose="02070309020205020404" pitchFamily="49" charset="0"/>
              <a:buChar char="o"/>
            </a:pPr>
            <a:r>
              <a:rPr lang="pt-BR" sz="1000" dirty="0">
                <a:solidFill>
                  <a:schemeClr val="tx2"/>
                </a:solidFill>
                <a:latin typeface="Verdana" panose="020B0604030504040204" pitchFamily="34" charset="0"/>
                <a:ea typeface="Verdana" panose="020B0604030504040204" pitchFamily="34" charset="0"/>
              </a:rPr>
              <a:t>Amazon </a:t>
            </a:r>
            <a:r>
              <a:rPr lang="pt-BR" sz="1000" dirty="0" smtClean="0">
                <a:solidFill>
                  <a:schemeClr val="tx2"/>
                </a:solidFill>
                <a:latin typeface="Verdana" panose="020B0604030504040204" pitchFamily="34" charset="0"/>
                <a:ea typeface="Verdana" panose="020B0604030504040204" pitchFamily="34" charset="0"/>
              </a:rPr>
              <a:t>Simple Storage Service</a:t>
            </a:r>
            <a:endParaRPr lang="pt-BR" sz="1000" dirty="0">
              <a:solidFill>
                <a:schemeClr val="tx2"/>
              </a:solidFill>
              <a:latin typeface="Verdana" panose="020B0604030504040204" pitchFamily="34" charset="0"/>
              <a:ea typeface="Verdana" panose="020B0604030504040204" pitchFamily="34" charset="0"/>
            </a:endParaRPr>
          </a:p>
          <a:p>
            <a:pPr marL="628650" lvl="1" indent="-171450">
              <a:buFont typeface="Courier New" panose="02070309020205020404" pitchFamily="49" charset="0"/>
              <a:buChar char="o"/>
            </a:pPr>
            <a:r>
              <a:rPr lang="pt-BR" sz="1000" dirty="0">
                <a:solidFill>
                  <a:schemeClr val="tx2"/>
                </a:solidFill>
                <a:latin typeface="Verdana" panose="020B0604030504040204" pitchFamily="34" charset="0"/>
                <a:ea typeface="Verdana" panose="020B0604030504040204" pitchFamily="34" charset="0"/>
              </a:rPr>
              <a:t>Amazon Simple Notification </a:t>
            </a:r>
            <a:r>
              <a:rPr lang="pt-BR" sz="1000" dirty="0" smtClean="0">
                <a:solidFill>
                  <a:schemeClr val="tx2"/>
                </a:solidFill>
                <a:latin typeface="Verdana" panose="020B0604030504040204" pitchFamily="34" charset="0"/>
                <a:ea typeface="Verdana" panose="020B0604030504040204" pitchFamily="34" charset="0"/>
              </a:rPr>
              <a:t>Service</a:t>
            </a:r>
          </a:p>
          <a:p>
            <a:pPr marL="628650" lvl="1" indent="-171450">
              <a:buFont typeface="Courier New" panose="02070309020205020404" pitchFamily="49" charset="0"/>
              <a:buChar char="o"/>
            </a:pPr>
            <a:r>
              <a:rPr lang="pt-BR" sz="1000" dirty="0" smtClean="0">
                <a:solidFill>
                  <a:schemeClr val="tx2"/>
                </a:solidFill>
                <a:latin typeface="Verdana" panose="020B0604030504040204" pitchFamily="34" charset="0"/>
                <a:ea typeface="Verdana" panose="020B0604030504040204" pitchFamily="34" charset="0"/>
              </a:rPr>
              <a:t>Amazon </a:t>
            </a:r>
            <a:r>
              <a:rPr lang="pt-BR" sz="1000" dirty="0">
                <a:solidFill>
                  <a:schemeClr val="tx2"/>
                </a:solidFill>
                <a:latin typeface="Verdana" panose="020B0604030504040204" pitchFamily="34" charset="0"/>
                <a:ea typeface="Verdana" panose="020B0604030504040204" pitchFamily="34" charset="0"/>
              </a:rPr>
              <a:t>CloudWatch </a:t>
            </a:r>
            <a:r>
              <a:rPr lang="pt-BR" sz="1000" dirty="0" smtClean="0">
                <a:solidFill>
                  <a:schemeClr val="tx2"/>
                </a:solidFill>
                <a:latin typeface="Verdana" panose="020B0604030504040204" pitchFamily="34" charset="0"/>
                <a:ea typeface="Verdana" panose="020B0604030504040204" pitchFamily="34" charset="0"/>
              </a:rPr>
              <a:t>Logs</a:t>
            </a:r>
            <a:endParaRPr lang="pt-BR" sz="1000" dirty="0">
              <a:solidFill>
                <a:schemeClr val="tx2"/>
              </a:solidFill>
              <a:latin typeface="Verdana" panose="020B0604030504040204" pitchFamily="34" charset="0"/>
              <a:ea typeface="Verdana" panose="020B0604030504040204" pitchFamily="34" charset="0"/>
            </a:endParaRPr>
          </a:p>
          <a:p>
            <a:pPr marL="628650" lvl="1" indent="-171450">
              <a:buFont typeface="Courier New" panose="02070309020205020404" pitchFamily="49" charset="0"/>
              <a:buChar char="o"/>
            </a:pPr>
            <a:r>
              <a:rPr lang="pt-BR" sz="1000" dirty="0">
                <a:solidFill>
                  <a:schemeClr val="tx2"/>
                </a:solidFill>
                <a:latin typeface="Verdana" panose="020B0604030504040204" pitchFamily="34" charset="0"/>
                <a:ea typeface="Verdana" panose="020B0604030504040204" pitchFamily="34" charset="0"/>
              </a:rPr>
              <a:t>Amazon CloudWatch </a:t>
            </a:r>
            <a:r>
              <a:rPr lang="pt-BR" sz="1000" dirty="0" smtClean="0">
                <a:solidFill>
                  <a:schemeClr val="tx2"/>
                </a:solidFill>
                <a:latin typeface="Verdana" panose="020B0604030504040204" pitchFamily="34" charset="0"/>
                <a:ea typeface="Verdana" panose="020B0604030504040204" pitchFamily="34" charset="0"/>
              </a:rPr>
              <a:t>Events and many more.</a:t>
            </a:r>
            <a:endParaRPr lang="pt-BR" sz="1000" dirty="0">
              <a:solidFill>
                <a:schemeClr val="tx2"/>
              </a:solidFill>
              <a:latin typeface="Verdana" panose="020B0604030504040204" pitchFamily="34" charset="0"/>
              <a:ea typeface="Verdana" panose="020B0604030504040204" pitchFamily="34" charset="0"/>
            </a:endParaRPr>
          </a:p>
        </p:txBody>
      </p:sp>
      <p:sp>
        <p:nvSpPr>
          <p:cNvPr id="5" name="TextBox 4"/>
          <p:cNvSpPr txBox="1"/>
          <p:nvPr/>
        </p:nvSpPr>
        <p:spPr>
          <a:xfrm>
            <a:off x="664464" y="5894640"/>
            <a:ext cx="4397987" cy="307777"/>
          </a:xfrm>
          <a:prstGeom prst="rect">
            <a:avLst/>
          </a:prstGeom>
        </p:spPr>
        <p:txBody>
          <a:bodyPr wrap="square" lIns="0" tIns="0" rIns="0" bIns="0" rtlCol="0">
            <a:spAutoFit/>
          </a:bodyPr>
          <a:lstStyle/>
          <a:p>
            <a:r>
              <a:rPr lang="en-US" sz="1000" dirty="0" smtClean="0">
                <a:solidFill>
                  <a:schemeClr val="tx2"/>
                </a:solidFill>
                <a:latin typeface="Verdana" panose="020B0604030504040204" pitchFamily="34" charset="0"/>
                <a:ea typeface="Verdana" panose="020B0604030504040204" pitchFamily="34" charset="0"/>
              </a:rPr>
              <a:t>Note: Use the below link for more details.</a:t>
            </a:r>
            <a:endParaRPr lang="en-US" sz="1000" dirty="0">
              <a:solidFill>
                <a:schemeClr val="tx2"/>
              </a:solidFill>
              <a:latin typeface="Verdana" panose="020B0604030504040204" pitchFamily="34" charset="0"/>
              <a:ea typeface="Verdana" panose="020B0604030504040204" pitchFamily="34" charset="0"/>
            </a:endParaRPr>
          </a:p>
          <a:p>
            <a:r>
              <a:rPr lang="en-US" sz="1000" dirty="0">
                <a:hlinkClick r:id="rId3"/>
              </a:rPr>
              <a:t>https://docs.aws.amazon.com/lambda/latest/dg/lambda-services.html</a:t>
            </a:r>
            <a:endParaRPr lang="en-US" sz="1000" dirty="0" smtClean="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59515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7182"/>
          </a:xfrm>
        </p:spPr>
        <p:txBody>
          <a:bodyPr>
            <a:normAutofit/>
          </a:bodyPr>
          <a:lstStyle/>
          <a:p>
            <a:r>
              <a:rPr lang="en-US" sz="1800" dirty="0" smtClean="0">
                <a:latin typeface="Verdana" panose="020B0604030504040204" pitchFamily="34" charset="0"/>
                <a:ea typeface="Verdana" panose="020B0604030504040204" pitchFamily="34" charset="0"/>
              </a:rPr>
              <a:t>Triggering Mechanism – Contd.</a:t>
            </a:r>
            <a:endParaRPr lang="en-US" sz="1800" dirty="0">
              <a:latin typeface="Verdana" panose="020B0604030504040204" pitchFamily="34" charset="0"/>
              <a:ea typeface="Verdana" panose="020B0604030504040204" pitchFamily="34" charset="0"/>
            </a:endParaRPr>
          </a:p>
        </p:txBody>
      </p:sp>
      <p:sp>
        <p:nvSpPr>
          <p:cNvPr id="5" name="TextBox 4"/>
          <p:cNvSpPr txBox="1"/>
          <p:nvPr/>
        </p:nvSpPr>
        <p:spPr>
          <a:xfrm>
            <a:off x="664464" y="5894640"/>
            <a:ext cx="4397987" cy="307777"/>
          </a:xfrm>
          <a:prstGeom prst="rect">
            <a:avLst/>
          </a:prstGeom>
        </p:spPr>
        <p:txBody>
          <a:bodyPr wrap="square" lIns="0" tIns="0" rIns="0" bIns="0" rtlCol="0">
            <a:spAutoFit/>
          </a:bodyPr>
          <a:lstStyle/>
          <a:p>
            <a:r>
              <a:rPr lang="en-US" sz="1000" dirty="0" smtClean="0">
                <a:solidFill>
                  <a:schemeClr val="tx2"/>
                </a:solidFill>
                <a:latin typeface="Verdana" panose="020B0604030504040204" pitchFamily="34" charset="0"/>
                <a:ea typeface="Verdana" panose="020B0604030504040204" pitchFamily="34" charset="0"/>
              </a:rPr>
              <a:t>Note: Use the below link for more details.</a:t>
            </a:r>
            <a:endParaRPr lang="en-US" sz="1000" dirty="0">
              <a:solidFill>
                <a:schemeClr val="tx2"/>
              </a:solidFill>
              <a:latin typeface="Verdana" panose="020B0604030504040204" pitchFamily="34" charset="0"/>
              <a:ea typeface="Verdana" panose="020B0604030504040204" pitchFamily="34" charset="0"/>
            </a:endParaRPr>
          </a:p>
          <a:p>
            <a:r>
              <a:rPr lang="en-US" sz="1000" dirty="0">
                <a:hlinkClick r:id="rId3"/>
              </a:rPr>
              <a:t>https://docs.aws.amazon.com/lambda/latest/dg/lambda-services.html</a:t>
            </a:r>
            <a:endParaRPr lang="en-US" sz="1000" dirty="0" smtClean="0">
              <a:solidFill>
                <a:schemeClr val="tx2"/>
              </a:solidFill>
              <a:latin typeface="Verdana" panose="020B0604030504040204" pitchFamily="34" charset="0"/>
              <a:ea typeface="Verdana" panose="020B0604030504040204" pitchFamily="34" charset="0"/>
            </a:endParaRPr>
          </a:p>
        </p:txBody>
      </p:sp>
      <p:sp>
        <p:nvSpPr>
          <p:cNvPr id="17" name="TextBox 16"/>
          <p:cNvSpPr txBox="1"/>
          <p:nvPr/>
        </p:nvSpPr>
        <p:spPr>
          <a:xfrm>
            <a:off x="207813" y="1150980"/>
            <a:ext cx="2776456" cy="153888"/>
          </a:xfrm>
          <a:prstGeom prst="rect">
            <a:avLst/>
          </a:prstGeom>
        </p:spPr>
        <p:txBody>
          <a:bodyPr wrap="square" lIns="0" tIns="0" rIns="0" bIns="0" rtlCol="0">
            <a:spAutoFit/>
          </a:bodyPr>
          <a:lstStyle/>
          <a:p>
            <a:pPr lvl="2"/>
            <a:r>
              <a:rPr lang="en-US" sz="1000" b="1" dirty="0" smtClean="0">
                <a:solidFill>
                  <a:schemeClr val="tx2"/>
                </a:solidFill>
                <a:latin typeface="Verdana" panose="020B0604030504040204" pitchFamily="34" charset="0"/>
                <a:ea typeface="Verdana" panose="020B0604030504040204" pitchFamily="34" charset="0"/>
              </a:rPr>
              <a:t>Reading Events from SQS</a:t>
            </a:r>
            <a:endParaRPr lang="en-US" sz="1000" b="1" dirty="0">
              <a:solidFill>
                <a:schemeClr val="tx2"/>
              </a:solidFill>
              <a:latin typeface="Verdana" panose="020B0604030504040204" pitchFamily="34" charset="0"/>
              <a:ea typeface="Verdana" panose="020B0604030504040204" pitchFamily="34" charset="0"/>
            </a:endParaRPr>
          </a:p>
        </p:txBody>
      </p:sp>
      <p:pic>
        <p:nvPicPr>
          <p:cNvPr id="21" name="Picture 20"/>
          <p:cNvPicPr>
            <a:picLocks noChangeAspect="1"/>
          </p:cNvPicPr>
          <p:nvPr/>
        </p:nvPicPr>
        <p:blipFill>
          <a:blip r:embed="rId4"/>
          <a:stretch>
            <a:fillRect/>
          </a:stretch>
        </p:blipFill>
        <p:spPr>
          <a:xfrm>
            <a:off x="1978431" y="1701329"/>
            <a:ext cx="6960836" cy="2978736"/>
          </a:xfrm>
          <a:prstGeom prst="rect">
            <a:avLst/>
          </a:prstGeom>
        </p:spPr>
      </p:pic>
    </p:spTree>
    <p:extLst>
      <p:ext uri="{BB962C8B-B14F-4D97-AF65-F5344CB8AC3E}">
        <p14:creationId xmlns:p14="http://schemas.microsoft.com/office/powerpoint/2010/main" val="3545466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7182"/>
          </a:xfrm>
        </p:spPr>
        <p:txBody>
          <a:bodyPr>
            <a:normAutofit/>
          </a:bodyPr>
          <a:lstStyle/>
          <a:p>
            <a:r>
              <a:rPr lang="en-US" sz="1800" dirty="0" smtClean="0">
                <a:latin typeface="Verdana" panose="020B0604030504040204" pitchFamily="34" charset="0"/>
                <a:ea typeface="Verdana" panose="020B0604030504040204" pitchFamily="34" charset="0"/>
              </a:rPr>
              <a:t>Triggering Mechanism – Contd.</a:t>
            </a:r>
            <a:endParaRPr lang="en-US" sz="1800" dirty="0">
              <a:latin typeface="Verdana" panose="020B0604030504040204" pitchFamily="34" charset="0"/>
              <a:ea typeface="Verdana" panose="020B0604030504040204" pitchFamily="34" charset="0"/>
            </a:endParaRPr>
          </a:p>
        </p:txBody>
      </p:sp>
      <p:sp>
        <p:nvSpPr>
          <p:cNvPr id="5" name="TextBox 4"/>
          <p:cNvSpPr txBox="1"/>
          <p:nvPr/>
        </p:nvSpPr>
        <p:spPr>
          <a:xfrm>
            <a:off x="664464" y="5894640"/>
            <a:ext cx="4397987" cy="307777"/>
          </a:xfrm>
          <a:prstGeom prst="rect">
            <a:avLst/>
          </a:prstGeom>
        </p:spPr>
        <p:txBody>
          <a:bodyPr wrap="square" lIns="0" tIns="0" rIns="0" bIns="0" rtlCol="0">
            <a:spAutoFit/>
          </a:bodyPr>
          <a:lstStyle/>
          <a:p>
            <a:r>
              <a:rPr lang="en-US" sz="1000" dirty="0" smtClean="0">
                <a:solidFill>
                  <a:schemeClr val="tx2"/>
                </a:solidFill>
                <a:latin typeface="Verdana" panose="020B0604030504040204" pitchFamily="34" charset="0"/>
                <a:ea typeface="Verdana" panose="020B0604030504040204" pitchFamily="34" charset="0"/>
              </a:rPr>
              <a:t>Note: Use the below link for more details.</a:t>
            </a:r>
            <a:endParaRPr lang="en-US" sz="1000" dirty="0">
              <a:solidFill>
                <a:schemeClr val="tx2"/>
              </a:solidFill>
              <a:latin typeface="Verdana" panose="020B0604030504040204" pitchFamily="34" charset="0"/>
              <a:ea typeface="Verdana" panose="020B0604030504040204" pitchFamily="34" charset="0"/>
            </a:endParaRPr>
          </a:p>
          <a:p>
            <a:r>
              <a:rPr lang="en-US" sz="1000" dirty="0">
                <a:hlinkClick r:id="rId3"/>
              </a:rPr>
              <a:t>https://docs.aws.amazon.com/lambda/latest/dg/lambda-services.html</a:t>
            </a:r>
            <a:endParaRPr lang="en-US" sz="1000" dirty="0" smtClean="0">
              <a:solidFill>
                <a:schemeClr val="tx2"/>
              </a:solidFill>
              <a:latin typeface="Verdana" panose="020B0604030504040204" pitchFamily="34" charset="0"/>
              <a:ea typeface="Verdana" panose="020B0604030504040204" pitchFamily="34" charset="0"/>
            </a:endParaRPr>
          </a:p>
        </p:txBody>
      </p:sp>
      <p:sp>
        <p:nvSpPr>
          <p:cNvPr id="12" name="TextBox 11"/>
          <p:cNvSpPr txBox="1"/>
          <p:nvPr/>
        </p:nvSpPr>
        <p:spPr>
          <a:xfrm>
            <a:off x="232799" y="1259739"/>
            <a:ext cx="4577461" cy="153889"/>
          </a:xfrm>
          <a:prstGeom prst="rect">
            <a:avLst/>
          </a:prstGeom>
        </p:spPr>
        <p:txBody>
          <a:bodyPr wrap="square" lIns="0" tIns="0" rIns="0" bIns="0" rtlCol="0">
            <a:spAutoFit/>
          </a:bodyPr>
          <a:lstStyle/>
          <a:p>
            <a:pPr lvl="2"/>
            <a:r>
              <a:rPr lang="en-US" sz="1000" b="1" dirty="0" smtClean="0">
                <a:solidFill>
                  <a:schemeClr val="tx2"/>
                </a:solidFill>
                <a:latin typeface="Verdana" panose="020B0604030504040204" pitchFamily="34" charset="0"/>
                <a:ea typeface="Verdana" panose="020B0604030504040204" pitchFamily="34" charset="0"/>
              </a:rPr>
              <a:t>Synchronous Invocation using API Gateway</a:t>
            </a:r>
            <a:endParaRPr lang="en-US" sz="1000" b="1" dirty="0">
              <a:solidFill>
                <a:schemeClr val="tx2"/>
              </a:solidFill>
              <a:latin typeface="Verdana" panose="020B0604030504040204" pitchFamily="34" charset="0"/>
              <a:ea typeface="Verdana" panose="020B0604030504040204" pitchFamily="34" charset="0"/>
            </a:endParaRPr>
          </a:p>
        </p:txBody>
      </p:sp>
      <p:pic>
        <p:nvPicPr>
          <p:cNvPr id="14" name="Picture 13"/>
          <p:cNvPicPr>
            <a:picLocks noChangeAspect="1"/>
          </p:cNvPicPr>
          <p:nvPr/>
        </p:nvPicPr>
        <p:blipFill>
          <a:blip r:embed="rId4"/>
          <a:stretch>
            <a:fillRect/>
          </a:stretch>
        </p:blipFill>
        <p:spPr>
          <a:xfrm>
            <a:off x="2720651" y="2060425"/>
            <a:ext cx="4361793" cy="1530532"/>
          </a:xfrm>
          <a:prstGeom prst="rect">
            <a:avLst/>
          </a:prstGeom>
        </p:spPr>
      </p:pic>
    </p:spTree>
    <p:extLst>
      <p:ext uri="{BB962C8B-B14F-4D97-AF65-F5344CB8AC3E}">
        <p14:creationId xmlns:p14="http://schemas.microsoft.com/office/powerpoint/2010/main" val="1784879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7182"/>
          </a:xfrm>
        </p:spPr>
        <p:txBody>
          <a:bodyPr>
            <a:normAutofit/>
          </a:bodyPr>
          <a:lstStyle/>
          <a:p>
            <a:r>
              <a:rPr lang="en-US" sz="1800" dirty="0" smtClean="0">
                <a:latin typeface="Verdana" panose="020B0604030504040204" pitchFamily="34" charset="0"/>
                <a:ea typeface="Verdana" panose="020B0604030504040204" pitchFamily="34" charset="0"/>
              </a:rPr>
              <a:t>Triggering Mechanism – Contd.</a:t>
            </a:r>
            <a:endParaRPr lang="en-US" sz="1800" dirty="0">
              <a:latin typeface="Verdana" panose="020B0604030504040204" pitchFamily="34" charset="0"/>
              <a:ea typeface="Verdana" panose="020B0604030504040204" pitchFamily="34" charset="0"/>
            </a:endParaRPr>
          </a:p>
        </p:txBody>
      </p:sp>
      <p:sp>
        <p:nvSpPr>
          <p:cNvPr id="5" name="TextBox 4"/>
          <p:cNvSpPr txBox="1"/>
          <p:nvPr/>
        </p:nvSpPr>
        <p:spPr>
          <a:xfrm>
            <a:off x="664464" y="5894640"/>
            <a:ext cx="4397987" cy="307777"/>
          </a:xfrm>
          <a:prstGeom prst="rect">
            <a:avLst/>
          </a:prstGeom>
        </p:spPr>
        <p:txBody>
          <a:bodyPr wrap="square" lIns="0" tIns="0" rIns="0" bIns="0" rtlCol="0">
            <a:spAutoFit/>
          </a:bodyPr>
          <a:lstStyle/>
          <a:p>
            <a:r>
              <a:rPr lang="en-US" sz="1000" dirty="0" smtClean="0">
                <a:solidFill>
                  <a:schemeClr val="tx2"/>
                </a:solidFill>
                <a:latin typeface="Verdana" panose="020B0604030504040204" pitchFamily="34" charset="0"/>
                <a:ea typeface="Verdana" panose="020B0604030504040204" pitchFamily="34" charset="0"/>
              </a:rPr>
              <a:t>Note: Use the below link for more details.</a:t>
            </a:r>
            <a:endParaRPr lang="en-US" sz="1000" dirty="0">
              <a:solidFill>
                <a:schemeClr val="tx2"/>
              </a:solidFill>
              <a:latin typeface="Verdana" panose="020B0604030504040204" pitchFamily="34" charset="0"/>
              <a:ea typeface="Verdana" panose="020B0604030504040204" pitchFamily="34" charset="0"/>
            </a:endParaRPr>
          </a:p>
          <a:p>
            <a:r>
              <a:rPr lang="en-US" sz="1000" dirty="0">
                <a:hlinkClick r:id="rId3"/>
              </a:rPr>
              <a:t>https://docs.aws.amazon.com/lambda/latest/dg/lambda-services.html</a:t>
            </a:r>
            <a:endParaRPr lang="en-US" sz="1000" dirty="0" smtClean="0">
              <a:solidFill>
                <a:schemeClr val="tx2"/>
              </a:solidFill>
              <a:latin typeface="Verdana" panose="020B0604030504040204" pitchFamily="34" charset="0"/>
              <a:ea typeface="Verdana" panose="020B0604030504040204" pitchFamily="34" charset="0"/>
            </a:endParaRPr>
          </a:p>
        </p:txBody>
      </p:sp>
      <p:pic>
        <p:nvPicPr>
          <p:cNvPr id="3" name="Picture 2"/>
          <p:cNvPicPr>
            <a:picLocks noChangeAspect="1"/>
          </p:cNvPicPr>
          <p:nvPr/>
        </p:nvPicPr>
        <p:blipFill>
          <a:blip r:embed="rId4"/>
          <a:stretch>
            <a:fillRect/>
          </a:stretch>
        </p:blipFill>
        <p:spPr>
          <a:xfrm>
            <a:off x="2011093" y="2219498"/>
            <a:ext cx="7428143" cy="1852186"/>
          </a:xfrm>
          <a:prstGeom prst="rect">
            <a:avLst/>
          </a:prstGeom>
        </p:spPr>
      </p:pic>
      <p:sp>
        <p:nvSpPr>
          <p:cNvPr id="8" name="TextBox 7"/>
          <p:cNvSpPr txBox="1"/>
          <p:nvPr/>
        </p:nvSpPr>
        <p:spPr>
          <a:xfrm>
            <a:off x="126908" y="1185388"/>
            <a:ext cx="3962954" cy="153888"/>
          </a:xfrm>
          <a:prstGeom prst="rect">
            <a:avLst/>
          </a:prstGeom>
        </p:spPr>
        <p:txBody>
          <a:bodyPr wrap="square" lIns="0" tIns="0" rIns="0" bIns="0" rtlCol="0">
            <a:spAutoFit/>
          </a:bodyPr>
          <a:lstStyle/>
          <a:p>
            <a:pPr lvl="2"/>
            <a:r>
              <a:rPr lang="en-US" sz="1000" b="1" dirty="0" smtClean="0">
                <a:solidFill>
                  <a:schemeClr val="tx2"/>
                </a:solidFill>
                <a:latin typeface="Verdana" panose="020B0604030504040204" pitchFamily="34" charset="0"/>
                <a:ea typeface="Verdana" panose="020B0604030504040204" pitchFamily="34" charset="0"/>
              </a:rPr>
              <a:t>Asynchronous Invocation using S3 Event</a:t>
            </a:r>
            <a:endParaRPr lang="en-US" sz="1000" b="1"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430797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25680</TotalTime>
  <Words>1218</Words>
  <Application>Microsoft Office PowerPoint</Application>
  <PresentationFormat>Widescreen</PresentationFormat>
  <Paragraphs>148</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Verdana</vt:lpstr>
      <vt:lpstr>Wingdings</vt:lpstr>
      <vt:lpstr>Cognizant</vt:lpstr>
      <vt:lpstr>AWS Lambda</vt:lpstr>
      <vt:lpstr>AWS Lambda</vt:lpstr>
      <vt:lpstr>Introduction</vt:lpstr>
      <vt:lpstr>Introduction – Contd.</vt:lpstr>
      <vt:lpstr>Lambda Runtimes</vt:lpstr>
      <vt:lpstr>Triggering Mechanism</vt:lpstr>
      <vt:lpstr>Triggering Mechanism – Contd.</vt:lpstr>
      <vt:lpstr>Triggering Mechanism – Contd.</vt:lpstr>
      <vt:lpstr>Triggering Mechanism – Contd.</vt:lpstr>
      <vt:lpstr>Lambda Execution Role</vt:lpstr>
      <vt:lpstr>Adding Triggers to AWS Lambda</vt:lpstr>
      <vt:lpstr>Code entry types</vt:lpstr>
      <vt:lpstr>Lambda Layers</vt:lpstr>
      <vt:lpstr>Lambda Environment Variables</vt:lpstr>
      <vt:lpstr>Lambda Basic Settings</vt:lpstr>
      <vt:lpstr>Lambda use case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Scope Discussion</dc:title>
  <dc:creator>Saha, Animesh (Cognizant)</dc:creator>
  <cp:lastModifiedBy>Saha, Animesh (Cognizant)</cp:lastModifiedBy>
  <cp:revision>2028</cp:revision>
  <dcterms:created xsi:type="dcterms:W3CDTF">2018-08-14T00:10:49Z</dcterms:created>
  <dcterms:modified xsi:type="dcterms:W3CDTF">2019-12-18T16:24:28Z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Archana Pandey</vt:lpwstr>
  </property>
  <property fmtid="{D5CDD505-2E9C-101B-9397-08002B2CF9AE}" pid="3" name="AXPDataClassification">
    <vt:lpwstr>AXP Public</vt:lpwstr>
  </property>
  <property fmtid="{D5CDD505-2E9C-101B-9397-08002B2CF9AE}" pid="4" name="AXPDataClassificationForSearch">
    <vt:lpwstr>AXPPublic_UniqueSearchString</vt:lpwstr>
  </property>
</Properties>
</file>