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8" r:id="rId2"/>
    <p:sldId id="257" r:id="rId3"/>
    <p:sldId id="259" r:id="rId4"/>
    <p:sldId id="260" r:id="rId5"/>
    <p:sldId id="269" r:id="rId6"/>
    <p:sldId id="264" r:id="rId7"/>
    <p:sldId id="265" r:id="rId8"/>
    <p:sldId id="268" r:id="rId9"/>
    <p:sldId id="266" r:id="rId10"/>
    <p:sldId id="267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나눔바른고딕" panose="020B0603020101020101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0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5360"/>
            <a:ext cx="7772400" cy="2387600"/>
          </a:xfrm>
        </p:spPr>
        <p:txBody>
          <a:bodyPr anchor="ctr" anchorCtr="0">
            <a:noAutofit/>
          </a:bodyPr>
          <a:lstStyle>
            <a:lvl1pPr algn="ctr">
              <a:defRPr sz="100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9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1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1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9068" y="235116"/>
            <a:ext cx="6048876" cy="1235074"/>
          </a:xfrm>
        </p:spPr>
        <p:txBody>
          <a:bodyPr>
            <a:normAutofit/>
          </a:bodyPr>
          <a:lstStyle>
            <a:lvl1pPr algn="ctr">
              <a:defRPr sz="32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0190"/>
            <a:ext cx="7886700" cy="4706773"/>
          </a:xfrm>
        </p:spPr>
        <p:txBody>
          <a:bodyPr/>
          <a:lstStyle>
            <a:lvl1pPr marL="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89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4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2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3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7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D55B-6AB5-495B-AC33-E5360330A3EE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4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01_&#44553;&#54624;&#46412;&#50024;&#47673;&#44592;&#51339;&#51008;_&#44592;&#48376;&#53596;&#54540;&#47551;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5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숙제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11542"/>
            <a:ext cx="7886700" cy="4706773"/>
          </a:xfrm>
        </p:spPr>
        <p:txBody>
          <a:bodyPr anchor="ctr">
            <a:noAutofit/>
          </a:bodyPr>
          <a:lstStyle/>
          <a:p>
            <a:r>
              <a:rPr lang="ko-KR" altLang="en-US" sz="4400" b="1" dirty="0" smtClean="0"/>
              <a:t>   오늘은 없다</a:t>
            </a:r>
            <a:r>
              <a:rPr lang="en-US" altLang="ko-KR" sz="4400" b="1" dirty="0" smtClean="0"/>
              <a:t>.</a:t>
            </a:r>
            <a:endParaRPr lang="en-US" altLang="ko-KR" sz="4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53" y="1470190"/>
            <a:ext cx="4239397" cy="4748125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28650" y="1470190"/>
            <a:ext cx="7886700" cy="4706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23888" y="1470190"/>
            <a:ext cx="3446456" cy="49552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java.util.Arrays;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java.util.Collections;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java.util.List;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javax.sound.sampled.ReverbType;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class OverloadExam5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* @param args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static void main(String[] args)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TODO Auto-generated method stub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int[] num1 = {1, 3, 4, 56, 78, 91, 23};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int[] num2 = {21, 5, 65, 57, 79, 17, 33};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SortPrint sp = new SortPrint();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sp.ascend(num1);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sp.descend(num2);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46" name="Picture 22" descr="다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3786188"/>
            <a:ext cx="85725" cy="5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5101745" y="1470190"/>
            <a:ext cx="3619214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SortPrint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SortPrint() {}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ascend(int[] num)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Arrays.sort(num);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(int i=0; i&lt;num.length; i++)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System.out.println(num[i]);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descend(int[] num)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Arrays.sort(num);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(int i=0; i&lt;num.length/2; i++)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temp = num[i];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num[i] = num[num.length-(1+i)];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num[num.length-(1+i)] = temp;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(int i=0; i&lt;num.length; i++)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System.out.println(num[i]);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ko-KR" sz="12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7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역사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</a:rPr>
              <a:t>자바</a:t>
            </a: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ko-KR" altLang="en-US" sz="1800" dirty="0">
                <a:solidFill>
                  <a:schemeClr val="bg1"/>
                </a:solidFill>
              </a:rPr>
              <a:t>영어</a:t>
            </a:r>
            <a:r>
              <a:rPr lang="en-US" altLang="ko-KR" sz="1800" dirty="0">
                <a:solidFill>
                  <a:schemeClr val="bg1"/>
                </a:solidFill>
              </a:rPr>
              <a:t>: Java, </a:t>
            </a:r>
            <a:r>
              <a:rPr lang="ko-KR" altLang="en-US" sz="1800" dirty="0">
                <a:solidFill>
                  <a:schemeClr val="bg1"/>
                </a:solidFill>
              </a:rPr>
              <a:t>문화어</a:t>
            </a:r>
            <a:r>
              <a:rPr lang="en-US" altLang="ko-KR" sz="1800" dirty="0">
                <a:solidFill>
                  <a:schemeClr val="bg1"/>
                </a:solidFill>
              </a:rPr>
              <a:t>: </a:t>
            </a:r>
            <a:r>
              <a:rPr lang="ko-KR" altLang="en-US" sz="1800" dirty="0" err="1">
                <a:solidFill>
                  <a:schemeClr val="bg1"/>
                </a:solidFill>
              </a:rPr>
              <a:t>쟈바</a:t>
            </a:r>
            <a:r>
              <a:rPr lang="en-US" altLang="ko-KR" sz="1800" dirty="0">
                <a:solidFill>
                  <a:schemeClr val="bg1"/>
                </a:solidFill>
              </a:rPr>
              <a:t>)</a:t>
            </a:r>
            <a:r>
              <a:rPr lang="ko-KR" altLang="en-US" sz="1800" dirty="0">
                <a:solidFill>
                  <a:schemeClr val="bg1"/>
                </a:solidFill>
              </a:rPr>
              <a:t>는 썬 </a:t>
            </a:r>
            <a:r>
              <a:rPr lang="ko-KR" altLang="en-US" sz="1800" dirty="0" err="1">
                <a:solidFill>
                  <a:schemeClr val="bg1"/>
                </a:solidFill>
              </a:rPr>
              <a:t>마이크로시스템즈의</a:t>
            </a:r>
            <a:r>
              <a:rPr lang="ko-KR" altLang="en-US" sz="1800" dirty="0">
                <a:solidFill>
                  <a:schemeClr val="bg1"/>
                </a:solidFill>
              </a:rPr>
              <a:t> </a:t>
            </a:r>
            <a:r>
              <a:rPr lang="ko-KR" altLang="en-US" sz="1800" dirty="0" err="1">
                <a:solidFill>
                  <a:schemeClr val="bg1"/>
                </a:solidFill>
              </a:rPr>
              <a:t>제임스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err="1">
                <a:solidFill>
                  <a:schemeClr val="bg1"/>
                </a:solidFill>
              </a:rPr>
              <a:t>고슬링</a:t>
            </a:r>
            <a:r>
              <a:rPr lang="en-US" altLang="ko-KR" sz="1800" dirty="0">
                <a:solidFill>
                  <a:schemeClr val="bg1"/>
                </a:solidFill>
              </a:rPr>
              <a:t>(James Gosling)</a:t>
            </a:r>
            <a:r>
              <a:rPr lang="ko-KR" altLang="en-US" sz="1800" dirty="0">
                <a:solidFill>
                  <a:schemeClr val="bg1"/>
                </a:solidFill>
              </a:rPr>
              <a:t>과 다른 연구원들이 개발한 객체 지향적 프로그래밍 언어이며</a:t>
            </a:r>
            <a:r>
              <a:rPr lang="en-US" altLang="ko-KR" sz="1800" dirty="0">
                <a:solidFill>
                  <a:schemeClr val="bg1"/>
                </a:solidFill>
              </a:rPr>
              <a:t>, </a:t>
            </a:r>
            <a:r>
              <a:rPr lang="ko-KR" altLang="en-US" sz="1800" dirty="0">
                <a:solidFill>
                  <a:schemeClr val="bg1"/>
                </a:solidFill>
              </a:rPr>
              <a:t>썬 </a:t>
            </a:r>
            <a:r>
              <a:rPr lang="ko-KR" altLang="en-US" sz="1800" dirty="0" err="1">
                <a:solidFill>
                  <a:schemeClr val="bg1"/>
                </a:solidFill>
              </a:rPr>
              <a:t>마이크로시스템즈에서</a:t>
            </a:r>
            <a:r>
              <a:rPr lang="ko-KR" altLang="en-US" sz="1800" dirty="0">
                <a:solidFill>
                  <a:schemeClr val="bg1"/>
                </a:solidFill>
              </a:rPr>
              <a:t> 무료로 제공하고 있다</a:t>
            </a:r>
            <a:r>
              <a:rPr lang="en-US" altLang="ko-KR" sz="1800" dirty="0">
                <a:solidFill>
                  <a:schemeClr val="bg1"/>
                </a:solidFill>
              </a:rPr>
              <a:t>. 1991</a:t>
            </a:r>
            <a:r>
              <a:rPr lang="ko-KR" altLang="en-US" sz="1800" dirty="0">
                <a:solidFill>
                  <a:schemeClr val="bg1"/>
                </a:solidFill>
              </a:rPr>
              <a:t>년 그린 프로젝트</a:t>
            </a:r>
            <a:r>
              <a:rPr lang="en-US" altLang="ko-KR" sz="1800" dirty="0">
                <a:solidFill>
                  <a:schemeClr val="bg1"/>
                </a:solidFill>
              </a:rPr>
              <a:t>(Green Project)</a:t>
            </a:r>
            <a:r>
              <a:rPr lang="ko-KR" altLang="en-US" sz="1800" dirty="0">
                <a:solidFill>
                  <a:schemeClr val="bg1"/>
                </a:solidFill>
              </a:rPr>
              <a:t>라는 이름으로 시작해 </a:t>
            </a:r>
            <a:r>
              <a:rPr lang="en-US" altLang="ko-KR" sz="1800" dirty="0">
                <a:solidFill>
                  <a:schemeClr val="bg1"/>
                </a:solidFill>
              </a:rPr>
              <a:t>1995</a:t>
            </a:r>
            <a:r>
              <a:rPr lang="ko-KR" altLang="en-US" sz="1800" dirty="0">
                <a:solidFill>
                  <a:schemeClr val="bg1"/>
                </a:solidFill>
              </a:rPr>
              <a:t>년에 발표했다</a:t>
            </a:r>
            <a:r>
              <a:rPr lang="en-US" altLang="ko-KR" sz="1800" dirty="0">
                <a:solidFill>
                  <a:schemeClr val="bg1"/>
                </a:solidFill>
              </a:rPr>
              <a:t>. </a:t>
            </a:r>
            <a:r>
              <a:rPr lang="ko-KR" altLang="en-US" sz="1800" dirty="0">
                <a:solidFill>
                  <a:schemeClr val="bg1"/>
                </a:solidFill>
              </a:rPr>
              <a:t>처음에는 가전제품 내에 탑재해 동작하는 </a:t>
            </a:r>
            <a:r>
              <a:rPr lang="ko-KR" altLang="en-US" sz="1800" dirty="0" smtClean="0">
                <a:solidFill>
                  <a:schemeClr val="bg1"/>
                </a:solidFill>
              </a:rPr>
              <a:t>프로그램을 </a:t>
            </a:r>
            <a:r>
              <a:rPr lang="ko-KR" altLang="en-US" sz="1800" dirty="0">
                <a:solidFill>
                  <a:schemeClr val="bg1"/>
                </a:solidFill>
              </a:rPr>
              <a:t>위해 개발했지만 현재 웹 애플리케이션 개발에 가장 많이 사용하는 언어 가운데 하나이고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 err="1">
                <a:solidFill>
                  <a:schemeClr val="bg1"/>
                </a:solidFill>
              </a:rPr>
              <a:t>모바일</a:t>
            </a:r>
            <a:r>
              <a:rPr lang="ko-KR" altLang="en-US" sz="1800" dirty="0">
                <a:solidFill>
                  <a:schemeClr val="bg1"/>
                </a:solidFill>
              </a:rPr>
              <a:t> 기기용 소프트웨어 개발에도 널리 사용하고 있다</a:t>
            </a:r>
            <a:r>
              <a:rPr lang="en-US" altLang="ko-KR" sz="1800" dirty="0">
                <a:solidFill>
                  <a:schemeClr val="bg1"/>
                </a:solidFill>
              </a:rPr>
              <a:t>. </a:t>
            </a:r>
            <a:r>
              <a:rPr lang="ko-KR" altLang="en-US" sz="1800" dirty="0">
                <a:solidFill>
                  <a:schemeClr val="bg1"/>
                </a:solidFill>
              </a:rPr>
              <a:t>현재 버전 </a:t>
            </a:r>
            <a:r>
              <a:rPr lang="en-US" altLang="ko-KR" sz="1800" dirty="0">
                <a:solidFill>
                  <a:schemeClr val="bg1"/>
                </a:solidFill>
              </a:rPr>
              <a:t>9</a:t>
            </a:r>
            <a:r>
              <a:rPr lang="ko-KR" altLang="en-US" sz="1800" dirty="0">
                <a:solidFill>
                  <a:schemeClr val="bg1"/>
                </a:solidFill>
              </a:rPr>
              <a:t>까지 출시했다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800" dirty="0">
                <a:solidFill>
                  <a:schemeClr val="bg1"/>
                </a:solidFill>
              </a:rPr>
              <a:t>자바의 개발자들은 유닉스 기반의 배경을 가지고 있었기 때문에 문법적인 특성은 파스칼이 아닌 </a:t>
            </a:r>
            <a:r>
              <a:rPr lang="en-US" altLang="ko-KR" sz="1800" dirty="0">
                <a:solidFill>
                  <a:schemeClr val="bg1"/>
                </a:solidFill>
              </a:rPr>
              <a:t>C++</a:t>
            </a:r>
            <a:r>
              <a:rPr lang="ko-KR" altLang="en-US" sz="1800" dirty="0">
                <a:solidFill>
                  <a:schemeClr val="bg1"/>
                </a:solidFill>
              </a:rPr>
              <a:t>의 조상인 </a:t>
            </a:r>
            <a:r>
              <a:rPr lang="en-US" altLang="ko-KR" sz="1800" dirty="0">
                <a:solidFill>
                  <a:schemeClr val="bg1"/>
                </a:solidFill>
              </a:rPr>
              <a:t>C </a:t>
            </a:r>
            <a:r>
              <a:rPr lang="ko-KR" altLang="en-US" sz="1800" dirty="0">
                <a:solidFill>
                  <a:schemeClr val="bg1"/>
                </a:solidFill>
              </a:rPr>
              <a:t>언어와 비슷하다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  <a:r>
              <a:rPr lang="en-US" altLang="ko-KR" sz="1800" baseline="30000" dirty="0">
                <a:solidFill>
                  <a:schemeClr val="bg1"/>
                </a:solidFill>
              </a:rPr>
              <a:t>[1]</a:t>
            </a:r>
            <a:r>
              <a:rPr lang="ko-KR" altLang="en-US" sz="1800" dirty="0">
                <a:solidFill>
                  <a:schemeClr val="bg1"/>
                </a:solidFill>
              </a:rPr>
              <a:t> </a:t>
            </a:r>
            <a:r>
              <a:rPr lang="ko-KR" altLang="en-US" sz="1800" dirty="0" smtClean="0">
                <a:solidFill>
                  <a:schemeClr val="bg1"/>
                </a:solidFill>
              </a:rPr>
              <a:t>자바를 </a:t>
            </a:r>
            <a:r>
              <a:rPr lang="ko-KR" altLang="en-US" sz="1800" dirty="0">
                <a:solidFill>
                  <a:schemeClr val="bg1"/>
                </a:solidFill>
              </a:rPr>
              <a:t>다른 컴파일언어와 </a:t>
            </a:r>
            <a:r>
              <a:rPr lang="ko-KR" altLang="en-US" sz="1800" dirty="0" err="1">
                <a:solidFill>
                  <a:schemeClr val="bg1"/>
                </a:solidFill>
              </a:rPr>
              <a:t>구분짓는</a:t>
            </a:r>
            <a:r>
              <a:rPr lang="ko-KR" altLang="en-US" sz="1800" dirty="0">
                <a:solidFill>
                  <a:schemeClr val="bg1"/>
                </a:solidFill>
              </a:rPr>
              <a:t> 가장 큰 특징은 </a:t>
            </a:r>
            <a:r>
              <a:rPr lang="ko-KR" altLang="en-US" sz="1800" dirty="0" err="1">
                <a:solidFill>
                  <a:schemeClr val="bg1"/>
                </a:solidFill>
              </a:rPr>
              <a:t>컴파일된</a:t>
            </a:r>
            <a:r>
              <a:rPr lang="ko-KR" altLang="en-US" sz="1800" dirty="0">
                <a:solidFill>
                  <a:schemeClr val="bg1"/>
                </a:solidFill>
              </a:rPr>
              <a:t> 코드가 플랫폼 독립적이라는 점이다</a:t>
            </a:r>
            <a:r>
              <a:rPr lang="en-US" altLang="ko-KR" sz="1800" dirty="0">
                <a:solidFill>
                  <a:schemeClr val="bg1"/>
                </a:solidFill>
              </a:rPr>
              <a:t>. </a:t>
            </a:r>
            <a:r>
              <a:rPr lang="ko-KR" altLang="en-US" sz="1800" dirty="0">
                <a:solidFill>
                  <a:schemeClr val="bg1"/>
                </a:solidFill>
              </a:rPr>
              <a:t>자바 컴파일러는 자바 언어로 작성된 프로그램을 바이트코드라는 특수한 바이너리 형태로 변환한다</a:t>
            </a:r>
            <a:r>
              <a:rPr lang="en-US" altLang="ko-KR" sz="1800" dirty="0">
                <a:solidFill>
                  <a:schemeClr val="bg1"/>
                </a:solidFill>
              </a:rPr>
              <a:t>. </a:t>
            </a:r>
            <a:r>
              <a:rPr lang="ko-KR" altLang="en-US" sz="1800" dirty="0">
                <a:solidFill>
                  <a:schemeClr val="bg1"/>
                </a:solidFill>
              </a:rPr>
              <a:t>바이트코드를 실행하기 위해서는 </a:t>
            </a:r>
            <a:r>
              <a:rPr lang="en-US" altLang="ko-KR" sz="1800" dirty="0">
                <a:solidFill>
                  <a:schemeClr val="bg1"/>
                </a:solidFill>
              </a:rPr>
              <a:t>JVM(</a:t>
            </a:r>
            <a:r>
              <a:rPr lang="ko-KR" altLang="en-US" sz="1800" dirty="0">
                <a:solidFill>
                  <a:schemeClr val="bg1"/>
                </a:solidFill>
              </a:rPr>
              <a:t>자바 가상 머신</a:t>
            </a:r>
            <a:r>
              <a:rPr lang="en-US" altLang="ko-KR" sz="1800" dirty="0">
                <a:solidFill>
                  <a:schemeClr val="bg1"/>
                </a:solidFill>
              </a:rPr>
              <a:t>, Java Virtual Machine)</a:t>
            </a:r>
            <a:r>
              <a:rPr lang="ko-KR" altLang="en-US" sz="1800" dirty="0">
                <a:solidFill>
                  <a:schemeClr val="bg1"/>
                </a:solidFill>
              </a:rPr>
              <a:t>이라는 특수한 가상 </a:t>
            </a:r>
            <a:r>
              <a:rPr lang="ko-KR" altLang="en-US" sz="1800" dirty="0" err="1">
                <a:solidFill>
                  <a:schemeClr val="bg1"/>
                </a:solidFill>
              </a:rPr>
              <a:t>머신이</a:t>
            </a:r>
            <a:r>
              <a:rPr lang="ko-KR" altLang="en-US" sz="1800" dirty="0">
                <a:solidFill>
                  <a:schemeClr val="bg1"/>
                </a:solidFill>
              </a:rPr>
              <a:t> 필요한데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이 가상 </a:t>
            </a:r>
            <a:r>
              <a:rPr lang="ko-KR" altLang="en-US" sz="1800" dirty="0" err="1">
                <a:solidFill>
                  <a:schemeClr val="bg1"/>
                </a:solidFill>
              </a:rPr>
              <a:t>머신은</a:t>
            </a:r>
            <a:r>
              <a:rPr lang="ko-KR" altLang="en-US" sz="1800" dirty="0">
                <a:solidFill>
                  <a:schemeClr val="bg1"/>
                </a:solidFill>
              </a:rPr>
              <a:t> 자바 바이트코드를 어느 플랫폼에서나 동일한 형태로 실행시킨다</a:t>
            </a:r>
            <a:r>
              <a:rPr lang="en-US" altLang="ko-KR" sz="1800" dirty="0">
                <a:solidFill>
                  <a:schemeClr val="bg1"/>
                </a:solidFill>
              </a:rPr>
              <a:t>. </a:t>
            </a:r>
            <a:r>
              <a:rPr lang="ko-KR" altLang="en-US" sz="1800" dirty="0">
                <a:solidFill>
                  <a:schemeClr val="bg1"/>
                </a:solidFill>
              </a:rPr>
              <a:t>때문에 자바로 개발된 프로그램은 </a:t>
            </a:r>
            <a:r>
              <a:rPr lang="en-US" altLang="ko-KR" sz="1800" dirty="0">
                <a:solidFill>
                  <a:schemeClr val="bg1"/>
                </a:solidFill>
              </a:rPr>
              <a:t>CPU</a:t>
            </a:r>
            <a:r>
              <a:rPr lang="ko-KR" altLang="en-US" sz="1800" dirty="0">
                <a:solidFill>
                  <a:schemeClr val="bg1"/>
                </a:solidFill>
              </a:rPr>
              <a:t>나 운영 체제의 종류에 관계없이 </a:t>
            </a:r>
            <a:r>
              <a:rPr lang="en-US" altLang="ko-KR" sz="1800" dirty="0">
                <a:solidFill>
                  <a:schemeClr val="bg1"/>
                </a:solidFill>
              </a:rPr>
              <a:t>JVM</a:t>
            </a:r>
            <a:r>
              <a:rPr lang="ko-KR" altLang="en-US" sz="1800" dirty="0">
                <a:solidFill>
                  <a:schemeClr val="bg1"/>
                </a:solidFill>
              </a:rPr>
              <a:t>을 설치할 수 있는 시스템에서는 어디서나 실행할 수 있으며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이 점이 웹 애플리케이션의 특성과 맞아떨어져 폭발적인 인기를 끌게 되었다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81" y="1566837"/>
            <a:ext cx="3348038" cy="4610126"/>
          </a:xfrm>
          <a:prstGeom prst="rect">
            <a:avLst/>
          </a:prstGeo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628650" y="1775002"/>
            <a:ext cx="7886700" cy="4706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500" b="1" dirty="0" smtClean="0"/>
              <a:t>알 필요 없다</a:t>
            </a:r>
            <a:r>
              <a:rPr lang="en-US" altLang="ko-KR" sz="11500" b="1" dirty="0" smtClean="0"/>
              <a:t>.</a:t>
            </a:r>
            <a:endParaRPr lang="en-US" altLang="ko-KR" sz="11500" dirty="0"/>
          </a:p>
        </p:txBody>
      </p:sp>
    </p:spTree>
    <p:extLst>
      <p:ext uri="{BB962C8B-B14F-4D97-AF65-F5344CB8AC3E}">
        <p14:creationId xmlns:p14="http://schemas.microsoft.com/office/powerpoint/2010/main" val="26741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역사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고슬링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썬 마이크로 </a:t>
            </a:r>
            <a:r>
              <a:rPr lang="ko-KR" altLang="en-US" dirty="0" err="1" smtClean="0"/>
              <a:t>시스템즈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오라클</a:t>
            </a:r>
            <a:r>
              <a:rPr lang="en-US" altLang="ko-KR" dirty="0" smtClean="0">
                <a:solidFill>
                  <a:schemeClr val="bg1"/>
                </a:solidFill>
              </a:rPr>
              <a:t>//</a:t>
            </a:r>
            <a:r>
              <a:rPr lang="ko-KR" altLang="en-US" dirty="0" smtClean="0">
                <a:solidFill>
                  <a:schemeClr val="bg1"/>
                </a:solidFill>
              </a:rPr>
              <a:t>의 영약 </a:t>
            </a:r>
            <a:r>
              <a:rPr lang="en-US" altLang="ko-KR" dirty="0" smtClean="0">
                <a:solidFill>
                  <a:schemeClr val="bg1"/>
                </a:solidFill>
              </a:rPr>
              <a:t>:3 by.</a:t>
            </a:r>
            <a:r>
              <a:rPr lang="ko-KR" altLang="en-US" dirty="0" smtClean="0">
                <a:solidFill>
                  <a:schemeClr val="bg1"/>
                </a:solidFill>
              </a:rPr>
              <a:t>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애플릿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92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객체지향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객체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중심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메서드가</a:t>
            </a:r>
            <a:r>
              <a:rPr lang="ko-KR" altLang="en-US" dirty="0" smtClean="0"/>
              <a:t> 데이터에 접근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캡슐화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78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절차지향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코드로 명령을 하면 순서대로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순차적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읽는다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모듈화를 하거나 구조화를 할 수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51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객체</a:t>
            </a:r>
            <a:r>
              <a:rPr lang="en-US" altLang="ko-KR" sz="3200" dirty="0" err="1" smtClean="0"/>
              <a:t>vs</a:t>
            </a:r>
            <a:r>
              <a:rPr lang="ko-KR" altLang="en-US" sz="3200" dirty="0" smtClean="0"/>
              <a:t>절차</a:t>
            </a:r>
            <a:endParaRPr lang="ko-KR" altLang="en-US" sz="3200" dirty="0"/>
          </a:p>
        </p:txBody>
      </p:sp>
      <p:sp>
        <p:nvSpPr>
          <p:cNvPr id="3" name="TextBox 2">
            <a:hlinkClick r:id="rId2" action="ppaction://hlinkpres?slideindex=1&amp;slidetitle="/>
          </p:cNvPr>
          <p:cNvSpPr txBox="1"/>
          <p:nvPr/>
        </p:nvSpPr>
        <p:spPr>
          <a:xfrm>
            <a:off x="2538248" y="3184634"/>
            <a:ext cx="4729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</a:t>
            </a:r>
            <a:r>
              <a:rPr lang="en-US" altLang="ko-KR" sz="4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피피티로</a:t>
            </a:r>
            <a:endParaRPr lang="ko-KR" altLang="en-US" sz="4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9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개발환경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5400" b="1" dirty="0" smtClean="0"/>
              <a:t>메모장</a:t>
            </a:r>
            <a:r>
              <a:rPr lang="en-US" altLang="ko-KR" sz="5400" b="1" dirty="0" smtClean="0"/>
              <a:t>!!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// </a:t>
            </a:r>
            <a:r>
              <a:rPr lang="ko-KR" altLang="en-US" dirty="0" smtClean="0">
                <a:solidFill>
                  <a:schemeClr val="bg1"/>
                </a:solidFill>
              </a:rPr>
              <a:t>갓 메모장</a:t>
            </a:r>
            <a:r>
              <a:rPr lang="en-US" altLang="ko-KR" dirty="0" smtClean="0">
                <a:solidFill>
                  <a:schemeClr val="bg1"/>
                </a:solidFill>
              </a:rPr>
              <a:t>!! </a:t>
            </a:r>
            <a:r>
              <a:rPr lang="ko-KR" altLang="en-US" dirty="0" smtClean="0">
                <a:solidFill>
                  <a:schemeClr val="bg1"/>
                </a:solidFill>
              </a:rPr>
              <a:t>메모장 찬양하라 </a:t>
            </a:r>
            <a:r>
              <a:rPr lang="en-US" altLang="ko-KR" dirty="0" smtClean="0">
                <a:solidFill>
                  <a:schemeClr val="bg1"/>
                </a:solidFill>
              </a:rPr>
              <a:t>!! </a:t>
            </a:r>
            <a:r>
              <a:rPr lang="ko-KR" altLang="en-US" dirty="0" smtClean="0">
                <a:solidFill>
                  <a:schemeClr val="bg1"/>
                </a:solidFill>
              </a:rPr>
              <a:t>메모장 사마 </a:t>
            </a:r>
            <a:r>
              <a:rPr lang="ko-KR" altLang="en-US" dirty="0" err="1" smtClean="0">
                <a:solidFill>
                  <a:schemeClr val="bg1"/>
                </a:solidFill>
              </a:rPr>
              <a:t>핰핰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Eclipse (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Intelli</a:t>
            </a:r>
            <a:r>
              <a:rPr lang="en-US" altLang="ko-KR" dirty="0" smtClean="0"/>
              <a:t> J (</a:t>
            </a:r>
            <a:r>
              <a:rPr lang="ko-KR" altLang="en-US" dirty="0" smtClean="0"/>
              <a:t>인텔리 제이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등등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05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개발환경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ko-KR" altLang="en-US" sz="4400" b="1" dirty="0" smtClean="0"/>
              <a:t>결론 </a:t>
            </a:r>
            <a:r>
              <a:rPr lang="en-US" altLang="ko-KR" sz="4400" b="1" dirty="0" smtClean="0"/>
              <a:t>: </a:t>
            </a:r>
            <a:r>
              <a:rPr lang="ko-KR" altLang="en-US" sz="4400" b="1" dirty="0" smtClean="0"/>
              <a:t>우리는 메모장을 사용한다</a:t>
            </a:r>
            <a:r>
              <a:rPr lang="en-US" altLang="ko-KR" sz="4400" b="1" dirty="0" smtClean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174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실습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67898"/>
            <a:ext cx="7886700" cy="4706773"/>
          </a:xfrm>
        </p:spPr>
        <p:txBody>
          <a:bodyPr anchor="ctr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#include &lt;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stdio.h</a:t>
            </a:r>
            <a:r>
              <a:rPr lang="en-US" altLang="ko-KR" sz="2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2400" dirty="0" smtClean="0">
                <a:solidFill>
                  <a:schemeClr val="bg1"/>
                </a:solidFill>
              </a:rPr>
              <a:t> main()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printf</a:t>
            </a:r>
            <a:r>
              <a:rPr lang="en-US" altLang="ko-KR" sz="2400" dirty="0" smtClean="0">
                <a:solidFill>
                  <a:schemeClr val="bg1"/>
                </a:solidFill>
              </a:rPr>
              <a:t>(“Hello World”);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public class Exam01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public static void main(String </a:t>
            </a:r>
            <a:r>
              <a:rPr lang="en-US" altLang="ko-KR" sz="2400" dirty="0" err="1" smtClean="0"/>
              <a:t>args</a:t>
            </a:r>
            <a:r>
              <a:rPr lang="en-US" altLang="ko-KR" sz="2400" dirty="0" smtClean="0"/>
              <a:t>[])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System.out.print</a:t>
            </a:r>
            <a:r>
              <a:rPr lang="en-US" altLang="ko-KR" sz="2400" dirty="0" smtClean="0"/>
              <a:t>(“Hello World”);</a:t>
            </a:r>
          </a:p>
          <a:p>
            <a:r>
              <a:rPr lang="en-US" altLang="ko-KR" sz="2400" dirty="0" smtClean="0"/>
              <a:t>	}</a:t>
            </a:r>
          </a:p>
          <a:p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74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201</Words>
  <Application>Microsoft Office PowerPoint</Application>
  <PresentationFormat>화면 슬라이드 쇼(4:3)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Calibri</vt:lpstr>
      <vt:lpstr>Arial</vt:lpstr>
      <vt:lpstr>돋움</vt:lpstr>
      <vt:lpstr>Calibri Light</vt:lpstr>
      <vt:lpstr>나눔바른고딕</vt:lpstr>
      <vt:lpstr>Office 테마</vt:lpstr>
      <vt:lpstr>JAVA</vt:lpstr>
      <vt:lpstr>역사</vt:lpstr>
      <vt:lpstr>역사</vt:lpstr>
      <vt:lpstr>객체지향</vt:lpstr>
      <vt:lpstr>절차지향</vt:lpstr>
      <vt:lpstr>객체vs절차</vt:lpstr>
      <vt:lpstr>개발환경</vt:lpstr>
      <vt:lpstr>개발환경</vt:lpstr>
      <vt:lpstr>실습</vt:lpstr>
      <vt:lpstr>숙제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Jaehyun Park</dc:creator>
  <cp:lastModifiedBy>Jaehyun Park</cp:lastModifiedBy>
  <cp:revision>17</cp:revision>
  <dcterms:created xsi:type="dcterms:W3CDTF">2016-04-07T16:29:34Z</dcterms:created>
  <dcterms:modified xsi:type="dcterms:W3CDTF">2016-04-12T07:46:47Z</dcterms:modified>
</cp:coreProperties>
</file>