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DX몽블랑라운드ExB" panose="02020600000000000000" pitchFamily="18" charset="-127"/>
      <p:regular r:id="rId28"/>
    </p:embeddedFont>
    <p:embeddedFont>
      <p:font typeface="나눔바른펜" panose="020B0503000000000000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C"/>
    <a:srgbClr val="F2F2F2"/>
    <a:srgbClr val="E8E8E8"/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62AA62-4B87-4CD1-8778-76D02EF0F4C2}">
  <a:tblStyle styleId="{4962AA62-4B87-4CD1-8778-76D02EF0F4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6E99CE-4A6C-4141-910D-8D2D40D59D15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3" autoAdjust="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71cb886f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71cb886f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71cb886f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71cb886f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71cb886f_2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71cb886f_2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71cb886f_1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471cb886f_1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71cb886f_18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71cb886f_18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71cb886f_1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71cb886f_1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71cb886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71cb886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1cb886f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1cb886f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71cb886f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71cb886f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71cb886f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471cb886f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71cb88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71cb88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71cb886f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71cb886f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71cb886f_1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71cb886f_1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71cb886f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471cb886f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71cb886f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71cb886f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71cb886f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471cb886f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71cb886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471cb886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471cb88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471cb88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71cb88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71cb88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71cb886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71cb886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71cb886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71cb886f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71cb886f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71cb886f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71cb886f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71cb886f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71cb886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71cb886f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21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6A97E337-B3E5-4A7E-BB39-D2DF5C51BDB3}"/>
              </a:ext>
            </a:extLst>
          </p:cNvPr>
          <p:cNvSpPr/>
          <p:nvPr/>
        </p:nvSpPr>
        <p:spPr>
          <a:xfrm>
            <a:off x="0" y="3842034"/>
            <a:ext cx="9144000" cy="132490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1"/>
            <a:ext cx="9144000" cy="12227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1664275"/>
            <a:ext cx="9144000" cy="1736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커넥티드카 IoT</a:t>
            </a:r>
            <a:endParaRPr sz="50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통합관제 시스템 개발</a:t>
            </a:r>
            <a:endParaRPr sz="50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330434"/>
            <a:ext cx="8520600" cy="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7F7F7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1조</a:t>
            </a:r>
            <a:endParaRPr lang="en-US" altLang="ko" sz="1800" dirty="0">
              <a:solidFill>
                <a:srgbClr val="7F7F7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7F7F7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김재영 임지훈 김지연 </a:t>
            </a:r>
            <a:r>
              <a:rPr lang="ko-KR" altLang="en-US" sz="1800" dirty="0" err="1">
                <a:solidFill>
                  <a:srgbClr val="7F7F7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김정대</a:t>
            </a:r>
            <a:r>
              <a:rPr lang="ko-KR" altLang="en-US" sz="1800" dirty="0">
                <a:solidFill>
                  <a:srgbClr val="7F7F7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김도형</a:t>
            </a:r>
            <a:endParaRPr sz="1800" dirty="0">
              <a:solidFill>
                <a:srgbClr val="7F7F7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B5C9A27-75E4-4027-B8D0-5663A60A764A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D5D74F-4B2E-4A10-B35A-3C83A15CE9D4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75;p16">
            <a:extLst>
              <a:ext uri="{FF2B5EF4-FFF2-40B4-BE49-F238E27FC236}">
                <a16:creationId xmlns:a16="http://schemas.microsoft.com/office/drawing/2014/main" id="{BD2CDD0D-0BCC-4A8D-8B0F-27B66510DE13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아키텍쳐(HW / SW)</a:t>
            </a: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483F73-2A35-4DC8-B692-613645D0728C}"/>
              </a:ext>
            </a:extLst>
          </p:cNvPr>
          <p:cNvGrpSpPr/>
          <p:nvPr/>
        </p:nvGrpSpPr>
        <p:grpSpPr>
          <a:xfrm>
            <a:off x="3790109" y="380992"/>
            <a:ext cx="4938061" cy="900000"/>
            <a:chOff x="3790109" y="380992"/>
            <a:chExt cx="4938061" cy="900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EC792FE-EB2C-43AF-9088-F51B3513A934}"/>
                </a:ext>
              </a:extLst>
            </p:cNvPr>
            <p:cNvGrpSpPr/>
            <p:nvPr/>
          </p:nvGrpSpPr>
          <p:grpSpPr>
            <a:xfrm>
              <a:off x="3790109" y="380992"/>
              <a:ext cx="360000" cy="900000"/>
              <a:chOff x="2154114" y="1498840"/>
              <a:chExt cx="360000" cy="90000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78FC1AE-FBD9-4DF6-9292-F6E2FBB6E7A6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2745A20-D9D2-450E-B182-FA6FDBFE00EA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C9C0BBE-2F71-4997-A26D-C6ED35E56307}"/>
                  </a:ext>
                </a:extLst>
              </p:cNvPr>
              <p:cNvCxnSpPr/>
              <p:nvPr/>
            </p:nvCxnSpPr>
            <p:spPr>
              <a:xfrm>
                <a:off x="2154114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DE4E16-41C6-47EF-9891-703E3C90CFEE}"/>
                </a:ext>
              </a:extLst>
            </p:cNvPr>
            <p:cNvGrpSpPr/>
            <p:nvPr/>
          </p:nvGrpSpPr>
          <p:grpSpPr>
            <a:xfrm>
              <a:off x="8368170" y="380992"/>
              <a:ext cx="360000" cy="900000"/>
              <a:chOff x="7189375" y="1498840"/>
              <a:chExt cx="360000" cy="9000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593A4F3-EBC5-457E-A4F3-480C3E6B972B}"/>
                  </a:ext>
                </a:extLst>
              </p:cNvPr>
              <p:cNvCxnSpPr/>
              <p:nvPr/>
            </p:nvCxnSpPr>
            <p:spPr>
              <a:xfrm rot="10800000">
                <a:off x="7189375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5729EE8-A211-4A24-A499-FE585368FBB2}"/>
                  </a:ext>
                </a:extLst>
              </p:cNvPr>
              <p:cNvCxnSpPr/>
              <p:nvPr/>
            </p:nvCxnSpPr>
            <p:spPr>
              <a:xfrm rot="10800000">
                <a:off x="7549375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F533876-BF3F-401F-A5DC-F65890D192C1}"/>
                  </a:ext>
                </a:extLst>
              </p:cNvPr>
              <p:cNvCxnSpPr/>
              <p:nvPr/>
            </p:nvCxnSpPr>
            <p:spPr>
              <a:xfrm rot="10800000">
                <a:off x="7189375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64" y="1951170"/>
            <a:ext cx="396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BA7AA-A619-445D-9582-946A306EABFB}"/>
              </a:ext>
            </a:extLst>
          </p:cNvPr>
          <p:cNvSpPr txBox="1"/>
          <p:nvPr/>
        </p:nvSpPr>
        <p:spPr>
          <a:xfrm>
            <a:off x="4635137" y="661715"/>
            <a:ext cx="324800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1-2.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 된 데이터 편리한 접근 및 시각화</a:t>
            </a:r>
            <a:endParaRPr lang="ko-KR" altLang="en-US" sz="16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05ABF-DC59-412F-907F-34CC8663FF76}"/>
              </a:ext>
            </a:extLst>
          </p:cNvPr>
          <p:cNvSpPr txBox="1"/>
          <p:nvPr/>
        </p:nvSpPr>
        <p:spPr>
          <a:xfrm>
            <a:off x="5355908" y="2571750"/>
            <a:ext cx="3390900" cy="9918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15000"/>
              </a:lnSpc>
              <a:spcBef>
                <a:spcPts val="1300"/>
              </a:spcBef>
            </a:pPr>
            <a:r>
              <a:rPr lang="ko-KR" altLang="en-US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날짜별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주행정보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거리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연료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루트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 및 시각화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모바일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어플리케이션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시각화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HighChart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286017C-53F5-4E6F-BB60-356AD4F4B86F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28770C-AE28-4B27-A9D1-2A4F8D9FB323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75;p16">
            <a:extLst>
              <a:ext uri="{FF2B5EF4-FFF2-40B4-BE49-F238E27FC236}">
                <a16:creationId xmlns:a16="http://schemas.microsoft.com/office/drawing/2014/main" id="{21C261DF-B917-427B-9FD3-FB69D803B63A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아키텍쳐(HW / SW)</a:t>
            </a: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93AE96F-C787-4418-8F4F-16AAEA957D39}"/>
              </a:ext>
            </a:extLst>
          </p:cNvPr>
          <p:cNvGrpSpPr/>
          <p:nvPr/>
        </p:nvGrpSpPr>
        <p:grpSpPr>
          <a:xfrm>
            <a:off x="3790109" y="380992"/>
            <a:ext cx="4938061" cy="900000"/>
            <a:chOff x="3790109" y="380992"/>
            <a:chExt cx="4938061" cy="900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31F49E-B1E6-4BEB-BDD8-A68DB7E5AEA7}"/>
                </a:ext>
              </a:extLst>
            </p:cNvPr>
            <p:cNvGrpSpPr/>
            <p:nvPr/>
          </p:nvGrpSpPr>
          <p:grpSpPr>
            <a:xfrm>
              <a:off x="3790109" y="380992"/>
              <a:ext cx="360000" cy="900000"/>
              <a:chOff x="2154114" y="1498840"/>
              <a:chExt cx="360000" cy="90000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6B09A0B-434D-42EA-975E-64C5B6B9C7DE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3A8712D-7378-440F-85BE-D4BAA839EC35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7303CC6-F77D-4604-872B-32A4E104A75A}"/>
                  </a:ext>
                </a:extLst>
              </p:cNvPr>
              <p:cNvCxnSpPr/>
              <p:nvPr/>
            </p:nvCxnSpPr>
            <p:spPr>
              <a:xfrm>
                <a:off x="2154114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4A416F6-2A35-4164-94C6-9C42222B3CB5}"/>
                </a:ext>
              </a:extLst>
            </p:cNvPr>
            <p:cNvGrpSpPr/>
            <p:nvPr/>
          </p:nvGrpSpPr>
          <p:grpSpPr>
            <a:xfrm>
              <a:off x="8368170" y="380992"/>
              <a:ext cx="360000" cy="900000"/>
              <a:chOff x="7189375" y="1498840"/>
              <a:chExt cx="360000" cy="9000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7D18B47-1D29-4DFC-9ABD-B91970065559}"/>
                  </a:ext>
                </a:extLst>
              </p:cNvPr>
              <p:cNvCxnSpPr/>
              <p:nvPr/>
            </p:nvCxnSpPr>
            <p:spPr>
              <a:xfrm rot="10800000">
                <a:off x="7189375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92899A5-FAF4-4A9D-971E-07513F5E9FA0}"/>
                  </a:ext>
                </a:extLst>
              </p:cNvPr>
              <p:cNvCxnSpPr/>
              <p:nvPr/>
            </p:nvCxnSpPr>
            <p:spPr>
              <a:xfrm rot="10800000">
                <a:off x="7549375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A32D4C7-EC1B-4D08-9071-71274F8B3E63}"/>
                  </a:ext>
                </a:extLst>
              </p:cNvPr>
              <p:cNvCxnSpPr/>
              <p:nvPr/>
            </p:nvCxnSpPr>
            <p:spPr>
              <a:xfrm rot="10800000">
                <a:off x="7189375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</a:t>
            </a:fld>
            <a:endParaRPr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t="4964" r="2309" b="4410"/>
          <a:stretch/>
        </p:blipFill>
        <p:spPr>
          <a:xfrm>
            <a:off x="1154164" y="1951169"/>
            <a:ext cx="396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74EE6B-B810-46BC-85CE-304C3EB468CF}"/>
              </a:ext>
            </a:extLst>
          </p:cNvPr>
          <p:cNvSpPr txBox="1"/>
          <p:nvPr/>
        </p:nvSpPr>
        <p:spPr>
          <a:xfrm>
            <a:off x="4113007" y="533393"/>
            <a:ext cx="42922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2-1.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기준치 이상의 이산화탄소 농도가 감지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혹은 미세먼지의 농도가 높으면 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HVAC System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자동으로 작동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AF1CE-7D04-48A2-99E6-5F63220240CA}"/>
              </a:ext>
            </a:extLst>
          </p:cNvPr>
          <p:cNvSpPr txBox="1"/>
          <p:nvPr/>
        </p:nvSpPr>
        <p:spPr>
          <a:xfrm>
            <a:off x="5218918" y="2716340"/>
            <a:ext cx="3323102" cy="9918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15000"/>
              </a:lnSpc>
              <a:spcBef>
                <a:spcPts val="1300"/>
              </a:spcBef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실내공기 상황 모니터링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취합해서 서버에 전송</a:t>
            </a:r>
          </a:p>
          <a:p>
            <a:pPr lv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서버에서 기준치 이상이라고 판단되면 공기정화 시스템 제어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9CDA78-2314-4E2E-8062-B85353935BDC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D79809-E68E-4637-87C2-2688C8613846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75;p16">
            <a:extLst>
              <a:ext uri="{FF2B5EF4-FFF2-40B4-BE49-F238E27FC236}">
                <a16:creationId xmlns:a16="http://schemas.microsoft.com/office/drawing/2014/main" id="{90054ABD-DBB1-47D1-B145-C3B193585DEC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아키텍쳐(HW / SW)</a:t>
            </a: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2BB1D9-7571-4DB4-B990-CBB7DB8F25C8}"/>
              </a:ext>
            </a:extLst>
          </p:cNvPr>
          <p:cNvGrpSpPr/>
          <p:nvPr/>
        </p:nvGrpSpPr>
        <p:grpSpPr>
          <a:xfrm>
            <a:off x="3790109" y="380992"/>
            <a:ext cx="4938061" cy="900000"/>
            <a:chOff x="3790109" y="380992"/>
            <a:chExt cx="4938061" cy="900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BC7BCCB-B4BA-448A-BD05-CA80A58874F9}"/>
                </a:ext>
              </a:extLst>
            </p:cNvPr>
            <p:cNvGrpSpPr/>
            <p:nvPr/>
          </p:nvGrpSpPr>
          <p:grpSpPr>
            <a:xfrm>
              <a:off x="3790109" y="380992"/>
              <a:ext cx="360000" cy="900000"/>
              <a:chOff x="2154114" y="1498840"/>
              <a:chExt cx="360000" cy="90000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4F916F3-97D0-4BC9-B940-3718CD83497E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281168F-F0F9-42B2-B29D-90ACD29CF66A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2E4A3F6-EF20-4921-9E7A-1CC43A62926E}"/>
                  </a:ext>
                </a:extLst>
              </p:cNvPr>
              <p:cNvCxnSpPr/>
              <p:nvPr/>
            </p:nvCxnSpPr>
            <p:spPr>
              <a:xfrm>
                <a:off x="2154114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0752252-9A07-43A7-96A9-64C6D07758E9}"/>
                </a:ext>
              </a:extLst>
            </p:cNvPr>
            <p:cNvGrpSpPr/>
            <p:nvPr/>
          </p:nvGrpSpPr>
          <p:grpSpPr>
            <a:xfrm>
              <a:off x="8368170" y="380992"/>
              <a:ext cx="360000" cy="900000"/>
              <a:chOff x="7189375" y="1498840"/>
              <a:chExt cx="360000" cy="9000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DD8422B-FE18-48BE-930B-21C5781DD6CF}"/>
                  </a:ext>
                </a:extLst>
              </p:cNvPr>
              <p:cNvCxnSpPr/>
              <p:nvPr/>
            </p:nvCxnSpPr>
            <p:spPr>
              <a:xfrm rot="10800000">
                <a:off x="7189375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5F7C2CC-BA9D-4E95-A25A-8A3719D60015}"/>
                  </a:ext>
                </a:extLst>
              </p:cNvPr>
              <p:cNvCxnSpPr/>
              <p:nvPr/>
            </p:nvCxnSpPr>
            <p:spPr>
              <a:xfrm rot="10800000">
                <a:off x="7549375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21D33685-57DA-47D3-B44D-778BF842AF6F}"/>
                  </a:ext>
                </a:extLst>
              </p:cNvPr>
              <p:cNvCxnSpPr/>
              <p:nvPr/>
            </p:nvCxnSpPr>
            <p:spPr>
              <a:xfrm rot="10800000">
                <a:off x="7189375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64" y="1953058"/>
            <a:ext cx="396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E4F4E-EAEA-4E18-8682-AB56CC1E7F8C}"/>
              </a:ext>
            </a:extLst>
          </p:cNvPr>
          <p:cNvSpPr txBox="1"/>
          <p:nvPr/>
        </p:nvSpPr>
        <p:spPr>
          <a:xfrm>
            <a:off x="4447139" y="543458"/>
            <a:ext cx="362400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2-2.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음성메시지 를 이용하여 각종 정보 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미세먼지 수치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차량 내 정보 등등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…)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알림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08BC4-AA52-42F8-861C-B1424A256056}"/>
              </a:ext>
            </a:extLst>
          </p:cNvPr>
          <p:cNvSpPr txBox="1"/>
          <p:nvPr/>
        </p:nvSpPr>
        <p:spPr>
          <a:xfrm>
            <a:off x="5302538" y="2842914"/>
            <a:ext cx="3169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근방 측정소의 미세먼지 측정 결과 값과 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차량 내 미세먼지나 이산화탄소 농도 수치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차량 내 정보를 음성정보로 운전자에게 알림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9A01AC-899A-4783-88AC-98141EFBAC31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2B77FB-5E10-4AD4-BD50-94D661340C54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75;p16">
            <a:extLst>
              <a:ext uri="{FF2B5EF4-FFF2-40B4-BE49-F238E27FC236}">
                <a16:creationId xmlns:a16="http://schemas.microsoft.com/office/drawing/2014/main" id="{E67F9CB4-D3E6-4A60-B7A6-AAD29B8ECB35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아키텍쳐(HW / SW)</a:t>
            </a: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10E770-177D-4575-B2B4-D923ACFC93E7}"/>
              </a:ext>
            </a:extLst>
          </p:cNvPr>
          <p:cNvGrpSpPr/>
          <p:nvPr/>
        </p:nvGrpSpPr>
        <p:grpSpPr>
          <a:xfrm>
            <a:off x="3790109" y="380992"/>
            <a:ext cx="4938061" cy="900000"/>
            <a:chOff x="3790109" y="380992"/>
            <a:chExt cx="4938061" cy="900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23E797D-1C25-4C09-AC56-CA094190D704}"/>
                </a:ext>
              </a:extLst>
            </p:cNvPr>
            <p:cNvGrpSpPr/>
            <p:nvPr/>
          </p:nvGrpSpPr>
          <p:grpSpPr>
            <a:xfrm>
              <a:off x="3790109" y="380992"/>
              <a:ext cx="360000" cy="900000"/>
              <a:chOff x="2154114" y="1498840"/>
              <a:chExt cx="360000" cy="90000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3625695-72B5-4E71-B8C0-9CCFF0364779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488E104-C4A5-48B1-AD8C-4AF3B45ED1C3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B3BEB48-9450-4039-A1D1-793175A64CCD}"/>
                  </a:ext>
                </a:extLst>
              </p:cNvPr>
              <p:cNvCxnSpPr/>
              <p:nvPr/>
            </p:nvCxnSpPr>
            <p:spPr>
              <a:xfrm>
                <a:off x="2154114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2E70C5D-C64A-49C9-AF66-B1637F78DB32}"/>
                </a:ext>
              </a:extLst>
            </p:cNvPr>
            <p:cNvGrpSpPr/>
            <p:nvPr/>
          </p:nvGrpSpPr>
          <p:grpSpPr>
            <a:xfrm>
              <a:off x="8368170" y="380992"/>
              <a:ext cx="360000" cy="900000"/>
              <a:chOff x="7189375" y="1498840"/>
              <a:chExt cx="360000" cy="9000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C58D5AE-A181-488C-9B7F-B0010C15415D}"/>
                  </a:ext>
                </a:extLst>
              </p:cNvPr>
              <p:cNvCxnSpPr/>
              <p:nvPr/>
            </p:nvCxnSpPr>
            <p:spPr>
              <a:xfrm rot="10800000">
                <a:off x="7189375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976BBC3-C30B-4717-99A9-777FCDED83B5}"/>
                  </a:ext>
                </a:extLst>
              </p:cNvPr>
              <p:cNvCxnSpPr/>
              <p:nvPr/>
            </p:nvCxnSpPr>
            <p:spPr>
              <a:xfrm rot="10800000">
                <a:off x="7549375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33F4B73-4F1A-46CF-8769-EE6B109FB578}"/>
                  </a:ext>
                </a:extLst>
              </p:cNvPr>
              <p:cNvCxnSpPr/>
              <p:nvPr/>
            </p:nvCxnSpPr>
            <p:spPr>
              <a:xfrm rot="10800000">
                <a:off x="7189375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13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64" y="1952244"/>
            <a:ext cx="396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E4C08-32D5-433D-91C1-74DAF6F51619}"/>
              </a:ext>
            </a:extLst>
          </p:cNvPr>
          <p:cNvSpPr txBox="1"/>
          <p:nvPr/>
        </p:nvSpPr>
        <p:spPr>
          <a:xfrm>
            <a:off x="5210615" y="661715"/>
            <a:ext cx="209704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3-1.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뒷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좌석 안전벨트 점검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2871B-1F17-4E46-8A84-6D58F7326D7F}"/>
              </a:ext>
            </a:extLst>
          </p:cNvPr>
          <p:cNvSpPr txBox="1"/>
          <p:nvPr/>
        </p:nvSpPr>
        <p:spPr>
          <a:xfrm>
            <a:off x="5358382" y="2950635"/>
            <a:ext cx="324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뒷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좌석에 사람이 승차했는지 확인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사람이 승차했지만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안전벨트를 하지않으면 알림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F84F38-5DE7-48E1-82B7-086CCB16F3BD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9DC453-7F65-4CC0-AB2D-CA55D1A3FD16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75;p16">
            <a:extLst>
              <a:ext uri="{FF2B5EF4-FFF2-40B4-BE49-F238E27FC236}">
                <a16:creationId xmlns:a16="http://schemas.microsoft.com/office/drawing/2014/main" id="{4C9EFA10-4319-46A6-82AF-434407C04758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아키텍쳐(HW / SW)</a:t>
            </a: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1AA69-5D6D-4D3D-95B1-94D99663E25F}"/>
              </a:ext>
            </a:extLst>
          </p:cNvPr>
          <p:cNvGrpSpPr/>
          <p:nvPr/>
        </p:nvGrpSpPr>
        <p:grpSpPr>
          <a:xfrm>
            <a:off x="3790109" y="380992"/>
            <a:ext cx="4938061" cy="900000"/>
            <a:chOff x="3790109" y="380992"/>
            <a:chExt cx="4938061" cy="900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A1C48AF-F08D-4AAF-994A-561E03849B53}"/>
                </a:ext>
              </a:extLst>
            </p:cNvPr>
            <p:cNvGrpSpPr/>
            <p:nvPr/>
          </p:nvGrpSpPr>
          <p:grpSpPr>
            <a:xfrm>
              <a:off x="3790109" y="380992"/>
              <a:ext cx="360000" cy="900000"/>
              <a:chOff x="2154114" y="1498840"/>
              <a:chExt cx="360000" cy="90000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53CC191-33C0-45BB-8185-598144706469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DED8B47-7EF0-4F6D-A4CC-B18271150843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8FD572E-D306-432A-A78F-FBDDFD57014A}"/>
                  </a:ext>
                </a:extLst>
              </p:cNvPr>
              <p:cNvCxnSpPr/>
              <p:nvPr/>
            </p:nvCxnSpPr>
            <p:spPr>
              <a:xfrm>
                <a:off x="2154114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B72D610-8D8E-4CE0-8118-D25F5099862F}"/>
                </a:ext>
              </a:extLst>
            </p:cNvPr>
            <p:cNvGrpSpPr/>
            <p:nvPr/>
          </p:nvGrpSpPr>
          <p:grpSpPr>
            <a:xfrm>
              <a:off x="8368170" y="380992"/>
              <a:ext cx="360000" cy="900000"/>
              <a:chOff x="7189375" y="1498840"/>
              <a:chExt cx="360000" cy="9000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CD40E6E7-D5F2-4D24-B7DB-D3781749E31C}"/>
                  </a:ext>
                </a:extLst>
              </p:cNvPr>
              <p:cNvCxnSpPr/>
              <p:nvPr/>
            </p:nvCxnSpPr>
            <p:spPr>
              <a:xfrm rot="10800000">
                <a:off x="7189375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DE15033-6EF4-49A0-B33A-DB48EC5EC925}"/>
                  </a:ext>
                </a:extLst>
              </p:cNvPr>
              <p:cNvCxnSpPr/>
              <p:nvPr/>
            </p:nvCxnSpPr>
            <p:spPr>
              <a:xfrm rot="10800000">
                <a:off x="7549375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1A4352B-3945-4BE4-9EFA-34A1AA6446E4}"/>
                  </a:ext>
                </a:extLst>
              </p:cNvPr>
              <p:cNvCxnSpPr/>
              <p:nvPr/>
            </p:nvCxnSpPr>
            <p:spPr>
              <a:xfrm rot="10800000">
                <a:off x="7189375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14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64" y="1952244"/>
            <a:ext cx="396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0E0E0-9820-48C8-910F-7016DD7E98E0}"/>
              </a:ext>
            </a:extLst>
          </p:cNvPr>
          <p:cNvSpPr txBox="1"/>
          <p:nvPr/>
        </p:nvSpPr>
        <p:spPr>
          <a:xfrm>
            <a:off x="4586550" y="538604"/>
            <a:ext cx="3345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3-2.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자동차에서 내리고 시동을 껐을 때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라이트가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켜져있으면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알림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BB0CE-FCBF-4B30-B838-8B056E378FF1}"/>
              </a:ext>
            </a:extLst>
          </p:cNvPr>
          <p:cNvSpPr txBox="1"/>
          <p:nvPr/>
        </p:nvSpPr>
        <p:spPr>
          <a:xfrm>
            <a:off x="5150198" y="3058355"/>
            <a:ext cx="38709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시동이 </a:t>
            </a:r>
            <a:r>
              <a:rPr lang="ko-KR" altLang="en-US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꺼져있을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때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라이트가 켜져 있으면 핸드폰으로 연락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06237-FB5F-41D0-90E3-FFF42D78E58D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557A11-46B8-466F-8CC6-BA9C2B06465B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75;p16">
            <a:extLst>
              <a:ext uri="{FF2B5EF4-FFF2-40B4-BE49-F238E27FC236}">
                <a16:creationId xmlns:a16="http://schemas.microsoft.com/office/drawing/2014/main" id="{BC445028-0659-4EB6-8E4A-322190E7BD5E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아키텍쳐(HW / SW)</a:t>
            </a: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454B09-D04E-4CA3-B19D-DBF1D364A904}"/>
              </a:ext>
            </a:extLst>
          </p:cNvPr>
          <p:cNvGrpSpPr/>
          <p:nvPr/>
        </p:nvGrpSpPr>
        <p:grpSpPr>
          <a:xfrm>
            <a:off x="3790109" y="380992"/>
            <a:ext cx="4938061" cy="900000"/>
            <a:chOff x="3790109" y="380992"/>
            <a:chExt cx="4938061" cy="900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82E29AE-F57E-4907-8E01-157544935E09}"/>
                </a:ext>
              </a:extLst>
            </p:cNvPr>
            <p:cNvGrpSpPr/>
            <p:nvPr/>
          </p:nvGrpSpPr>
          <p:grpSpPr>
            <a:xfrm>
              <a:off x="3790109" y="380992"/>
              <a:ext cx="360000" cy="900000"/>
              <a:chOff x="2154114" y="1498840"/>
              <a:chExt cx="360000" cy="90000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7B3AE42-70C8-4FD6-A85D-F6C3D7C0A752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03147AE-6E42-4E5A-9D76-4B9A74AA3CD3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BBFEBB3-936E-4846-8EDE-1A9EBCAE8E1F}"/>
                  </a:ext>
                </a:extLst>
              </p:cNvPr>
              <p:cNvCxnSpPr/>
              <p:nvPr/>
            </p:nvCxnSpPr>
            <p:spPr>
              <a:xfrm>
                <a:off x="2154114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F1A1C5-056F-4A0B-A9D7-9E702B74F4BE}"/>
                </a:ext>
              </a:extLst>
            </p:cNvPr>
            <p:cNvGrpSpPr/>
            <p:nvPr/>
          </p:nvGrpSpPr>
          <p:grpSpPr>
            <a:xfrm>
              <a:off x="8368170" y="380992"/>
              <a:ext cx="360000" cy="900000"/>
              <a:chOff x="7189375" y="1498840"/>
              <a:chExt cx="360000" cy="9000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87D13DF-162F-4B25-A1B7-1A5E5E173B34}"/>
                  </a:ext>
                </a:extLst>
              </p:cNvPr>
              <p:cNvCxnSpPr/>
              <p:nvPr/>
            </p:nvCxnSpPr>
            <p:spPr>
              <a:xfrm rot="10800000">
                <a:off x="7189375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C5C59B41-D274-485E-89EA-64963D230DB3}"/>
                  </a:ext>
                </a:extLst>
              </p:cNvPr>
              <p:cNvCxnSpPr/>
              <p:nvPr/>
            </p:nvCxnSpPr>
            <p:spPr>
              <a:xfrm rot="10800000">
                <a:off x="7549375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B1BEAB9-39BC-4468-81F5-05CE7E196FF2}"/>
                  </a:ext>
                </a:extLst>
              </p:cNvPr>
              <p:cNvCxnSpPr/>
              <p:nvPr/>
            </p:nvCxnSpPr>
            <p:spPr>
              <a:xfrm rot="10800000">
                <a:off x="7189375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15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64" y="1952244"/>
            <a:ext cx="396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07330A-12D4-443B-A535-DD441BF8F2EF}"/>
              </a:ext>
            </a:extLst>
          </p:cNvPr>
          <p:cNvSpPr txBox="1"/>
          <p:nvPr/>
        </p:nvSpPr>
        <p:spPr>
          <a:xfrm>
            <a:off x="4245484" y="538604"/>
            <a:ext cx="4023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3-3.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급제동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급발진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회수와 위치를 저장해서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자주 발생하는 위치에서 주의 알림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40BF3-4351-4214-81FF-2BB7B327D358}"/>
              </a:ext>
            </a:extLst>
          </p:cNvPr>
          <p:cNvSpPr txBox="1"/>
          <p:nvPr/>
        </p:nvSpPr>
        <p:spPr>
          <a:xfrm>
            <a:off x="5319781" y="2950634"/>
            <a:ext cx="328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내부 </a:t>
            </a:r>
            <a:r>
              <a:rPr lang="ko-KR" altLang="en-US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카메라랑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연동하여 이벤트 발생시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차량 내부 녹화본을 서버에 저장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D2D5E7F-11E4-4E19-AC39-7D1A559ACA63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DCF78-8C4C-4B73-A123-9ED32679C4C2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Google Shape;75;p16">
            <a:extLst>
              <a:ext uri="{FF2B5EF4-FFF2-40B4-BE49-F238E27FC236}">
                <a16:creationId xmlns:a16="http://schemas.microsoft.com/office/drawing/2014/main" id="{D35131E3-8555-45E7-94EF-1E83C748ECCC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 품목(HW)</a:t>
            </a:r>
            <a:endParaRPr lang="ko-KR" altLang="en-US" sz="18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4494878" y="1364203"/>
            <a:ext cx="4526280" cy="3471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 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Intel Cherry Trail Z8350 Quad Core Processor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Base Frequency: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1.44GHz (1.92GHz Burst Frequency)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Operating System: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Windows 10 Home Edition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RAM: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2GB DDR3L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Storage Capacity: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32GB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GPU: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Intel HD Graphics, 12 EUs @200-500Mhz, single-channel memory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USB 3.0 x 1, USB 2.0 x 2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Wi-Fi 802.11n 2.4G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Bluetooth 4.0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Integrated Arduino Co-processor: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ATmega32u4 (Arduino Leonardo)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Video output: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HDMI and MIPI-DSI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Onboard touch panel overlay connector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Supports 100Mbps Ethernet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Intel Processor GPIO x 6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ATmega Processor GPIO x 20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Gravity Interface Connectors x 6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Voltage: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5V@2A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Board Dimensions: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88 x 70mm / 3.46 x 2.76"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Package Dimensions: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110 x 94 x 30 mm/4.33 x 3.70 x 1.18"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NET Weight: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55g 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sz="1000" b="1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Gross Weight: </a:t>
            </a:r>
            <a:r>
              <a:rPr lang="ko" sz="10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100g - RoHS, FCC and CE Compliant</a:t>
            </a: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t="12502" b="12495"/>
          <a:stretch/>
        </p:blipFill>
        <p:spPr>
          <a:xfrm>
            <a:off x="1199550" y="1952244"/>
            <a:ext cx="3060750" cy="22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D32B3-43A0-4BC3-BA4F-0E9ED4664929}"/>
              </a:ext>
            </a:extLst>
          </p:cNvPr>
          <p:cNvSpPr txBox="1"/>
          <p:nvPr/>
        </p:nvSpPr>
        <p:spPr>
          <a:xfrm>
            <a:off x="1199550" y="1461929"/>
            <a:ext cx="16840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 Latte Panda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BA28E1-0F2A-46C3-888D-DD9A61240C0E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7FEC2F-F892-46BE-8EFE-4F5470443637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Google Shape;75;p16">
            <a:extLst>
              <a:ext uri="{FF2B5EF4-FFF2-40B4-BE49-F238E27FC236}">
                <a16:creationId xmlns:a16="http://schemas.microsoft.com/office/drawing/2014/main" id="{29630B88-A73C-4C27-B1F1-5E08CC6FAC09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 품목(HW)</a:t>
            </a:r>
            <a:endParaRPr lang="ko-KR" altLang="en-US" sz="18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t="21875" b="21875"/>
          <a:stretch/>
        </p:blipFill>
        <p:spPr>
          <a:xfrm>
            <a:off x="1199549" y="1952244"/>
            <a:ext cx="3060751" cy="22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4B05CC-C038-4EC6-A971-3D60808FA3DC}"/>
              </a:ext>
            </a:extLst>
          </p:cNvPr>
          <p:cNvSpPr txBox="1"/>
          <p:nvPr/>
        </p:nvSpPr>
        <p:spPr>
          <a:xfrm>
            <a:off x="1199550" y="1461929"/>
            <a:ext cx="16840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CAN Pro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4572000" y="1308544"/>
            <a:ext cx="4260300" cy="3582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고속 병렬 버스형 USB 컨트롤러 적용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UART 인터페이스 지원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- 40MHz의 고속 DSP MCU 적용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신뢰성 있는 MCU 내장형 CAN 주변 장치 사용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절연/비절연 모델 지원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사용자 정의 CAN BPS 지원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CAN에러 정보 알림 기능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CAN 수신 데이터 로깅 기능 (최대 100MByte)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17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E91AD6D-5E15-42D4-B3D3-A8C83B706485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0A639C-498E-4E5D-B850-9227666E8881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Google Shape;75;p16">
            <a:extLst>
              <a:ext uri="{FF2B5EF4-FFF2-40B4-BE49-F238E27FC236}">
                <a16:creationId xmlns:a16="http://schemas.microsoft.com/office/drawing/2014/main" id="{121A13E2-3D06-4CD7-8C1D-703CEC1751C0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 품목(HW)</a:t>
            </a:r>
            <a:endParaRPr lang="ko-KR" altLang="en-US" sz="18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247E6-A670-427D-92A1-72393C3ECF78}"/>
              </a:ext>
            </a:extLst>
          </p:cNvPr>
          <p:cNvSpPr txBox="1"/>
          <p:nvPr/>
        </p:nvSpPr>
        <p:spPr>
          <a:xfrm>
            <a:off x="1199550" y="1461929"/>
            <a:ext cx="26866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SAMSUNG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Galaxy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Tab A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572000" y="1862039"/>
            <a:ext cx="3177540" cy="3047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CPU: 64bit 옥타코어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해상도 : 255.4mm WUXGA TFT LCD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후면 카메라 : 8 MP AF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전면 카메라 : 5 MP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RAM : 3GB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메모리 : 32GB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배터리 : 6,150 mAh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l="13876" t="2016" r="14263" b="2522"/>
          <a:stretch/>
        </p:blipFill>
        <p:spPr>
          <a:xfrm>
            <a:off x="1471394" y="1952244"/>
            <a:ext cx="2142961" cy="284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18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D4C5B0F-2A0E-489E-8AAE-ADD7235C86E5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BEEFED-0C6D-48F1-9950-C6ABC5045D37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Google Shape;75;p16">
            <a:extLst>
              <a:ext uri="{FF2B5EF4-FFF2-40B4-BE49-F238E27FC236}">
                <a16:creationId xmlns:a16="http://schemas.microsoft.com/office/drawing/2014/main" id="{24F0289F-09FD-4FBC-9A14-9518458923A6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 품목(HW)</a:t>
            </a:r>
            <a:endParaRPr lang="ko-KR" altLang="en-US" sz="18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B71E0-BA12-49FC-8D5D-9F27F4466FAA}"/>
              </a:ext>
            </a:extLst>
          </p:cNvPr>
          <p:cNvSpPr txBox="1"/>
          <p:nvPr/>
        </p:nvSpPr>
        <p:spPr>
          <a:xfrm>
            <a:off x="1199550" y="1461929"/>
            <a:ext cx="16840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Galaxy J7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3627120" cy="2977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CPU : 1.6GHz 옥타코어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해상도 : 1280 x 720 HD 슈퍼 아몰레드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후면 카메라 : 1,300만 화소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전면 카메라 : 500만 화소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RAM : 2GB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메모리 : 16GB 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배터리 : 3,300mAh</a:t>
            </a: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10" b="91813" l="19619" r="83072"/>
                    </a14:imgEffect>
                  </a14:imgLayer>
                </a14:imgProps>
              </a:ext>
            </a:extLst>
          </a:blip>
          <a:srcRect l="25252" t="4775" r="24157" b="7281"/>
          <a:stretch/>
        </p:blipFill>
        <p:spPr>
          <a:xfrm>
            <a:off x="1219918" y="1862039"/>
            <a:ext cx="2394437" cy="28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19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199AAE-C981-41C7-BC69-15F1822D112C}"/>
              </a:ext>
            </a:extLst>
          </p:cNvPr>
          <p:cNvSpPr/>
          <p:nvPr/>
        </p:nvSpPr>
        <p:spPr>
          <a:xfrm>
            <a:off x="2845982" y="190057"/>
            <a:ext cx="3452037" cy="4763386"/>
          </a:xfrm>
          <a:prstGeom prst="rect">
            <a:avLst/>
          </a:prstGeom>
          <a:solidFill>
            <a:srgbClr val="7F7F7F"/>
          </a:solidFill>
          <a:ln w="63500">
            <a:solidFill>
              <a:srgbClr val="F8C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8CBAC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420044" y="494563"/>
            <a:ext cx="2303909" cy="1065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rgbClr val="F8CBAC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Contents</a:t>
            </a:r>
            <a:endParaRPr sz="3000" dirty="0">
              <a:solidFill>
                <a:srgbClr val="F8CBAC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65826-34D3-4C29-B2C2-B1D9E496953A}"/>
              </a:ext>
            </a:extLst>
          </p:cNvPr>
          <p:cNvSpPr txBox="1"/>
          <p:nvPr/>
        </p:nvSpPr>
        <p:spPr>
          <a:xfrm>
            <a:off x="3664688" y="1651999"/>
            <a:ext cx="1814623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8CBA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400" dirty="0">
                <a:solidFill>
                  <a:srgbClr val="F8CBA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제안 개요</a:t>
            </a:r>
            <a:endParaRPr lang="en-US" altLang="ko-KR" sz="2400" dirty="0">
              <a:solidFill>
                <a:srgbClr val="F8CBAC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2400" dirty="0">
              <a:solidFill>
                <a:srgbClr val="F8CBAC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2400" dirty="0">
              <a:solidFill>
                <a:srgbClr val="F8CBAC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8CBA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400" dirty="0">
                <a:solidFill>
                  <a:srgbClr val="F8CBA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수행 방안</a:t>
            </a:r>
            <a:endParaRPr lang="en-US" altLang="ko-KR" sz="2400" dirty="0">
              <a:solidFill>
                <a:srgbClr val="F8CBAC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2400" dirty="0">
              <a:solidFill>
                <a:srgbClr val="F8CBAC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2400" dirty="0">
              <a:solidFill>
                <a:srgbClr val="F8CBAC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8CBA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dirty="0">
                <a:solidFill>
                  <a:srgbClr val="F8CBAC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수행 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0EE99B-F18F-49D0-B2E3-02E3B878E5CA}"/>
              </a:ext>
            </a:extLst>
          </p:cNvPr>
          <p:cNvSpPr/>
          <p:nvPr/>
        </p:nvSpPr>
        <p:spPr>
          <a:xfrm>
            <a:off x="2952000" y="303750"/>
            <a:ext cx="3240000" cy="4536000"/>
          </a:xfrm>
          <a:prstGeom prst="rect">
            <a:avLst/>
          </a:prstGeom>
          <a:noFill/>
          <a:ln>
            <a:solidFill>
              <a:srgbClr val="F8C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8CBAC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D37B19-B4DD-4FF0-8E3B-DB2B2CC47C76}"/>
              </a:ext>
            </a:extLst>
          </p:cNvPr>
          <p:cNvCxnSpPr>
            <a:cxnSpLocks/>
          </p:cNvCxnSpPr>
          <p:nvPr/>
        </p:nvCxnSpPr>
        <p:spPr>
          <a:xfrm>
            <a:off x="3664688" y="2387600"/>
            <a:ext cx="1814623" cy="0"/>
          </a:xfrm>
          <a:prstGeom prst="line">
            <a:avLst/>
          </a:prstGeom>
          <a:ln w="0">
            <a:solidFill>
              <a:srgbClr val="F8C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ABE0B8-EFB0-4AC3-88D0-45E5DBB29581}"/>
              </a:ext>
            </a:extLst>
          </p:cNvPr>
          <p:cNvCxnSpPr>
            <a:cxnSpLocks/>
          </p:cNvCxnSpPr>
          <p:nvPr/>
        </p:nvCxnSpPr>
        <p:spPr>
          <a:xfrm>
            <a:off x="3664688" y="3447143"/>
            <a:ext cx="1814623" cy="0"/>
          </a:xfrm>
          <a:prstGeom prst="line">
            <a:avLst/>
          </a:prstGeom>
          <a:ln w="0">
            <a:solidFill>
              <a:srgbClr val="F8C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D881EE-55C6-4E68-8F81-2144EA81A6DA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ECD0F7-F90B-412E-8CBE-849715C8AB04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Google Shape;75;p16">
            <a:extLst>
              <a:ext uri="{FF2B5EF4-FFF2-40B4-BE49-F238E27FC236}">
                <a16:creationId xmlns:a16="http://schemas.microsoft.com/office/drawing/2014/main" id="{13B07527-CF6D-4A74-8DD3-0C8DB6D3A353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 품목(</a:t>
            </a:r>
            <a:r>
              <a:rPr lang="en-US" altLang="ko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</a:t>
            </a:r>
            <a:r>
              <a:rPr lang="ko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W)</a:t>
            </a:r>
            <a:endParaRPr lang="ko-KR" altLang="en-US" sz="18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2415466" y="1980924"/>
            <a:ext cx="36000" cy="288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4676130" y="1980924"/>
            <a:ext cx="36000" cy="288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6936794" y="1980924"/>
            <a:ext cx="36000" cy="288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961AF-3590-4CA5-B278-FE50D4BF9516}"/>
              </a:ext>
            </a:extLst>
          </p:cNvPr>
          <p:cNvSpPr txBox="1"/>
          <p:nvPr/>
        </p:nvSpPr>
        <p:spPr>
          <a:xfrm>
            <a:off x="269934" y="2143652"/>
            <a:ext cx="2066400" cy="20621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개발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HTML5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CSS3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BootStrap3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JavaScript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JSP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AJAX</a:t>
            </a:r>
            <a:endParaRPr lang="ko-KR" altLang="en-US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Google Shape;211;p31">
            <a:extLst>
              <a:ext uri="{FF2B5EF4-FFF2-40B4-BE49-F238E27FC236}">
                <a16:creationId xmlns:a16="http://schemas.microsoft.com/office/drawing/2014/main" id="{456D8382-3CFD-47EE-BC9D-7068C557C1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FDB00-3A50-41FC-B719-BE3BDE0F25DD}"/>
              </a:ext>
            </a:extLst>
          </p:cNvPr>
          <p:cNvSpPr txBox="1"/>
          <p:nvPr/>
        </p:nvSpPr>
        <p:spPr>
          <a:xfrm>
            <a:off x="2530598" y="2143652"/>
            <a:ext cx="2066400" cy="25545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서버 개발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Spring v4.25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MyBatis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v3.2.3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Oracle v11.2.0.2.0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Java v1.8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Tomcat v9.0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HaDoop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HIVE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Maria DB</a:t>
            </a:r>
            <a:endParaRPr lang="ko-KR" altLang="en-US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4FE0A-8AC5-4395-B8A9-60086182B11A}"/>
              </a:ext>
            </a:extLst>
          </p:cNvPr>
          <p:cNvSpPr txBox="1"/>
          <p:nvPr/>
        </p:nvSpPr>
        <p:spPr>
          <a:xfrm>
            <a:off x="4791262" y="2143652"/>
            <a:ext cx="2066400" cy="10772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IoT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개발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CAN-Pro Analyzer Driver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Java v1.8</a:t>
            </a:r>
            <a:endParaRPr lang="ko-KR" altLang="en-US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59181-620F-411E-A971-B31CE3E35429}"/>
              </a:ext>
            </a:extLst>
          </p:cNvPr>
          <p:cNvSpPr txBox="1"/>
          <p:nvPr/>
        </p:nvSpPr>
        <p:spPr>
          <a:xfrm>
            <a:off x="7051926" y="2143652"/>
            <a:ext cx="2066400" cy="10772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App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Android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Java v1.8</a:t>
            </a:r>
            <a:endParaRPr lang="ko-KR" altLang="en-US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54FDC1C-BC08-4D7A-9976-F39FE04857B1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2222DF-D66E-47D3-B085-423AFB186A7B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C3596590-9ECD-430A-8D0D-3396C91E0EDD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" altLang="ko-KR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데모화면</a:t>
            </a:r>
            <a:endParaRPr lang="en-US" altLang="ko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App</a:t>
            </a:r>
            <a:endParaRPr lang="ko-KR" altLang="en-US" sz="2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21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560" y="1585255"/>
            <a:ext cx="6644641" cy="32672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4FF1BA-6D72-4594-881C-890E4FE11C86}"/>
              </a:ext>
            </a:extLst>
          </p:cNvPr>
          <p:cNvSpPr/>
          <p:nvPr/>
        </p:nvSpPr>
        <p:spPr>
          <a:xfrm rot="20280314">
            <a:off x="3481492" y="2596606"/>
            <a:ext cx="3408458" cy="1389320"/>
          </a:xfrm>
          <a:prstGeom prst="rect">
            <a:avLst/>
          </a:prstGeom>
          <a:noFill/>
          <a:ln w="76200">
            <a:solidFill>
              <a:srgbClr val="F8C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Sample</a:t>
            </a:r>
            <a:endParaRPr lang="ko-KR" altLang="en-US" sz="5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B59838-9E32-49DE-A753-862D289EBAB5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BC82F2-5DAF-4CE4-A178-EF95C66105E9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75;p16">
            <a:extLst>
              <a:ext uri="{FF2B5EF4-FFF2-40B4-BE49-F238E27FC236}">
                <a16:creationId xmlns:a16="http://schemas.microsoft.com/office/drawing/2014/main" id="{94179421-17F5-475C-A465-E7C170CCF7DD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" altLang="ko-KR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데모화면</a:t>
            </a:r>
            <a:endParaRPr lang="en-US" altLang="ko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Car Pad</a:t>
            </a:r>
            <a:endParaRPr lang="ko-KR" altLang="en-US" sz="2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999" y="1661983"/>
            <a:ext cx="7416373" cy="325576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22</a:t>
            </a:fld>
            <a:endParaRPr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>
            <a:alpha val="15000"/>
          </a:srgbClr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23</a:t>
            </a:fld>
            <a:endParaRPr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Google Shape;69;p15">
            <a:extLst>
              <a:ext uri="{FF2B5EF4-FFF2-40B4-BE49-F238E27FC236}">
                <a16:creationId xmlns:a16="http://schemas.microsoft.com/office/drawing/2014/main" id="{65F40C49-5078-4A7B-BA80-6E15FDDF4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17954"/>
            <a:ext cx="8520600" cy="907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4000" dirty="0">
                <a:solidFill>
                  <a:srgbClr val="7F7F7F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일정</a:t>
            </a:r>
            <a:endParaRPr sz="4000" dirty="0">
              <a:solidFill>
                <a:srgbClr val="7F7F7F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9ADC92-F6A0-4383-B0D3-66C1EDDD5883}"/>
              </a:ext>
            </a:extLst>
          </p:cNvPr>
          <p:cNvGrpSpPr/>
          <p:nvPr/>
        </p:nvGrpSpPr>
        <p:grpSpPr>
          <a:xfrm>
            <a:off x="3650246" y="2063954"/>
            <a:ext cx="1843507" cy="108000"/>
            <a:chOff x="3597348" y="1922927"/>
            <a:chExt cx="1843507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4A0D5BA-DB56-4F5C-A030-E6FB23BE29A6}"/>
                </a:ext>
              </a:extLst>
            </p:cNvPr>
            <p:cNvSpPr/>
            <p:nvPr/>
          </p:nvSpPr>
          <p:spPr>
            <a:xfrm>
              <a:off x="4465102" y="1922927"/>
              <a:ext cx="108000" cy="108000"/>
            </a:xfrm>
            <a:prstGeom prst="ellipse">
              <a:avLst/>
            </a:prstGeom>
            <a:noFill/>
            <a:ln w="12700"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320E950-834A-47AE-88E2-FA6E27432F91}"/>
                </a:ext>
              </a:extLst>
            </p:cNvPr>
            <p:cNvCxnSpPr/>
            <p:nvPr/>
          </p:nvCxnSpPr>
          <p:spPr>
            <a:xfrm>
              <a:off x="4720855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2E7B459-72CF-4578-B0FC-25780E20BFB2}"/>
                </a:ext>
              </a:extLst>
            </p:cNvPr>
            <p:cNvCxnSpPr/>
            <p:nvPr/>
          </p:nvCxnSpPr>
          <p:spPr>
            <a:xfrm>
              <a:off x="3597348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A07EF4-314E-4ABF-A6F3-0119EBCB55D2}"/>
              </a:ext>
            </a:extLst>
          </p:cNvPr>
          <p:cNvGrpSpPr/>
          <p:nvPr/>
        </p:nvGrpSpPr>
        <p:grpSpPr>
          <a:xfrm>
            <a:off x="3650247" y="2973836"/>
            <a:ext cx="1843507" cy="108000"/>
            <a:chOff x="3597348" y="1922927"/>
            <a:chExt cx="1843507" cy="108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2619A8-698B-4CD0-A519-70187C76883C}"/>
                </a:ext>
              </a:extLst>
            </p:cNvPr>
            <p:cNvSpPr/>
            <p:nvPr/>
          </p:nvSpPr>
          <p:spPr>
            <a:xfrm>
              <a:off x="4465102" y="1922927"/>
              <a:ext cx="108000" cy="108000"/>
            </a:xfrm>
            <a:prstGeom prst="ellipse">
              <a:avLst/>
            </a:prstGeom>
            <a:noFill/>
            <a:ln w="12700"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1AA1988-2BB9-4D58-A0D7-33C06EC56839}"/>
                </a:ext>
              </a:extLst>
            </p:cNvPr>
            <p:cNvCxnSpPr/>
            <p:nvPr/>
          </p:nvCxnSpPr>
          <p:spPr>
            <a:xfrm>
              <a:off x="4720855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16EC7F-70A1-4E37-BD40-89BEE70A2B7D}"/>
                </a:ext>
              </a:extLst>
            </p:cNvPr>
            <p:cNvCxnSpPr/>
            <p:nvPr/>
          </p:nvCxnSpPr>
          <p:spPr>
            <a:xfrm>
              <a:off x="3597348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E16B16-E936-4F41-9D44-53B91D358B54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DE01A6-97E7-490C-B596-6D3691B4D509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3B21B918-FA24-4959-8D38-B8F4294910C1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수행일정</a:t>
            </a:r>
            <a:endParaRPr lang="ko-KR" altLang="en-US" sz="2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254" name="Google Shape;254;p36"/>
          <p:cNvGraphicFramePr/>
          <p:nvPr>
            <p:extLst>
              <p:ext uri="{D42A27DB-BD31-4B8C-83A1-F6EECF244321}">
                <p14:modId xmlns:p14="http://schemas.microsoft.com/office/powerpoint/2010/main" val="975227943"/>
              </p:ext>
            </p:extLst>
          </p:nvPr>
        </p:nvGraphicFramePr>
        <p:xfrm>
          <a:off x="1061999" y="1536308"/>
          <a:ext cx="7560000" cy="3240000"/>
        </p:xfrm>
        <a:graphic>
          <a:graphicData uri="http://schemas.openxmlformats.org/drawingml/2006/table">
            <a:tbl>
              <a:tblPr firstRow="1" bandRow="1">
                <a:noFill/>
                <a:tableStyleId>{C56E99CE-4A6C-4141-910D-8D2D40D59D15}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일자</a:t>
                      </a: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</a:t>
                      </a: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8</a:t>
                      </a: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16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17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18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21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22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23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24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25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28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29</a:t>
                      </a: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30</a:t>
                      </a: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31</a:t>
                      </a: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개발환경구축</a:t>
                      </a:r>
                      <a:endParaRPr sz="1200" b="1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통합 인프라 설계</a:t>
                      </a:r>
                      <a:endParaRPr sz="12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인프라 구현 </a:t>
                      </a:r>
                      <a:endParaRPr sz="12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서버 파트 구현</a:t>
                      </a:r>
                      <a:endParaRPr sz="12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IoT 및 CAN 구현</a:t>
                      </a:r>
                      <a:endParaRPr sz="12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모듈 병합</a:t>
                      </a:r>
                      <a:endParaRPr sz="12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데모 준비</a:t>
                      </a:r>
                      <a:endParaRPr sz="12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보고서 작성</a:t>
                      </a:r>
                      <a:endParaRPr sz="1200" b="1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5" name="Google Shape;25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24</a:t>
            </a:fld>
            <a:endParaRPr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2203200"/>
            <a:ext cx="85206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감사합니다.</a:t>
            </a:r>
            <a:endParaRPr sz="360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25</a:t>
            </a:fld>
            <a:endParaRPr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>
            <a:alpha val="15000"/>
          </a:srgbClr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117954"/>
            <a:ext cx="8520600" cy="907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 dirty="0">
                <a:solidFill>
                  <a:srgbClr val="7F7F7F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제안 개요</a:t>
            </a:r>
            <a:endParaRPr sz="4000" dirty="0">
              <a:solidFill>
                <a:srgbClr val="7F7F7F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4CB954B-CDBD-4F29-B541-E53858CC601A}"/>
              </a:ext>
            </a:extLst>
          </p:cNvPr>
          <p:cNvGrpSpPr/>
          <p:nvPr/>
        </p:nvGrpSpPr>
        <p:grpSpPr>
          <a:xfrm>
            <a:off x="3650246" y="2063954"/>
            <a:ext cx="1843507" cy="108000"/>
            <a:chOff x="3597348" y="1922927"/>
            <a:chExt cx="1843507" cy="108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D0347CF-F3CF-4029-BBEA-F2E9D7A2C2FD}"/>
                </a:ext>
              </a:extLst>
            </p:cNvPr>
            <p:cNvSpPr/>
            <p:nvPr/>
          </p:nvSpPr>
          <p:spPr>
            <a:xfrm>
              <a:off x="4465102" y="1922927"/>
              <a:ext cx="108000" cy="108000"/>
            </a:xfrm>
            <a:prstGeom prst="ellipse">
              <a:avLst/>
            </a:prstGeom>
            <a:noFill/>
            <a:ln w="12700"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D8CDC-251A-43BB-B7C8-90636EEF0C2B}"/>
                </a:ext>
              </a:extLst>
            </p:cNvPr>
            <p:cNvCxnSpPr/>
            <p:nvPr/>
          </p:nvCxnSpPr>
          <p:spPr>
            <a:xfrm>
              <a:off x="4720855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8B1511C-58A6-430C-8B41-4E72F6078F36}"/>
                </a:ext>
              </a:extLst>
            </p:cNvPr>
            <p:cNvCxnSpPr/>
            <p:nvPr/>
          </p:nvCxnSpPr>
          <p:spPr>
            <a:xfrm>
              <a:off x="3597348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51C933C-1D35-44B7-A43F-80A9B8115CAA}"/>
              </a:ext>
            </a:extLst>
          </p:cNvPr>
          <p:cNvGrpSpPr/>
          <p:nvPr/>
        </p:nvGrpSpPr>
        <p:grpSpPr>
          <a:xfrm>
            <a:off x="3650247" y="2973836"/>
            <a:ext cx="1843507" cy="108000"/>
            <a:chOff x="3597348" y="1922927"/>
            <a:chExt cx="1843507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1D0F8F1-C7EE-4796-85F9-1030B2E662D4}"/>
                </a:ext>
              </a:extLst>
            </p:cNvPr>
            <p:cNvSpPr/>
            <p:nvPr/>
          </p:nvSpPr>
          <p:spPr>
            <a:xfrm>
              <a:off x="4465102" y="1922927"/>
              <a:ext cx="108000" cy="108000"/>
            </a:xfrm>
            <a:prstGeom prst="ellipse">
              <a:avLst/>
            </a:prstGeom>
            <a:noFill/>
            <a:ln w="12700"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B62D08B-E3FF-428A-B8F7-529F5E1FC1D6}"/>
                </a:ext>
              </a:extLst>
            </p:cNvPr>
            <p:cNvCxnSpPr/>
            <p:nvPr/>
          </p:nvCxnSpPr>
          <p:spPr>
            <a:xfrm>
              <a:off x="4720855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3726405-F9F1-4279-899E-A12E9D80D38E}"/>
                </a:ext>
              </a:extLst>
            </p:cNvPr>
            <p:cNvCxnSpPr/>
            <p:nvPr/>
          </p:nvCxnSpPr>
          <p:spPr>
            <a:xfrm>
              <a:off x="3597348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8D97A01-A6B0-4063-A45D-37FB0474DFAD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F125C7-A799-4201-82DC-21ED392D65CD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7A8E2-83AA-4FEE-AD01-A96480E7B621}"/>
              </a:ext>
            </a:extLst>
          </p:cNvPr>
          <p:cNvSpPr txBox="1"/>
          <p:nvPr/>
        </p:nvSpPr>
        <p:spPr>
          <a:xfrm>
            <a:off x="1096721" y="1544332"/>
            <a:ext cx="740606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시중의 차량관리 앱은 사용자가 직접 정보를 입력하는 불편함이 있다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4" algn="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2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=&gt;</a:t>
            </a:r>
            <a:r>
              <a:rPr lang="ko-KR" altLang="en-US" sz="2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커넥티드카에서</a:t>
            </a:r>
            <a:r>
              <a:rPr lang="ko-KR" altLang="en-US" sz="2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실시간으로 정보를 수집</a:t>
            </a:r>
            <a:r>
              <a:rPr lang="en-US" altLang="ko-KR" sz="2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제공하는 플랫폼 구축</a:t>
            </a:r>
            <a:r>
              <a:rPr lang="en-US" altLang="ko-KR" sz="2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lvl="4"/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lvl="4" indent="-285750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미세먼지나 실내 공기 환경 문제가 사회적 이슈가 되면서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4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차량 내 쾌적한 환경을 위한 대책이 필요하다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lvl="4"/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4" algn="r"/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2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=&gt; </a:t>
            </a:r>
            <a:r>
              <a:rPr lang="ko-KR" altLang="en-US" sz="2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사용자의 쾌적도를 관리할 수 있는 기능까지 포함하는 통합 관제 시스템 구축</a:t>
            </a:r>
            <a:r>
              <a:rPr lang="en-US" altLang="ko-KR" sz="2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15" name="Google Shape;75;p16">
            <a:extLst>
              <a:ext uri="{FF2B5EF4-FFF2-40B4-BE49-F238E27FC236}">
                <a16:creationId xmlns:a16="http://schemas.microsoft.com/office/drawing/2014/main" id="{6D6736AE-0177-423B-B212-AB4CA8D5DF4C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제안 개요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 </a:t>
            </a:r>
            <a:r>
              <a:rPr lang="en-US" altLang="ko-KR" sz="1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- </a:t>
            </a:r>
            <a:r>
              <a:rPr lang="ko-KR" altLang="en-US" sz="1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제안 배경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7AA224E-9383-4474-99F7-8F9A2859E3FB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096721" y="1544333"/>
            <a:ext cx="6819015" cy="31188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69900">
              <a:spcBef>
                <a:spcPts val="1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l"/>
            </a:pPr>
            <a:r>
              <a:rPr lang="ko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커넥티드카에서 실시간으로 정보를 업데이트 하는 시스템을 구축</a:t>
            </a:r>
            <a:endParaRPr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endParaRPr sz="1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69900">
              <a:spcBef>
                <a:spcPts val="1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l"/>
            </a:pPr>
            <a:r>
              <a:rPr lang="ko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자동차 정보와 소모품 교환주기를 시각화하여 운전자에게 정보 제공</a:t>
            </a:r>
            <a:endParaRPr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69900" lvl="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l"/>
            </a:pPr>
            <a:r>
              <a:rPr lang="ko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자동화된 공조시스템으로 자동차 내의 공기를 체계적으로 관리</a:t>
            </a:r>
            <a:endParaRPr lang="en-US" altLang="ko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69900" lvl="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l"/>
            </a:pPr>
            <a:endParaRPr sz="1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69900" lvl="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l"/>
            </a:pPr>
            <a:r>
              <a:rPr lang="ko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정보제공 시스템을 바탕으로 안전한 운전환경 구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축</a:t>
            </a:r>
            <a:endParaRPr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BF54E1-9BB1-4DAE-9A67-0DD074BC9D1E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75;p16">
            <a:extLst>
              <a:ext uri="{FF2B5EF4-FFF2-40B4-BE49-F238E27FC236}">
                <a16:creationId xmlns:a16="http://schemas.microsoft.com/office/drawing/2014/main" id="{F71EC944-600A-4CF3-AB71-7E8F62D11E64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제안 개요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 </a:t>
            </a:r>
            <a:r>
              <a:rPr lang="en-US" altLang="ko-KR" sz="1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- </a:t>
            </a:r>
            <a:r>
              <a:rPr lang="ko" altLang="ko-KR" sz="1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목적 및 기대효과</a:t>
            </a:r>
            <a:endParaRPr lang="ko-KR" altLang="en-US" sz="18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18C5AD-B6DD-4258-B187-D50E22288C50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BF9E7F-C674-4C2C-8AB6-1D593A000064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51B27D60-9568-48E3-AC09-AE9E052F1BCD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제안 개요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 </a:t>
            </a:r>
            <a:r>
              <a:rPr lang="en-US" altLang="ko-KR" sz="1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- </a:t>
            </a:r>
            <a:r>
              <a:rPr lang="ko-KR" altLang="en-US" sz="18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차별화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096721" y="1544333"/>
            <a:ext cx="4519816" cy="2906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Wingdings" panose="05000000000000000000" pitchFamily="2" charset="2"/>
              <a:buChar char="l"/>
            </a:pPr>
            <a:r>
              <a:rPr lang="ko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쉽고 체계적인 커넥티드 카 관리</a:t>
            </a:r>
            <a:endParaRPr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800100" lvl="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endParaRPr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69900" lvl="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Wingdings" panose="05000000000000000000" pitchFamily="2" charset="2"/>
              <a:buChar char="l"/>
            </a:pPr>
            <a:r>
              <a:rPr lang="ko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빅데이터 수집 인프라 구축</a:t>
            </a:r>
            <a:endParaRPr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800100" lvl="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endParaRPr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69900" lvl="0" algn="l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Wingdings" panose="05000000000000000000" pitchFamily="2" charset="2"/>
              <a:buChar char="l"/>
            </a:pPr>
            <a:r>
              <a:rPr lang="ko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다양한 플랫폼에서 실시간 정보 확인</a:t>
            </a:r>
            <a:endParaRPr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lvl="0" algn="l" rtl="0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Char char="l"/>
            </a:pPr>
            <a:endParaRPr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>
            <a:alpha val="15000"/>
          </a:srgb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494954C0-918F-4A64-A525-18D7931C1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17954"/>
            <a:ext cx="8520600" cy="907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4000" dirty="0">
                <a:solidFill>
                  <a:srgbClr val="7F7F7F"/>
                </a:solidFill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sz="4000" dirty="0">
              <a:solidFill>
                <a:srgbClr val="7F7F7F"/>
              </a:solidFill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DFAEC3-4F8E-4898-A021-2597A9D742FB}"/>
              </a:ext>
            </a:extLst>
          </p:cNvPr>
          <p:cNvGrpSpPr/>
          <p:nvPr/>
        </p:nvGrpSpPr>
        <p:grpSpPr>
          <a:xfrm>
            <a:off x="3650246" y="2063954"/>
            <a:ext cx="1843507" cy="108000"/>
            <a:chOff x="3597348" y="1922927"/>
            <a:chExt cx="1843507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2AF5526-EA8A-48B1-BF06-B54088E4253C}"/>
                </a:ext>
              </a:extLst>
            </p:cNvPr>
            <p:cNvSpPr/>
            <p:nvPr/>
          </p:nvSpPr>
          <p:spPr>
            <a:xfrm>
              <a:off x="4465102" y="1922927"/>
              <a:ext cx="108000" cy="108000"/>
            </a:xfrm>
            <a:prstGeom prst="ellipse">
              <a:avLst/>
            </a:prstGeom>
            <a:noFill/>
            <a:ln w="12700"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7FB076A-3B3D-454D-8D48-2C88ECA4C73D}"/>
                </a:ext>
              </a:extLst>
            </p:cNvPr>
            <p:cNvCxnSpPr/>
            <p:nvPr/>
          </p:nvCxnSpPr>
          <p:spPr>
            <a:xfrm>
              <a:off x="4720855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9A45D06-4D93-4DD2-AAA8-029C3CFE037B}"/>
                </a:ext>
              </a:extLst>
            </p:cNvPr>
            <p:cNvCxnSpPr/>
            <p:nvPr/>
          </p:nvCxnSpPr>
          <p:spPr>
            <a:xfrm>
              <a:off x="3597348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4D4D18-DC43-4753-B8BD-77CFAA3F36B7}"/>
              </a:ext>
            </a:extLst>
          </p:cNvPr>
          <p:cNvGrpSpPr/>
          <p:nvPr/>
        </p:nvGrpSpPr>
        <p:grpSpPr>
          <a:xfrm>
            <a:off x="3650247" y="2973836"/>
            <a:ext cx="1843507" cy="108000"/>
            <a:chOff x="3597348" y="1922927"/>
            <a:chExt cx="1843507" cy="108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D7FD9B-5D50-4D45-BB09-60E6C8B3B55D}"/>
                </a:ext>
              </a:extLst>
            </p:cNvPr>
            <p:cNvSpPr/>
            <p:nvPr/>
          </p:nvSpPr>
          <p:spPr>
            <a:xfrm>
              <a:off x="4465102" y="1922927"/>
              <a:ext cx="108000" cy="108000"/>
            </a:xfrm>
            <a:prstGeom prst="ellipse">
              <a:avLst/>
            </a:prstGeom>
            <a:noFill/>
            <a:ln w="12700"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79D401-EB35-461C-9197-C4791FAEFA3B}"/>
                </a:ext>
              </a:extLst>
            </p:cNvPr>
            <p:cNvCxnSpPr/>
            <p:nvPr/>
          </p:nvCxnSpPr>
          <p:spPr>
            <a:xfrm>
              <a:off x="4720855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BCAA451-66C9-4FF3-A82B-A78D491AC16D}"/>
                </a:ext>
              </a:extLst>
            </p:cNvPr>
            <p:cNvCxnSpPr/>
            <p:nvPr/>
          </p:nvCxnSpPr>
          <p:spPr>
            <a:xfrm>
              <a:off x="3597348" y="1976927"/>
              <a:ext cx="720000" cy="0"/>
            </a:xfrm>
            <a:prstGeom prst="line">
              <a:avLst/>
            </a:prstGeom>
            <a:ln w="12700">
              <a:solidFill>
                <a:srgbClr val="F8C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478704-7F1A-4184-9246-D9734DE50A32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76250"/>
            <a:ext cx="6817200" cy="3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875" y1="44222" x2="35875" y2="44222"/>
                        <a14:foregroundMark x1="40875" y1="22000" x2="40875" y2="22000"/>
                        <a14:foregroundMark x1="39500" y1="6222" x2="40250" y2="7111"/>
                        <a14:foregroundMark x1="84750" y1="11333" x2="84750" y2="11333"/>
                        <a14:foregroundMark x1="89625" y1="23333" x2="89625" y2="23333"/>
                        <a14:foregroundMark x1="13375" y1="46444" x2="13375" y2="46444"/>
                        <a14:foregroundMark x1="9500" y1="40444" x2="9500" y2="40444"/>
                        <a14:foregroundMark x1="24000" y1="25333" x2="24000" y2="25333"/>
                        <a14:foregroundMark x1="77500" y1="25333" x2="77500" y2="25333"/>
                        <a14:foregroundMark x1="78625" y1="25556" x2="78625" y2="25556"/>
                        <a14:foregroundMark x1="31625" y1="53333" x2="31625" y2="53333"/>
                        <a14:foregroundMark x1="24125" y1="54222" x2="24125" y2="5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4750" y="704850"/>
            <a:ext cx="7367550" cy="42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72F6FB-419E-4A9A-82E0-50F99D3C0B03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5D7B16CD-24BA-4115-8366-7DF368323F01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아키텍쳐(HW / SW)</a:t>
            </a: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DA975-7B9D-4ABA-84EC-91E2AF589A54}"/>
              </a:ext>
            </a:extLst>
          </p:cNvPr>
          <p:cNvSpPr txBox="1"/>
          <p:nvPr/>
        </p:nvSpPr>
        <p:spPr>
          <a:xfrm>
            <a:off x="5362575" y="3103927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CAR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4BB7B8E-BA1C-470F-A324-CBF5721A1740}"/>
              </a:ext>
            </a:extLst>
          </p:cNvPr>
          <p:cNvSpPr/>
          <p:nvPr/>
        </p:nvSpPr>
        <p:spPr>
          <a:xfrm>
            <a:off x="539999" y="0"/>
            <a:ext cx="8604001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4BF3D1-BC73-431F-8B85-935997FB6A30}"/>
              </a:ext>
            </a:extLst>
          </p:cNvPr>
          <p:cNvSpPr/>
          <p:nvPr/>
        </p:nvSpPr>
        <p:spPr>
          <a:xfrm>
            <a:off x="-1" y="0"/>
            <a:ext cx="540000" cy="51435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Google Shape;75;p16">
            <a:extLst>
              <a:ext uri="{FF2B5EF4-FFF2-40B4-BE49-F238E27FC236}">
                <a16:creationId xmlns:a16="http://schemas.microsoft.com/office/drawing/2014/main" id="{8F6EEDFF-4584-4EFC-9995-BA2D4CF5C98D}"/>
              </a:ext>
            </a:extLst>
          </p:cNvPr>
          <p:cNvSpPr txBox="1">
            <a:spLocks/>
          </p:cNvSpPr>
          <p:nvPr/>
        </p:nvSpPr>
        <p:spPr>
          <a:xfrm>
            <a:off x="539999" y="290992"/>
            <a:ext cx="2880000" cy="1080000"/>
          </a:xfrm>
          <a:prstGeom prst="rect">
            <a:avLst/>
          </a:prstGeom>
          <a:solidFill>
            <a:srgbClr val="F8CB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>
                <a:latin typeface="DX몽블랑라운드ExB" panose="02020600000000000000" pitchFamily="18" charset="-127"/>
                <a:ea typeface="DX몽블랑라운드ExB" panose="02020600000000000000" pitchFamily="18" charset="-127"/>
              </a:rPr>
              <a:t>수행 방안</a:t>
            </a:r>
            <a:endParaRPr lang="en-US" altLang="ko-KR" sz="3600" dirty="0">
              <a:latin typeface="DX몽블랑라운드ExB" panose="02020600000000000000" pitchFamily="18" charset="-127"/>
              <a:ea typeface="DX몽블랑라운드ExB" panose="02020600000000000000" pitchFamily="18" charset="-127"/>
            </a:endParaRPr>
          </a:p>
          <a:p>
            <a:pPr algn="r"/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구성 아키텍쳐(HW / SW)</a:t>
            </a: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rgbClr val="D9D9D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9</a:t>
            </a:fld>
            <a:endParaRPr dirty="0">
              <a:solidFill>
                <a:srgbClr val="D9D9D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r="15354"/>
          <a:stretch/>
        </p:blipFill>
        <p:spPr>
          <a:xfrm>
            <a:off x="1154164" y="1952245"/>
            <a:ext cx="396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8BFE5-8ABE-4CA4-A250-B9D46E5A2786}"/>
              </a:ext>
            </a:extLst>
          </p:cNvPr>
          <p:cNvSpPr txBox="1"/>
          <p:nvPr/>
        </p:nvSpPr>
        <p:spPr>
          <a:xfrm>
            <a:off x="5368330" y="2766987"/>
            <a:ext cx="3541405" cy="99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1300"/>
              </a:spcBef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모바일 앱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/Tablet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실시간 자동차 상태 표시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속도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연비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차량 내부 온도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공기정보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로그기록을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HDFS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저장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추후 분석에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AA45C-4684-4D9C-A82A-24CF1D0321F2}"/>
              </a:ext>
            </a:extLst>
          </p:cNvPr>
          <p:cNvSpPr txBox="1"/>
          <p:nvPr/>
        </p:nvSpPr>
        <p:spPr>
          <a:xfrm>
            <a:off x="4111252" y="474484"/>
            <a:ext cx="4295774" cy="7130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spcBef>
                <a:spcPts val="100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1-1. </a:t>
            </a:r>
            <a:r>
              <a:rPr lang="ko-KR" altLang="en-US" sz="1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날짜별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운행 기록 저장 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조회 기능 제공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pPr lvl="0" algn="ctr">
              <a:spcBef>
                <a:spcPts val="1000"/>
              </a:spcBef>
            </a:pP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모바일 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앱으로 실시간 자동차 정보 수집 및 업데이트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7858E4-C4EE-4C01-8788-4481A1B67BEA}"/>
              </a:ext>
            </a:extLst>
          </p:cNvPr>
          <p:cNvGrpSpPr/>
          <p:nvPr/>
        </p:nvGrpSpPr>
        <p:grpSpPr>
          <a:xfrm>
            <a:off x="3790109" y="380992"/>
            <a:ext cx="4938061" cy="900000"/>
            <a:chOff x="3790109" y="380992"/>
            <a:chExt cx="4938061" cy="900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7C81D6F-97C7-40C4-B29C-3E18A7F9B75D}"/>
                </a:ext>
              </a:extLst>
            </p:cNvPr>
            <p:cNvGrpSpPr/>
            <p:nvPr/>
          </p:nvGrpSpPr>
          <p:grpSpPr>
            <a:xfrm>
              <a:off x="3790109" y="380992"/>
              <a:ext cx="360000" cy="900000"/>
              <a:chOff x="2154114" y="1498840"/>
              <a:chExt cx="360000" cy="900000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A75FB7BD-FF05-4305-8DE0-8063B2BB8982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8546C6CC-B0B5-4C29-8A06-600F48C887B9}"/>
                  </a:ext>
                </a:extLst>
              </p:cNvPr>
              <p:cNvCxnSpPr/>
              <p:nvPr/>
            </p:nvCxnSpPr>
            <p:spPr>
              <a:xfrm>
                <a:off x="2154114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F98A6C5-8A11-4F62-BD37-0C7E4035F432}"/>
                  </a:ext>
                </a:extLst>
              </p:cNvPr>
              <p:cNvCxnSpPr/>
              <p:nvPr/>
            </p:nvCxnSpPr>
            <p:spPr>
              <a:xfrm>
                <a:off x="2154114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CC998D-0DAE-4D5B-A9CF-F2E6BC6C98FB}"/>
                </a:ext>
              </a:extLst>
            </p:cNvPr>
            <p:cNvGrpSpPr/>
            <p:nvPr/>
          </p:nvGrpSpPr>
          <p:grpSpPr>
            <a:xfrm>
              <a:off x="8368170" y="380992"/>
              <a:ext cx="360000" cy="900000"/>
              <a:chOff x="7189375" y="1498840"/>
              <a:chExt cx="360000" cy="900000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9F09142-6A46-4A12-8024-C3CA31377BED}"/>
                  </a:ext>
                </a:extLst>
              </p:cNvPr>
              <p:cNvCxnSpPr/>
              <p:nvPr/>
            </p:nvCxnSpPr>
            <p:spPr>
              <a:xfrm rot="10800000">
                <a:off x="7189375" y="23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8E08C89E-4755-4D2E-85E2-B810585D44B2}"/>
                  </a:ext>
                </a:extLst>
              </p:cNvPr>
              <p:cNvCxnSpPr/>
              <p:nvPr/>
            </p:nvCxnSpPr>
            <p:spPr>
              <a:xfrm rot="10800000">
                <a:off x="7549375" y="1498840"/>
                <a:ext cx="0" cy="90000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FB5694D-59D9-472E-9AA9-BE337F1A4F71}"/>
                  </a:ext>
                </a:extLst>
              </p:cNvPr>
              <p:cNvCxnSpPr/>
              <p:nvPr/>
            </p:nvCxnSpPr>
            <p:spPr>
              <a:xfrm rot="10800000">
                <a:off x="7189375" y="1498840"/>
                <a:ext cx="360000" cy="0"/>
              </a:xfrm>
              <a:prstGeom prst="line">
                <a:avLst/>
              </a:prstGeom>
              <a:ln w="12700">
                <a:solidFill>
                  <a:srgbClr val="F8CB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719897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871</Words>
  <Application>Microsoft Office PowerPoint</Application>
  <PresentationFormat>화면 슬라이드 쇼(16:9)</PresentationFormat>
  <Paragraphs>222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나눔바른펜</vt:lpstr>
      <vt:lpstr>Wingdings</vt:lpstr>
      <vt:lpstr>DX몽블랑라운드ExB</vt:lpstr>
      <vt:lpstr>Simple Light</vt:lpstr>
      <vt:lpstr>커넥티드카 IoT 통합관제 시스템 개발</vt:lpstr>
      <vt:lpstr>Contents</vt:lpstr>
      <vt:lpstr>제안 개요</vt:lpstr>
      <vt:lpstr>PowerPoint 프레젠테이션</vt:lpstr>
      <vt:lpstr>PowerPoint 프레젠테이션</vt:lpstr>
      <vt:lpstr>PowerPoint 프레젠테이션</vt:lpstr>
      <vt:lpstr>수행 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 일정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커넥티드카 IoT 통합관제 시스템 개발</dc:title>
  <cp:lastModifiedBy>지연 김</cp:lastModifiedBy>
  <cp:revision>71</cp:revision>
  <dcterms:modified xsi:type="dcterms:W3CDTF">2019-10-08T01:41:42Z</dcterms:modified>
</cp:coreProperties>
</file>