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2" r:id="rId7"/>
    <p:sldId id="271" r:id="rId8"/>
    <p:sldId id="276" r:id="rId9"/>
    <p:sldId id="263" r:id="rId10"/>
    <p:sldId id="272" r:id="rId11"/>
    <p:sldId id="264" r:id="rId12"/>
    <p:sldId id="273" r:id="rId13"/>
    <p:sldId id="265" r:id="rId14"/>
    <p:sldId id="274" r:id="rId15"/>
    <p:sldId id="275" r:id="rId16"/>
    <p:sldId id="266" r:id="rId17"/>
    <p:sldId id="277" r:id="rId18"/>
    <p:sldId id="267" r:id="rId19"/>
    <p:sldId id="268" r:id="rId20"/>
    <p:sldId id="269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Roboto Slab" pitchFamily="2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86866"/>
  </p:normalViewPr>
  <p:slideViewPr>
    <p:cSldViewPr snapToGrid="0">
      <p:cViewPr varScale="1">
        <p:scale>
          <a:sx n="133" d="100"/>
          <a:sy n="133" d="100"/>
        </p:scale>
        <p:origin x="11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448e9c78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448e9c78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850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446d08b6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446d08b6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446d08b6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446d08b6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Gradient Boosting has the highest accuracy score and AUC score, followed by Random Forest.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Logistic Regression and SVC seem to be not doing well</a:t>
            </a:r>
            <a:r>
              <a:rPr lang="en-CA" dirty="0">
                <a:effectLst/>
              </a:rPr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CA" sz="3200" i="0" dirty="0">
                <a:effectLst/>
                <a:latin typeface="Helvetica" pitchFamily="2" charset="0"/>
              </a:rPr>
              <a:t>KNN and Naïve Bayes are acceptable discrimination.</a:t>
            </a:r>
            <a:endParaRPr lang="en-CA" sz="1800" i="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We only train each model with its default parameters</a:t>
            </a:r>
            <a:r>
              <a:rPr lang="en-CA" sz="3200" dirty="0">
                <a:effectLst/>
              </a:rPr>
              <a:t>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Model performance might be different if applying different parameters</a:t>
            </a:r>
            <a:r>
              <a:rPr lang="en-CA" dirty="0">
                <a:effectLst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4754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448e9c78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448e9c78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446d08b6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446d08b6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3174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446d08b6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446d08b6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6592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8d36699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8d36699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8d36699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8d36699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154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446d08b66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446d08b66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448e9c78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448e9c78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26cc197e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26cc197e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Bureau of Transportation Statistics (BTS) has been recording airline customer data to help decision makers better understand statistics on transportation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goal is to improve operational efficiency, to examine emerging topics, and to create relevant and timely information that foster understanding of transportation and its transformational role in society</a:t>
            </a:r>
            <a:r>
              <a:rPr lang="en-CA" sz="3200" dirty="0">
                <a:effectLst/>
              </a:rPr>
              <a:t>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448e9c78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448e9c78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446d08b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446d08b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raw dataset involves 3 different files: airlines, airports, and flights</a:t>
            </a:r>
            <a:r>
              <a:rPr lang="en-CA" dirty="0">
                <a:effectLst/>
              </a:rPr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Airline data contains 14 unique airlines and their codes, and the table contains no missing data. Airports data contains 322 rows and 7 columns that are related to locations of airports.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Flights data contains 5819079 rows and 31 columns</a:t>
            </a:r>
            <a:r>
              <a:rPr lang="en-CA" dirty="0">
                <a:effectLst/>
              </a:rPr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26cc197e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26cc197e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446d08b6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446d08b6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“ARRIVAL_TIME” and “SCHEDULED_ARRIVAL” are removed because “ARRIVAL_DELAY” simply summarizes these two features. 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Similarly, “SCHEDULED_DEPARTURE” and “DEPARTURE_TIME” are removed because “DEPARTURE_DELAY” summarizes the two. 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Columns not interested in the current study are also dropped: “TAXI_OUT”, “TAXI_IN”, “WHEELS_OFF”, “WHEELS_ON”, “AIR_TIME”, “SCHDULED_TIME”, and “ELAPSED_TIME”. 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Missing values under “TAIL_NUMBER” are dropped since missed aircraft identifier rows are useless.</a:t>
            </a:r>
            <a:r>
              <a:rPr lang="en-CA" sz="3200" dirty="0">
                <a:effectLst/>
              </a:rPr>
              <a:t>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final cleaned dataset contains 5309350 rows and 28 columns.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446d08b66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446d08b66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446d08b66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446d08b66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6113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446d08b66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446d08b66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4781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448e9c78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448e9c78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 dirty="0"/>
              <a:t>Age is further grouped in ranges (5 groups with 10 years as range)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 dirty="0" err="1"/>
              <a:t>RestingBP</a:t>
            </a:r>
            <a:r>
              <a:rPr lang="en-CA" dirty="0"/>
              <a:t> will be dropped based on Chi Squared Test and ANOVA Test for categorical and numerical features, respectively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U.S Flights Delay Analysis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Ban Qu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39999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Train-Test Split</a:t>
            </a:r>
            <a:endParaRPr dirty="0"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2"/>
          </p:nvPr>
        </p:nvSpPr>
        <p:spPr>
          <a:xfrm>
            <a:off x="4944459" y="2230812"/>
            <a:ext cx="3999900" cy="2275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CA" sz="2000" dirty="0"/>
              <a:t>KNN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CA" sz="2000" dirty="0"/>
              <a:t>Logistic Regression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CA" sz="2000" dirty="0"/>
              <a:t>Random Forest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CA" sz="2000" dirty="0"/>
              <a:t>Support Vector Machine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CA" sz="2000" dirty="0"/>
              <a:t>Naïve Bayes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CA" sz="2000" dirty="0"/>
              <a:t>Gradient Boosting</a:t>
            </a:r>
            <a:endParaRPr sz="2000" dirty="0"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4944459" y="458025"/>
            <a:ext cx="3999900" cy="15198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Selection</a:t>
            </a:r>
            <a:br>
              <a:rPr lang="en" dirty="0"/>
            </a:br>
            <a:r>
              <a:rPr lang="en" dirty="0"/>
              <a:t>(Classification Problem)</a:t>
            </a:r>
            <a:endParaRPr dirty="0"/>
          </a:p>
        </p:txBody>
      </p:sp>
      <p:sp>
        <p:nvSpPr>
          <p:cNvPr id="5" name="Google Shape;112;p20">
            <a:extLst>
              <a:ext uri="{FF2B5EF4-FFF2-40B4-BE49-F238E27FC236}">
                <a16:creationId xmlns:a16="http://schemas.microsoft.com/office/drawing/2014/main" id="{261D5E38-9512-BE53-0850-9D4FBBAF62AD}"/>
              </a:ext>
            </a:extLst>
          </p:cNvPr>
          <p:cNvSpPr txBox="1">
            <a:spLocks/>
          </p:cNvSpPr>
          <p:nvPr/>
        </p:nvSpPr>
        <p:spPr>
          <a:xfrm>
            <a:off x="309706" y="1489825"/>
            <a:ext cx="4493300" cy="2275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-355600">
              <a:buSzPts val="2000"/>
              <a:buFont typeface="Roboto"/>
              <a:buChar char="❖"/>
            </a:pPr>
            <a:r>
              <a:rPr lang="en-CA" sz="2000" dirty="0"/>
              <a:t>Training Data vs. Testing Data: 80% vs. 20%</a:t>
            </a:r>
          </a:p>
          <a:p>
            <a:pPr indent="-355600">
              <a:buSzPts val="2000"/>
              <a:buFont typeface="Roboto"/>
              <a:buChar char="❖"/>
            </a:pPr>
            <a:r>
              <a:rPr lang="en-CA" sz="2000" dirty="0" err="1"/>
              <a:t>X_train</a:t>
            </a:r>
            <a:r>
              <a:rPr lang="en-CA" sz="2000" dirty="0"/>
              <a:t>: (50000, 9) ; </a:t>
            </a:r>
            <a:r>
              <a:rPr lang="en-CA" sz="2000" dirty="0" err="1"/>
              <a:t>X_test</a:t>
            </a:r>
            <a:r>
              <a:rPr lang="en-CA" sz="2000" dirty="0"/>
              <a:t>: (40000, 9)</a:t>
            </a:r>
          </a:p>
          <a:p>
            <a:pPr indent="-355600">
              <a:buSzPts val="2000"/>
              <a:buFont typeface="Roboto"/>
              <a:buChar char="❖"/>
            </a:pPr>
            <a:r>
              <a:rPr lang="en-CA" sz="2000" dirty="0" err="1"/>
              <a:t>y_train</a:t>
            </a:r>
            <a:r>
              <a:rPr lang="en-CA" sz="2000" dirty="0"/>
              <a:t>: (50000, ); </a:t>
            </a:r>
            <a:r>
              <a:rPr lang="en-CA" sz="2000" dirty="0" err="1"/>
              <a:t>y_test</a:t>
            </a:r>
            <a:r>
              <a:rPr lang="en-CA" sz="2000" dirty="0"/>
              <a:t>: (40000, )</a:t>
            </a:r>
          </a:p>
        </p:txBody>
      </p:sp>
    </p:spTree>
    <p:extLst>
      <p:ext uri="{BB962C8B-B14F-4D97-AF65-F5344CB8AC3E}">
        <p14:creationId xmlns:p14="http://schemas.microsoft.com/office/powerpoint/2010/main" val="3756651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Modelling</a:t>
            </a:r>
            <a:endParaRPr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6C05CE-DBA4-281A-1766-8434B1D40FF6}"/>
              </a:ext>
            </a:extLst>
          </p:cNvPr>
          <p:cNvSpPr txBox="1"/>
          <p:nvPr/>
        </p:nvSpPr>
        <p:spPr>
          <a:xfrm>
            <a:off x="1015254" y="1044375"/>
            <a:ext cx="575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dirty="0">
                <a:solidFill>
                  <a:schemeClr val="dk1"/>
                </a:solidFill>
                <a:latin typeface="Roboto Slab"/>
                <a:ea typeface="Roboto Slab"/>
              </a:rPr>
              <a:t>Metrics: Accuracy Score, CV Score, ROC-AUC </a:t>
            </a:r>
            <a:r>
              <a:rPr lang="en" sz="1800" dirty="0">
                <a:solidFill>
                  <a:schemeClr val="dk1"/>
                </a:solidFill>
                <a:latin typeface="Roboto Slab"/>
                <a:ea typeface="Roboto Slab"/>
                <a:sym typeface="Roboto Slab"/>
              </a:rPr>
              <a:t>Score</a:t>
            </a:r>
            <a:endParaRPr lang="en-US" sz="1800" dirty="0">
              <a:solidFill>
                <a:schemeClr val="dk1"/>
              </a:solidFill>
              <a:latin typeface="Roboto Slab"/>
              <a:ea typeface="Roboto Slab"/>
              <a:sym typeface="Roboto Slab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8F8566-6F76-347B-F386-9FC6988BA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57" y="1481187"/>
            <a:ext cx="4476918" cy="3413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CD3D38-D72B-3DE5-FEC5-6E97FD70C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800" y="2216083"/>
            <a:ext cx="3613729" cy="194323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Modelling</a:t>
            </a:r>
            <a:endParaRPr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6C05CE-DBA4-281A-1766-8434B1D40FF6}"/>
              </a:ext>
            </a:extLst>
          </p:cNvPr>
          <p:cNvSpPr txBox="1"/>
          <p:nvPr/>
        </p:nvSpPr>
        <p:spPr>
          <a:xfrm>
            <a:off x="1015254" y="1044375"/>
            <a:ext cx="575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dirty="0">
                <a:solidFill>
                  <a:schemeClr val="dk1"/>
                </a:solidFill>
                <a:latin typeface="Roboto Slab"/>
                <a:ea typeface="Roboto Slab"/>
              </a:rPr>
              <a:t>Metrics: Accuracy Score, CV Score, ROC-AUC </a:t>
            </a:r>
            <a:r>
              <a:rPr lang="en" sz="1800" dirty="0">
                <a:solidFill>
                  <a:schemeClr val="dk1"/>
                </a:solidFill>
                <a:latin typeface="Roboto Slab"/>
                <a:ea typeface="Roboto Slab"/>
                <a:sym typeface="Roboto Slab"/>
              </a:rPr>
              <a:t>Score</a:t>
            </a:r>
            <a:endParaRPr lang="en-US" sz="1800" dirty="0">
              <a:solidFill>
                <a:schemeClr val="dk1"/>
              </a:solidFill>
              <a:latin typeface="Roboto Slab"/>
              <a:ea typeface="Roboto Slab"/>
              <a:sym typeface="Roboto Slab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A3B80E-663B-F8D0-9D00-E32B2752D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00" y="1495709"/>
            <a:ext cx="5755340" cy="327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82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251646" y="2052410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Hyperparameter Tuning</a:t>
            </a:r>
            <a:endParaRPr dirty="0"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1"/>
          </p:nvPr>
        </p:nvSpPr>
        <p:spPr>
          <a:xfrm>
            <a:off x="637310" y="3821947"/>
            <a:ext cx="4045200" cy="604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Grid Search Cross Validation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10E059-7A98-5ECA-3EC8-BB6D98F66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43" y="480662"/>
            <a:ext cx="8420513" cy="130851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Hyperparameter Tuning</a:t>
            </a:r>
            <a:endParaRPr sz="2400" dirty="0"/>
          </a:p>
        </p:txBody>
      </p:sp>
      <p:sp>
        <p:nvSpPr>
          <p:cNvPr id="3" name="Google Shape;112;p20">
            <a:extLst>
              <a:ext uri="{FF2B5EF4-FFF2-40B4-BE49-F238E27FC236}">
                <a16:creationId xmlns:a16="http://schemas.microsoft.com/office/drawing/2014/main" id="{4FB054F8-5800-3592-50D8-B217BCF368EA}"/>
              </a:ext>
            </a:extLst>
          </p:cNvPr>
          <p:cNvSpPr txBox="1">
            <a:spLocks/>
          </p:cNvSpPr>
          <p:nvPr/>
        </p:nvSpPr>
        <p:spPr>
          <a:xfrm>
            <a:off x="511004" y="1676630"/>
            <a:ext cx="8113232" cy="263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01600" indent="0">
              <a:buSzPts val="2000"/>
              <a:buNone/>
            </a:pPr>
            <a:r>
              <a:rPr lang="en-CA" sz="2000" dirty="0"/>
              <a:t>Accuracy Score Improvement:</a:t>
            </a:r>
          </a:p>
          <a:p>
            <a:pPr indent="-355600">
              <a:buSzPts val="2000"/>
              <a:buFont typeface="Roboto"/>
              <a:buChar char="❖"/>
            </a:pPr>
            <a:r>
              <a:rPr lang="en-CA" sz="2000" dirty="0"/>
              <a:t>Random Forest: 83.57% to 85.50%</a:t>
            </a:r>
          </a:p>
          <a:p>
            <a:pPr indent="-355600">
              <a:buSzPts val="2000"/>
              <a:buFont typeface="Roboto"/>
              <a:buChar char="❖"/>
            </a:pPr>
            <a:r>
              <a:rPr lang="en-CA" sz="2000" dirty="0"/>
              <a:t>Gradient Boosting: 85.57% to 85.60%</a:t>
            </a:r>
          </a:p>
          <a:p>
            <a:pPr indent="-355600">
              <a:buSzPts val="2000"/>
              <a:buFont typeface="Roboto"/>
              <a:buChar char="❖"/>
            </a:pPr>
            <a:r>
              <a:rPr lang="en-CA" sz="2000" dirty="0"/>
              <a:t>KNN: 83.27% to 83.44%</a:t>
            </a:r>
          </a:p>
        </p:txBody>
      </p:sp>
    </p:spTree>
    <p:extLst>
      <p:ext uri="{BB962C8B-B14F-4D97-AF65-F5344CB8AC3E}">
        <p14:creationId xmlns:p14="http://schemas.microsoft.com/office/powerpoint/2010/main" val="118506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Important Findings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551F29-17B2-A77F-6158-66D104BEA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00" y="1607418"/>
            <a:ext cx="3839866" cy="26712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ECA599-FF63-580B-435C-59564BD29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236" y="1607418"/>
            <a:ext cx="3841861" cy="267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02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CA" sz="2200" dirty="0"/>
              <a:t>Highest accuracy score is Gradient Boosting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CA" sz="2200" dirty="0"/>
              <a:t>Highest cv score is Gradient Boosting 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CA" sz="2200" dirty="0"/>
              <a:t>Random Forest and Gradient Boosting agree on the most predicting feature: departure delay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CA" sz="2200" dirty="0"/>
              <a:t>Air system delay is the second main cause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CA" sz="2200" dirty="0"/>
              <a:t>Weather, month, day, day of week not important predicting features</a:t>
            </a:r>
            <a:endParaRPr sz="2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CA" sz="2200" dirty="0"/>
              <a:t>U.S. Department of Transportation (DOT) should focus on making measures to reduce departure delay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CA" sz="2200" dirty="0"/>
              <a:t>DOT should pay more attention to Southwest Airlines (highest total departure delay time, arrival delay time, and number of departure and arrival delays)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CA" sz="2200" dirty="0"/>
              <a:t>DOT should also consider air system delays (second top reason causing domestic delay)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1199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Research</a:t>
            </a:r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CA" dirty="0"/>
              <a:t>Integrate data to include more countries for a global view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Try with more parameters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Add m</a:t>
            </a:r>
            <a:r>
              <a:rPr lang="en-CA" dirty="0"/>
              <a:t>or</a:t>
            </a:r>
            <a:r>
              <a:rPr lang="en" dirty="0"/>
              <a:t>e recent years’ data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Problem:</a:t>
            </a:r>
            <a:endParaRPr sz="2400"/>
          </a:p>
        </p:txBody>
      </p:sp>
      <p:sp>
        <p:nvSpPr>
          <p:cNvPr id="70" name="Google Shape;70;p14"/>
          <p:cNvSpPr txBox="1"/>
          <p:nvPr/>
        </p:nvSpPr>
        <p:spPr>
          <a:xfrm>
            <a:off x="887825" y="3115150"/>
            <a:ext cx="73080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Flight delays and cancellations are always a major topic in air travel service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 rot="21023743"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Solution:</a:t>
            </a:r>
            <a:endParaRPr sz="2400"/>
          </a:p>
        </p:txBody>
      </p:sp>
      <p:sp>
        <p:nvSpPr>
          <p:cNvPr id="76" name="Google Shape;76;p15"/>
          <p:cNvSpPr txBox="1"/>
          <p:nvPr/>
        </p:nvSpPr>
        <p:spPr>
          <a:xfrm>
            <a:off x="887825" y="3115150"/>
            <a:ext cx="73080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Predict potential flight delays with machine learning models on real datasets.</a:t>
            </a:r>
            <a:endParaRPr sz="24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480750" y="4629900"/>
            <a:ext cx="8129095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Data Source:</a:t>
            </a:r>
            <a:r>
              <a:rPr lang="en-CA" dirty="0">
                <a:solidFill>
                  <a:schemeClr val="accent5"/>
                </a:solidFill>
              </a:rPr>
              <a:t>https://</a:t>
            </a:r>
            <a:r>
              <a:rPr lang="en-CA" dirty="0" err="1">
                <a:solidFill>
                  <a:schemeClr val="accent5"/>
                </a:solidFill>
              </a:rPr>
              <a:t>www.kaggle.com</a:t>
            </a:r>
            <a:r>
              <a:rPr lang="en-CA" dirty="0">
                <a:solidFill>
                  <a:schemeClr val="accent5"/>
                </a:solidFill>
              </a:rPr>
              <a:t>/datasets/</a:t>
            </a:r>
            <a:r>
              <a:rPr lang="en-CA" dirty="0" err="1">
                <a:solidFill>
                  <a:schemeClr val="accent5"/>
                </a:solidFill>
              </a:rPr>
              <a:t>usdot</a:t>
            </a:r>
            <a:r>
              <a:rPr lang="en-CA" dirty="0">
                <a:solidFill>
                  <a:schemeClr val="accent5"/>
                </a:solidFill>
              </a:rPr>
              <a:t>/</a:t>
            </a:r>
            <a:r>
              <a:rPr lang="en-CA" dirty="0" err="1">
                <a:solidFill>
                  <a:schemeClr val="accent5"/>
                </a:solidFill>
              </a:rPr>
              <a:t>flight-delays?select</a:t>
            </a:r>
            <a:r>
              <a:rPr lang="en-CA" dirty="0">
                <a:solidFill>
                  <a:schemeClr val="accent5"/>
                </a:solidFill>
              </a:rPr>
              <a:t>=</a:t>
            </a:r>
            <a:r>
              <a:rPr lang="en-CA" dirty="0" err="1">
                <a:solidFill>
                  <a:schemeClr val="accent5"/>
                </a:solidFill>
              </a:rPr>
              <a:t>flights.csv</a:t>
            </a:r>
            <a:endParaRPr lang="en" sz="1100" u="sng" dirty="0">
              <a:solidFill>
                <a:schemeClr val="accent5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The Data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86E4C6-802F-89C7-7313-D978D8732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36" y="125128"/>
            <a:ext cx="8858322" cy="45047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265500" y="1375775"/>
            <a:ext cx="4045200" cy="7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2"/>
          </p:nvPr>
        </p:nvSpPr>
        <p:spPr>
          <a:xfrm>
            <a:off x="4783975" y="724200"/>
            <a:ext cx="39927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Target Variable: delayed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Variables removed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Missing values filled with zeros: “CANCELLATION_REASON”, “WEATHER_DELAY”, “LATE_AIRCRAFT_DELAY”, “AIRLINE_DELAY”, “SECURITY_DELAY”, and “AIR_SYSTEM_DELAY”</a:t>
            </a:r>
            <a:r>
              <a:rPr lang="en-CA" dirty="0">
                <a:effectLst/>
              </a:rPr>
              <a:t>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CA" dirty="0"/>
              <a:t>Inner join 3 datasets on “IATA_CODE”</a:t>
            </a:r>
            <a:endParaRPr lang="en"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265500" y="2571750"/>
            <a:ext cx="4045200" cy="15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Original dataset had 5819079 rows and 31 columns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413369" y="3414748"/>
            <a:ext cx="21657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Exploratory </a:t>
            </a:r>
            <a:endParaRPr sz="2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Data Analysis</a:t>
            </a:r>
            <a:endParaRPr sz="2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86F7F9-A83A-6C73-22C5-52E7A86BC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3" y="90060"/>
            <a:ext cx="2983832" cy="20774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D4E97D-C30C-7FEE-C4D1-8040B96FE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022" y="115502"/>
            <a:ext cx="3139975" cy="23043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A70338-8DC0-0509-E4B3-7A41879AA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022" y="2494748"/>
            <a:ext cx="3139975" cy="2438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B40C3D-474A-27F4-BB10-F4C9C477FE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20" y="2321993"/>
            <a:ext cx="2992997" cy="27236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440844" y="2091481"/>
            <a:ext cx="21657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Exploratory </a:t>
            </a:r>
            <a:endParaRPr sz="2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Data Analysis</a:t>
            </a:r>
            <a:endParaRPr sz="2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088B3E-6A48-D795-6D4C-71B85B552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9" y="74377"/>
            <a:ext cx="3322194" cy="2053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18C478-34F1-70E9-8A3F-89357DB71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157" y="74377"/>
            <a:ext cx="3366784" cy="2053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E6FBF6-A41D-29B4-8A86-ADCA6CBED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60" y="2877954"/>
            <a:ext cx="2528650" cy="21966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6303BC-ABFB-E113-4B9B-057ED1E407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1021" y="2246503"/>
            <a:ext cx="2710314" cy="17297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DA67F1-7A5F-45E5-05B6-F0F776AB5B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3739" y="2877954"/>
            <a:ext cx="3396253" cy="189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61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4618661" y="783510"/>
            <a:ext cx="21657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Exploratory </a:t>
            </a:r>
            <a:endParaRPr sz="2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Data Analysis</a:t>
            </a:r>
            <a:endParaRPr sz="2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3D4DC3-CCF9-9E9B-5154-F6DF0CF0D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7" y="70175"/>
            <a:ext cx="4070995" cy="22457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58DBC9-B1D9-5AB7-6D51-D15AA1EB5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349" y="2136808"/>
            <a:ext cx="4546024" cy="28324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7E5F15-7AFA-6D2A-63A9-52F641E9E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7" y="2517001"/>
            <a:ext cx="4070994" cy="254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2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572100" y="491205"/>
            <a:ext cx="39999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Selection</a:t>
            </a:r>
            <a:endParaRPr dirty="0"/>
          </a:p>
        </p:txBody>
      </p:sp>
      <p:sp>
        <p:nvSpPr>
          <p:cNvPr id="7" name="Google Shape;112;p20">
            <a:extLst>
              <a:ext uri="{FF2B5EF4-FFF2-40B4-BE49-F238E27FC236}">
                <a16:creationId xmlns:a16="http://schemas.microsoft.com/office/drawing/2014/main" id="{0D58DEF8-9AE3-8326-BD15-3CB00F5F0F14}"/>
              </a:ext>
            </a:extLst>
          </p:cNvPr>
          <p:cNvSpPr txBox="1">
            <a:spLocks/>
          </p:cNvSpPr>
          <p:nvPr/>
        </p:nvSpPr>
        <p:spPr>
          <a:xfrm>
            <a:off x="5279968" y="940713"/>
            <a:ext cx="2491267" cy="2252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01600" indent="0">
              <a:buSzPts val="2000"/>
              <a:buFont typeface="Roboto"/>
              <a:buNone/>
            </a:pPr>
            <a:r>
              <a:rPr lang="en-CA" sz="2000" dirty="0"/>
              <a:t>Numerical Features</a:t>
            </a:r>
          </a:p>
          <a:p>
            <a:pPr marL="101600" indent="0">
              <a:buSzPts val="2000"/>
              <a:buFont typeface="Roboto"/>
              <a:buNone/>
            </a:pPr>
            <a:endParaRPr lang="en-CA" sz="2000" dirty="0"/>
          </a:p>
        </p:txBody>
      </p:sp>
      <p:sp>
        <p:nvSpPr>
          <p:cNvPr id="8" name="Google Shape;112;p20">
            <a:extLst>
              <a:ext uri="{FF2B5EF4-FFF2-40B4-BE49-F238E27FC236}">
                <a16:creationId xmlns:a16="http://schemas.microsoft.com/office/drawing/2014/main" id="{F6CD15D2-EAAB-CA81-192D-CE3779870A53}"/>
              </a:ext>
            </a:extLst>
          </p:cNvPr>
          <p:cNvSpPr txBox="1">
            <a:spLocks/>
          </p:cNvSpPr>
          <p:nvPr/>
        </p:nvSpPr>
        <p:spPr>
          <a:xfrm>
            <a:off x="-20916" y="2810394"/>
            <a:ext cx="6851134" cy="231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01600" indent="0">
              <a:buSzPts val="2000"/>
              <a:buFont typeface="Roboto"/>
              <a:buNone/>
            </a:pPr>
            <a:r>
              <a:rPr lang="en-CA" sz="1600" dirty="0"/>
              <a:t>Final Features: month, day, </a:t>
            </a:r>
            <a:r>
              <a:rPr lang="en-CA" sz="1600" dirty="0" err="1"/>
              <a:t>day_of_week</a:t>
            </a:r>
            <a:r>
              <a:rPr lang="en-CA" sz="1600" dirty="0"/>
              <a:t>, </a:t>
            </a:r>
            <a:r>
              <a:rPr lang="en-CA" sz="1600" dirty="0" err="1"/>
              <a:t>air_system_delay</a:t>
            </a:r>
            <a:r>
              <a:rPr lang="en-CA" sz="1600" dirty="0"/>
              <a:t>, </a:t>
            </a:r>
            <a:r>
              <a:rPr lang="en-CA" sz="1600" dirty="0" err="1"/>
              <a:t>airline_delay</a:t>
            </a:r>
            <a:r>
              <a:rPr lang="en-CA" sz="1600" dirty="0"/>
              <a:t>, </a:t>
            </a:r>
            <a:r>
              <a:rPr lang="en-CA" sz="1600" dirty="0" err="1"/>
              <a:t>weather_delay</a:t>
            </a:r>
            <a:r>
              <a:rPr lang="en-CA" sz="1600" dirty="0"/>
              <a:t>, </a:t>
            </a:r>
            <a:r>
              <a:rPr lang="en-CA" sz="1600" dirty="0" err="1"/>
              <a:t>late_aircraft_delay</a:t>
            </a:r>
            <a:r>
              <a:rPr lang="en-CA" sz="1600" dirty="0"/>
              <a:t>, </a:t>
            </a:r>
            <a:r>
              <a:rPr lang="en-CA" sz="1600" dirty="0" err="1"/>
              <a:t>departure_delay</a:t>
            </a:r>
            <a:r>
              <a:rPr lang="en-CA" sz="1600" dirty="0"/>
              <a:t>, </a:t>
            </a:r>
            <a:r>
              <a:rPr lang="en-CA" sz="1600" dirty="0" err="1"/>
              <a:t>security_delay</a:t>
            </a:r>
            <a:endParaRPr lang="en-CA" sz="1600" dirty="0"/>
          </a:p>
          <a:p>
            <a:pPr marL="101600" indent="0">
              <a:buSzPts val="2000"/>
              <a:buFont typeface="Roboto"/>
              <a:buNone/>
            </a:pPr>
            <a:endParaRPr lang="en-CA" sz="1600" dirty="0"/>
          </a:p>
          <a:p>
            <a:pPr marL="101600" indent="0">
              <a:buSzPts val="2000"/>
              <a:buFont typeface="Roboto"/>
              <a:buNone/>
            </a:pPr>
            <a:r>
              <a:rPr lang="en-CA" sz="1600" dirty="0"/>
              <a:t>Final Sample Size: 50000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369665-950A-8969-C7F8-0C79A3785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222" y="834255"/>
            <a:ext cx="1824282" cy="235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778</Words>
  <Application>Microsoft Macintosh PowerPoint</Application>
  <PresentationFormat>On-screen Show (16:9)</PresentationFormat>
  <Paragraphs>84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Roboto Slab</vt:lpstr>
      <vt:lpstr>Calibri</vt:lpstr>
      <vt:lpstr>Roboto</vt:lpstr>
      <vt:lpstr>Helvetica</vt:lpstr>
      <vt:lpstr>Marina</vt:lpstr>
      <vt:lpstr>U.S Flights Delay Analysis</vt:lpstr>
      <vt:lpstr>The Problem:</vt:lpstr>
      <vt:lpstr>The Solution:</vt:lpstr>
      <vt:lpstr>The Data</vt:lpstr>
      <vt:lpstr>Data Wrangling</vt:lpstr>
      <vt:lpstr>PowerPoint Presentation</vt:lpstr>
      <vt:lpstr>PowerPoint Presentation</vt:lpstr>
      <vt:lpstr>PowerPoint Presentation</vt:lpstr>
      <vt:lpstr>Feature Selection</vt:lpstr>
      <vt:lpstr>Train-Test Split</vt:lpstr>
      <vt:lpstr>Modelling</vt:lpstr>
      <vt:lpstr>Modelling</vt:lpstr>
      <vt:lpstr>Hyperparameter Tuning</vt:lpstr>
      <vt:lpstr>Hyperparameter Tuning</vt:lpstr>
      <vt:lpstr>Important Findings</vt:lpstr>
      <vt:lpstr>Takeaways</vt:lpstr>
      <vt:lpstr>Recommendations</vt:lpstr>
      <vt:lpstr>Future Research</vt:lpstr>
      <vt:lpstr>Thank You!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Failure Prediction Analysis</dc:title>
  <cp:lastModifiedBy>Microsoft Office User</cp:lastModifiedBy>
  <cp:revision>26</cp:revision>
  <dcterms:modified xsi:type="dcterms:W3CDTF">2022-12-17T07:42:17Z</dcterms:modified>
</cp:coreProperties>
</file>