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68" r:id="rId2"/>
    <p:sldId id="313" r:id="rId3"/>
    <p:sldId id="314" r:id="rId4"/>
    <p:sldId id="317" r:id="rId5"/>
    <p:sldId id="318" r:id="rId6"/>
    <p:sldId id="319" r:id="rId7"/>
    <p:sldId id="320" r:id="rId8"/>
    <p:sldId id="321" r:id="rId9"/>
    <p:sldId id="316" r:id="rId10"/>
    <p:sldId id="290" r:id="rId11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3"/>
      <p:bold r:id="rId14"/>
      <p:italic r:id="rId15"/>
      <p:boldItalic r:id="rId16"/>
    </p:embeddedFont>
    <p:embeddedFont>
      <p:font typeface="Bebas Neue" panose="020B0606020202050201" pitchFamily="34" charset="7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D94B3-959B-412D-854E-84DC32B20619}">
  <a:tblStyle styleId="{0E4D94B3-959B-412D-854E-84DC32B20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/>
    <p:restoredTop sz="94682"/>
  </p:normalViewPr>
  <p:slideViewPr>
    <p:cSldViewPr snapToGrid="0" snapToObjects="1">
      <p:cViewPr varScale="1">
        <p:scale>
          <a:sx n="148" d="100"/>
          <a:sy n="148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4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7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67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5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7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92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2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9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3427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2" r:id="rId3"/>
    <p:sldLayoutId id="2147483675" r:id="rId4"/>
    <p:sldLayoutId id="2147483676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" Target="slide5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slide" Target="slide1.xml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750599" y="3073400"/>
            <a:ext cx="4623657" cy="1425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Big mountain Resort Pricing Analysis</a:t>
            </a:r>
            <a:endParaRPr dirty="0"/>
          </a:p>
        </p:txBody>
      </p:sp>
      <p:sp>
        <p:nvSpPr>
          <p:cNvPr id="1055" name="Google Shape;1055;p46"/>
          <p:cNvSpPr/>
          <p:nvPr/>
        </p:nvSpPr>
        <p:spPr>
          <a:xfrm>
            <a:off x="1973163" y="2784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846238" y="2569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23489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2863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65;p46">
            <a:hlinkClick r:id="rId4" action="ppaction://hlinksldjump"/>
            <a:extLst>
              <a:ext uri="{FF2B5EF4-FFF2-40B4-BE49-F238E27FC236}">
                <a16:creationId xmlns:a16="http://schemas.microsoft.com/office/drawing/2014/main" id="{572340B1-09B3-F4D2-1550-2DC9B8F123A7}"/>
              </a:ext>
            </a:extLst>
          </p:cNvPr>
          <p:cNvSpPr txBox="1"/>
          <p:nvPr/>
        </p:nvSpPr>
        <p:spPr>
          <a:xfrm>
            <a:off x="922449" y="275775"/>
            <a:ext cx="105071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 dirty="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7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err="1"/>
              <a:t>banqu@buffalo.edu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+1  416 553 2036 </a:t>
            </a:r>
            <a:endParaRPr dirty="0"/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2268" name="Google Shape;2268;p68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9" name="Google Shape;2269;p68"/>
          <p:cNvSpPr/>
          <p:nvPr/>
        </p:nvSpPr>
        <p:spPr>
          <a:xfrm>
            <a:off x="14988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68"/>
          <p:cNvSpPr/>
          <p:nvPr/>
        </p:nvSpPr>
        <p:spPr>
          <a:xfrm>
            <a:off x="7142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68"/>
          <p:cNvSpPr/>
          <p:nvPr/>
        </p:nvSpPr>
        <p:spPr>
          <a:xfrm>
            <a:off x="2283489" y="307055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5" name="Google Shape;2315;p68"/>
          <p:cNvGrpSpPr/>
          <p:nvPr/>
        </p:nvGrpSpPr>
        <p:grpSpPr>
          <a:xfrm>
            <a:off x="813164" y="3170465"/>
            <a:ext cx="320617" cy="320697"/>
            <a:chOff x="1379798" y="1723250"/>
            <a:chExt cx="397887" cy="397887"/>
          </a:xfrm>
        </p:grpSpPr>
        <p:sp>
          <p:nvSpPr>
            <p:cNvPr id="2316" name="Google Shape;2316;p6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68"/>
          <p:cNvGrpSpPr/>
          <p:nvPr/>
        </p:nvGrpSpPr>
        <p:grpSpPr>
          <a:xfrm>
            <a:off x="1597778" y="3170465"/>
            <a:ext cx="320634" cy="320697"/>
            <a:chOff x="266768" y="1721375"/>
            <a:chExt cx="397907" cy="397887"/>
          </a:xfrm>
        </p:grpSpPr>
        <p:sp>
          <p:nvSpPr>
            <p:cNvPr id="2321" name="Google Shape;2321;p6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68"/>
          <p:cNvGrpSpPr/>
          <p:nvPr/>
        </p:nvGrpSpPr>
        <p:grpSpPr>
          <a:xfrm>
            <a:off x="2382396" y="3170465"/>
            <a:ext cx="320600" cy="320697"/>
            <a:chOff x="864491" y="1723250"/>
            <a:chExt cx="397866" cy="397887"/>
          </a:xfrm>
        </p:grpSpPr>
        <p:sp>
          <p:nvSpPr>
            <p:cNvPr id="2324" name="Google Shape;2324;p6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79;p36">
            <a:hlinkClick r:id="rId4" action="ppaction://hlinksldjump"/>
            <a:extLst>
              <a:ext uri="{FF2B5EF4-FFF2-40B4-BE49-F238E27FC236}">
                <a16:creationId xmlns:a16="http://schemas.microsoft.com/office/drawing/2014/main" id="{B7ED7E9E-CE8D-73FF-738D-12D0F83A77EF}"/>
              </a:ext>
            </a:extLst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721925" y="769950"/>
            <a:ext cx="3539524" cy="334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+mn-lt"/>
              </a:rPr>
              <a:t>Context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A char lift recently installed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Costs $1,540,000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Premium charge preferred</a:t>
            </a:r>
            <a:br>
              <a:rPr lang="en-CA" sz="2000" dirty="0">
                <a:latin typeface="+mn-lt"/>
              </a:rPr>
            </a:b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Success Criteria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Raise ticket price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Increase revenue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Cover the costs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Within 1 year</a:t>
            </a:r>
            <a:endParaRPr sz="2000" dirty="0">
              <a:latin typeface="+mn-lt"/>
            </a:endParaRPr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6">
            <a:hlinkClick r:id="rId3" action="ppaction://hlinksldjump"/>
          </p:cNvPr>
          <p:cNvSpPr txBox="1"/>
          <p:nvPr/>
        </p:nvSpPr>
        <p:spPr>
          <a:xfrm>
            <a:off x="922449" y="275775"/>
            <a:ext cx="105071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53;p46">
            <a:extLst>
              <a:ext uri="{FF2B5EF4-FFF2-40B4-BE49-F238E27FC236}">
                <a16:creationId xmlns:a16="http://schemas.microsoft.com/office/drawing/2014/main" id="{E0D136A2-C330-DCA5-6AA8-53AA3F171E60}"/>
              </a:ext>
            </a:extLst>
          </p:cNvPr>
          <p:cNvSpPr txBox="1">
            <a:spLocks/>
          </p:cNvSpPr>
          <p:nvPr/>
        </p:nvSpPr>
        <p:spPr>
          <a:xfrm>
            <a:off x="5387428" y="1408449"/>
            <a:ext cx="3349743" cy="334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CA" sz="2000" dirty="0">
                <a:latin typeface="+mn-lt"/>
              </a:rPr>
              <a:t>Constraints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Insufficient capitalization on facilities </a:t>
            </a:r>
            <a:br>
              <a:rPr lang="en-CA" sz="2000" dirty="0">
                <a:latin typeface="+mn-lt"/>
              </a:rPr>
            </a:b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Data Sources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- CSV file from the database manager</a:t>
            </a:r>
          </a:p>
        </p:txBody>
      </p:sp>
    </p:spTree>
    <p:extLst>
      <p:ext uri="{BB962C8B-B14F-4D97-AF65-F5344CB8AC3E}">
        <p14:creationId xmlns:p14="http://schemas.microsoft.com/office/powerpoint/2010/main" val="28831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721925" y="769950"/>
            <a:ext cx="3850075" cy="334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2000" dirty="0">
                <a:latin typeface="+mn-lt"/>
              </a:rPr>
            </a:br>
            <a:r>
              <a:rPr lang="en-CA" sz="2000" u="sng" dirty="0">
                <a:latin typeface="+mn-lt"/>
              </a:rPr>
              <a:t>Problem Statement</a:t>
            </a:r>
            <a:br>
              <a:rPr lang="en-CA" sz="2000" dirty="0">
                <a:latin typeface="+mn-lt"/>
              </a:rPr>
            </a:b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How can Big Mountain Resort select a better value for its ticket price without undermining the ticket price or supporting an even higher ticket price over the year?</a:t>
            </a:r>
            <a:endParaRPr sz="2000" dirty="0">
              <a:latin typeface="+mn-lt"/>
            </a:endParaRPr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PROBLEM STATEMENT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6">
            <a:hlinkClick r:id="rId3" action="ppaction://hlinksldjump"/>
          </p:cNvPr>
          <p:cNvSpPr txBox="1"/>
          <p:nvPr/>
        </p:nvSpPr>
        <p:spPr>
          <a:xfrm>
            <a:off x="922449" y="275775"/>
            <a:ext cx="1050713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53;p46">
            <a:extLst>
              <a:ext uri="{FF2B5EF4-FFF2-40B4-BE49-F238E27FC236}">
                <a16:creationId xmlns:a16="http://schemas.microsoft.com/office/drawing/2014/main" id="{D8A913D5-45BA-9769-8BF4-40F63F35930A}"/>
              </a:ext>
            </a:extLst>
          </p:cNvPr>
          <p:cNvSpPr txBox="1">
            <a:spLocks/>
          </p:cNvSpPr>
          <p:nvPr/>
        </p:nvSpPr>
        <p:spPr>
          <a:xfrm>
            <a:off x="5387428" y="1923691"/>
            <a:ext cx="3349743" cy="23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CA" sz="1600" dirty="0">
                <a:latin typeface="+mn-lt"/>
              </a:rPr>
              <a:t>e.g.</a:t>
            </a:r>
          </a:p>
          <a:p>
            <a:r>
              <a:rPr lang="en-CA" sz="1600" dirty="0">
                <a:latin typeface="+mn-lt"/>
              </a:rPr>
              <a:t>- Closing runs?</a:t>
            </a:r>
          </a:p>
          <a:p>
            <a:r>
              <a:rPr lang="en-CA" sz="1600" dirty="0">
                <a:latin typeface="+mn-lt"/>
              </a:rPr>
              <a:t>- Reducing the number of fast chairs?</a:t>
            </a:r>
          </a:p>
          <a:p>
            <a:r>
              <a:rPr lang="en-CA" sz="1600" dirty="0">
                <a:latin typeface="+mn-lt"/>
              </a:rPr>
              <a:t>- Making more snows via machines?</a:t>
            </a:r>
          </a:p>
          <a:p>
            <a:r>
              <a:rPr lang="en-CA" sz="1600" dirty="0">
                <a:latin typeface="+mn-lt"/>
              </a:rPr>
              <a:t>- Increase the night skiable area covered by lights?</a:t>
            </a:r>
          </a:p>
          <a:p>
            <a:r>
              <a:rPr lang="en-CA" sz="1600" dirty="0">
                <a:latin typeface="+mn-lt"/>
              </a:rPr>
              <a:t>- Increase the vertical drop?</a:t>
            </a:r>
          </a:p>
          <a:p>
            <a:r>
              <a:rPr lang="en-CA" sz="1600" dirty="0">
                <a:latin typeface="+mn-lt"/>
              </a:rPr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5633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Key Findings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4"/>
            <a:ext cx="3340116" cy="3036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Based on the model (Random Forest)</a:t>
            </a:r>
            <a:r>
              <a:rPr lang="en-CA" dirty="0"/>
              <a:t>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The expected ticket price for Big Mountain is $98.74</a:t>
            </a:r>
          </a:p>
          <a:p>
            <a:pPr lvl="0" indent="-317500">
              <a:spcBef>
                <a:spcPts val="1600"/>
              </a:spcBef>
            </a:pPr>
            <a:r>
              <a:rPr lang="en-CA" dirty="0"/>
              <a:t>Current price is $81.00</a:t>
            </a:r>
          </a:p>
          <a:p>
            <a:pPr lvl="0" indent="-317500">
              <a:spcBef>
                <a:spcPts val="1600"/>
              </a:spcBef>
            </a:pPr>
            <a:r>
              <a:rPr lang="en-CA" dirty="0"/>
              <a:t>Mean Absolute Error is $10.30</a:t>
            </a:r>
          </a:p>
          <a:p>
            <a:pPr marL="139700" lvl="0" indent="0">
              <a:spcBef>
                <a:spcPts val="1600"/>
              </a:spcBef>
              <a:buNone/>
            </a:pPr>
            <a:r>
              <a:rPr lang="en-CA" sz="1200" i="1" dirty="0"/>
              <a:t>(*** Adult Weekend Price is our target)</a:t>
            </a:r>
          </a:p>
          <a:p>
            <a:pPr marL="139700" lvl="0" indent="0">
              <a:spcBef>
                <a:spcPts val="1600"/>
              </a:spcBef>
              <a:buNone/>
            </a:pPr>
            <a:endParaRPr lang="en-CA" dirty="0"/>
          </a:p>
          <a:p>
            <a:pPr marL="139700" lvl="0" indent="0">
              <a:spcBef>
                <a:spcPts val="1600"/>
              </a:spcBef>
              <a:buNone/>
            </a:pPr>
            <a:r>
              <a:rPr lang="en-CA" sz="1600" b="1" dirty="0"/>
              <a:t>-- &gt; room for increasing price!</a:t>
            </a:r>
          </a:p>
          <a:p>
            <a:pPr lvl="0" indent="-317500">
              <a:spcBef>
                <a:spcPts val="1600"/>
              </a:spcBef>
            </a:pPr>
            <a:endParaRPr dirty="0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Key findings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37443-0A21-C3E8-9490-8679278BF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83000"/>
            <a:ext cx="3807564" cy="3036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A51F0-D174-B27E-C88C-40454F250425}"/>
              </a:ext>
            </a:extLst>
          </p:cNvPr>
          <p:cNvSpPr txBox="1"/>
          <p:nvPr/>
        </p:nvSpPr>
        <p:spPr>
          <a:xfrm>
            <a:off x="4522894" y="3854478"/>
            <a:ext cx="41320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Top features:</a:t>
            </a:r>
          </a:p>
          <a:p>
            <a:r>
              <a:rPr lang="en-US" sz="11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`</a:t>
            </a:r>
            <a:r>
              <a:rPr lang="en-US" sz="1100" i="1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fastQuads</a:t>
            </a:r>
            <a:r>
              <a:rPr lang="en-US" sz="11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`, `Runs`, `Snow </a:t>
            </a:r>
            <a:r>
              <a:rPr lang="en-US" sz="1100" i="1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Making_ac</a:t>
            </a:r>
            <a:r>
              <a:rPr lang="en-US" sz="11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`, `</a:t>
            </a:r>
            <a:r>
              <a:rPr lang="en-US" sz="1100" i="1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vertical_drop</a:t>
            </a:r>
            <a:r>
              <a:rPr lang="en-US" sz="11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5706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</a:t>
            </a:r>
            <a:r>
              <a:rPr lang="en" dirty="0" err="1"/>
              <a:t>esults</a:t>
            </a:r>
            <a:r>
              <a:rPr lang="en" dirty="0"/>
              <a:t> &amp; Analysis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697346" y="972975"/>
            <a:ext cx="6047927" cy="331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8 features affect pricing mostly (Cross Validation):</a:t>
            </a:r>
          </a:p>
          <a:p>
            <a:pPr lvl="0" indent="-317500">
              <a:spcBef>
                <a:spcPts val="1600"/>
              </a:spcBef>
            </a:pPr>
            <a:endParaRPr dirty="0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&amp; Analysis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78E6C3-8657-4F51-4432-791789B9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6263"/>
              </p:ext>
            </p:extLst>
          </p:nvPr>
        </p:nvGraphicFramePr>
        <p:xfrm>
          <a:off x="882800" y="1646654"/>
          <a:ext cx="4108300" cy="2760248"/>
        </p:xfrm>
        <a:graphic>
          <a:graphicData uri="http://schemas.openxmlformats.org/drawingml/2006/table">
            <a:tbl>
              <a:tblPr firstRow="1" bandRow="1">
                <a:tableStyleId>{0E4D94B3-959B-412D-854E-84DC32B20619}</a:tableStyleId>
              </a:tblPr>
              <a:tblGrid>
                <a:gridCol w="2835865">
                  <a:extLst>
                    <a:ext uri="{9D8B030D-6E8A-4147-A177-3AD203B41FA5}">
                      <a16:colId xmlns:a16="http://schemas.microsoft.com/office/drawing/2014/main" val="792858354"/>
                    </a:ext>
                  </a:extLst>
                </a:gridCol>
                <a:gridCol w="1272435">
                  <a:extLst>
                    <a:ext uri="{9D8B030D-6E8A-4147-A177-3AD203B41FA5}">
                      <a16:colId xmlns:a16="http://schemas.microsoft.com/office/drawing/2014/main" val="2033890147"/>
                    </a:ext>
                  </a:extLst>
                </a:gridCol>
              </a:tblGrid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vertical_drop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10.767857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3536396059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Snow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Making_ac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al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6.290074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1183499335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total_chairs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al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5.794156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3396637299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fastQuads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al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5.745626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1899643904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Runs</a:t>
                      </a: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5.370555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2447693953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LongestRun_mi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al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0.181814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3986273702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trams</a:t>
                      </a: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-4.142024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972098800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SkiableTerrain_ac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al"/>
                      </a:endParaRPr>
                    </a:p>
                  </a:txBody>
                  <a:tcPr marL="82058" marR="82058" marT="41029" marB="41029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-5.249780</a:t>
                      </a:r>
                    </a:p>
                  </a:txBody>
                  <a:tcPr marL="82058" marR="82058" marT="41029" marB="41029"/>
                </a:tc>
                <a:extLst>
                  <a:ext uri="{0D108BD9-81ED-4DB2-BD59-A6C34878D82A}">
                    <a16:rowId xmlns:a16="http://schemas.microsoft.com/office/drawing/2014/main" val="3873357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8D08FF-D8D7-4869-2671-CDF4F6A82AD2}"/>
              </a:ext>
            </a:extLst>
          </p:cNvPr>
          <p:cNvSpPr txBox="1"/>
          <p:nvPr/>
        </p:nvSpPr>
        <p:spPr>
          <a:xfrm>
            <a:off x="5549853" y="1583943"/>
            <a:ext cx="271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Lets put Big Mountain in the market context!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3EFF9-51DF-CE7E-9997-C4924231C35B}"/>
              </a:ext>
            </a:extLst>
          </p:cNvPr>
          <p:cNvSpPr txBox="1"/>
          <p:nvPr/>
        </p:nvSpPr>
        <p:spPr>
          <a:xfrm>
            <a:off x="5549853" y="2593511"/>
            <a:ext cx="2711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Lets see where Big Mountain sits for some of the top features that are related to </a:t>
            </a:r>
            <a:r>
              <a:rPr lang="en-US" sz="1600" i="1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AdultWeekend</a:t>
            </a:r>
            <a:r>
              <a:rPr lang="en-US" sz="1600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Price!</a:t>
            </a:r>
          </a:p>
        </p:txBody>
      </p:sp>
    </p:spTree>
    <p:extLst>
      <p:ext uri="{BB962C8B-B14F-4D97-AF65-F5344CB8AC3E}">
        <p14:creationId xmlns:p14="http://schemas.microsoft.com/office/powerpoint/2010/main" val="254333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</a:t>
            </a:r>
            <a:r>
              <a:rPr lang="en" dirty="0" err="1"/>
              <a:t>esults</a:t>
            </a:r>
            <a:r>
              <a:rPr lang="en" dirty="0"/>
              <a:t> &amp; Analysis</a:t>
            </a:r>
            <a:endParaRPr dirty="0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&amp; Analysis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ED263-457A-7051-E29E-F201D2370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30" y="1149818"/>
            <a:ext cx="2560113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B4C92-6E32-CDB7-5966-EDA6E56594A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93345" y="1148618"/>
            <a:ext cx="2559600" cy="167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40E31-5EE7-7F0D-91E8-85D52B5CDAF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046147" y="1148618"/>
            <a:ext cx="2559600" cy="167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59BBD-AFF7-DC2F-41F2-0E83C674D6A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40543" y="2912450"/>
            <a:ext cx="2559600" cy="167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3EB07-88C3-F850-9AAE-556B1404D7B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393345" y="2912450"/>
            <a:ext cx="2559600" cy="167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9BBD03-FD71-05BC-8E30-6EA08367229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46147" y="2912450"/>
            <a:ext cx="2559600" cy="16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</a:t>
            </a:r>
            <a:r>
              <a:rPr lang="en" dirty="0" err="1"/>
              <a:t>esults</a:t>
            </a:r>
            <a:r>
              <a:rPr lang="en" dirty="0"/>
              <a:t> &amp; Analysis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21926" y="1181688"/>
            <a:ext cx="6047927" cy="43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Scenario Analysis</a:t>
            </a:r>
            <a:r>
              <a:rPr lang="en-CA" dirty="0"/>
              <a:t>:</a:t>
            </a:r>
          </a:p>
          <a:p>
            <a:pPr lvl="0" indent="-317500">
              <a:spcBef>
                <a:spcPts val="1600"/>
              </a:spcBef>
            </a:pPr>
            <a:endParaRPr dirty="0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&amp; Analysis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08A37F-C5A7-E876-6F5E-3DF33556B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62457"/>
              </p:ext>
            </p:extLst>
          </p:nvPr>
        </p:nvGraphicFramePr>
        <p:xfrm>
          <a:off x="706038" y="1713304"/>
          <a:ext cx="7618454" cy="2509520"/>
        </p:xfrm>
        <a:graphic>
          <a:graphicData uri="http://schemas.openxmlformats.org/drawingml/2006/table">
            <a:tbl>
              <a:tblPr firstRow="1" bandRow="1">
                <a:tableStyleId>{0E4D94B3-959B-412D-854E-84DC32B20619}</a:tableStyleId>
              </a:tblPr>
              <a:tblGrid>
                <a:gridCol w="3809227">
                  <a:extLst>
                    <a:ext uri="{9D8B030D-6E8A-4147-A177-3AD203B41FA5}">
                      <a16:colId xmlns:a16="http://schemas.microsoft.com/office/drawing/2014/main" val="3549421134"/>
                    </a:ext>
                  </a:extLst>
                </a:gridCol>
                <a:gridCol w="3809227">
                  <a:extLst>
                    <a:ext uri="{9D8B030D-6E8A-4147-A177-3AD203B41FA5}">
                      <a16:colId xmlns:a16="http://schemas.microsoft.com/office/drawing/2014/main" val="422347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4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 Close up to 10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Close 2 runs is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 Increase vertical drop by adding a run to a point of 150 feet lower down, with an additional chair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Increase ticket price support by $1.88, and revenue by 3.3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 Same as number 2, but adding 2 acres of snow making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 difference than number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5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 Increase the longest run by 0.2 mile and add a snow making coverage of 4 acres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 effect on ticket price and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8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</a:t>
            </a:r>
            <a:r>
              <a:rPr lang="en" dirty="0" err="1"/>
              <a:t>esults</a:t>
            </a:r>
            <a:r>
              <a:rPr lang="en" dirty="0"/>
              <a:t> &amp; Analysis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21926" y="1181688"/>
            <a:ext cx="6047927" cy="43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Scenario Analysis (cont.) -- &gt; more on closing runs!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CA" dirty="0"/>
          </a:p>
          <a:p>
            <a:pPr lvl="0" indent="-317500">
              <a:spcBef>
                <a:spcPts val="1600"/>
              </a:spcBef>
            </a:pPr>
            <a:endParaRPr dirty="0"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ResulTs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&amp; Analysis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6DFEE-2399-9A2E-3EF5-6A82D054F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40" y="1801037"/>
            <a:ext cx="4337959" cy="233405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ADD599-6B87-4EAB-C9E1-9A8073F4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78595"/>
              </p:ext>
            </p:extLst>
          </p:nvPr>
        </p:nvGraphicFramePr>
        <p:xfrm>
          <a:off x="5430860" y="756164"/>
          <a:ext cx="2952888" cy="3668259"/>
        </p:xfrm>
        <a:graphic>
          <a:graphicData uri="http://schemas.openxmlformats.org/drawingml/2006/table">
            <a:tbl>
              <a:tblPr firstRow="1" bandRow="1">
                <a:tableStyleId>{0E4D94B3-959B-412D-854E-84DC32B20619}</a:tableStyleId>
              </a:tblPr>
              <a:tblGrid>
                <a:gridCol w="1476444">
                  <a:extLst>
                    <a:ext uri="{9D8B030D-6E8A-4147-A177-3AD203B41FA5}">
                      <a16:colId xmlns:a16="http://schemas.microsoft.com/office/drawing/2014/main" val="620216757"/>
                    </a:ext>
                  </a:extLst>
                </a:gridCol>
                <a:gridCol w="1476444">
                  <a:extLst>
                    <a:ext uri="{9D8B030D-6E8A-4147-A177-3AD203B41FA5}">
                      <a16:colId xmlns:a16="http://schemas.microsoft.com/office/drawing/2014/main" val="1648755143"/>
                    </a:ext>
                  </a:extLst>
                </a:gridCol>
              </a:tblGrid>
              <a:tr h="90779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Close one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No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76841"/>
                  </a:ext>
                </a:extLst>
              </a:tr>
              <a:tr h="90779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Close 2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Increase support for ticket price and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92637"/>
                  </a:ext>
                </a:extLst>
              </a:tr>
              <a:tr h="90779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Close 3, 4 or 5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Same loss in ticket price and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4955"/>
                  </a:ext>
                </a:extLst>
              </a:tr>
              <a:tr h="90779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Close 6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al"/>
                        </a:rPr>
                        <a:t>Large drop in ticket price and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3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299" y="1259225"/>
            <a:ext cx="6047927" cy="1517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Based on the model (will be discussed next), Big Mountain Resort should: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Start to close 2 least used runs at first</a:t>
            </a:r>
          </a:p>
          <a:p>
            <a:pPr lvl="0" indent="-317500">
              <a:spcBef>
                <a:spcPts val="1600"/>
              </a:spcBef>
            </a:pPr>
            <a:r>
              <a:rPr lang="en-CA" dirty="0"/>
              <a:t>I</a:t>
            </a:r>
            <a:r>
              <a:rPr lang="en" dirty="0" err="1"/>
              <a:t>ncrease</a:t>
            </a:r>
            <a:r>
              <a:rPr lang="en" dirty="0"/>
              <a:t> the vertical drop by adding a run from 150 feet lower down with an additional chair life -- &gt; ⬆️ $1.88 in ticket price &amp; 3.3 million in revenue over the season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46249" y="275025"/>
            <a:ext cx="90635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Big Mountain Resort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55;p36">
            <a:extLst>
              <a:ext uri="{FF2B5EF4-FFF2-40B4-BE49-F238E27FC236}">
                <a16:creationId xmlns:a16="http://schemas.microsoft.com/office/drawing/2014/main" id="{D28BEAD2-A97F-7B2D-E051-5B53C59D522A}"/>
              </a:ext>
            </a:extLst>
          </p:cNvPr>
          <p:cNvSpPr txBox="1">
            <a:spLocks/>
          </p:cNvSpPr>
          <p:nvPr/>
        </p:nvSpPr>
        <p:spPr>
          <a:xfrm>
            <a:off x="760252" y="2909750"/>
            <a:ext cx="6047927" cy="15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CA" dirty="0"/>
              <a:t>Secondary options:</a:t>
            </a:r>
          </a:p>
          <a:p>
            <a:pPr indent="-317500">
              <a:spcBef>
                <a:spcPts val="1600"/>
              </a:spcBef>
            </a:pPr>
            <a:r>
              <a:rPr lang="en-CA" dirty="0"/>
              <a:t>Increase the vertical drop further (e.g., by 200 or 250 feet)</a:t>
            </a:r>
          </a:p>
          <a:p>
            <a:pPr indent="-317500">
              <a:spcBef>
                <a:spcPts val="1600"/>
              </a:spcBef>
            </a:pPr>
            <a:r>
              <a:rPr lang="en-CA" dirty="0"/>
              <a:t>Close more runs (up to 5)</a:t>
            </a:r>
          </a:p>
        </p:txBody>
      </p:sp>
      <p:sp>
        <p:nvSpPr>
          <p:cNvPr id="42" name="Google Shape;1062;p46">
            <a:extLst>
              <a:ext uri="{FF2B5EF4-FFF2-40B4-BE49-F238E27FC236}">
                <a16:creationId xmlns:a16="http://schemas.microsoft.com/office/drawing/2014/main" id="{77A1B69A-2C08-1433-507A-ED3E36E85C4C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706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596</Words>
  <Application>Microsoft Macintosh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Bebas Neue</vt:lpstr>
      <vt:lpstr>Arial</vt:lpstr>
      <vt:lpstr>Anaheim</vt:lpstr>
      <vt:lpstr>Arimo</vt:lpstr>
      <vt:lpstr>Data Analysis for Business by Slidesgo</vt:lpstr>
      <vt:lpstr>Big mountain Resort Pricing Analysis</vt:lpstr>
      <vt:lpstr>Context - A char lift recently installed - Costs $1,540,000 - Premium charge preferred  Success Criteria - Raise ticket price - Increase revenue - Cover the costs - Within 1 year</vt:lpstr>
      <vt:lpstr> Problem Statement  How can Big Mountain Resort select a better value for its ticket price without undermining the ticket price or supporting an even higher ticket price over the year?</vt:lpstr>
      <vt:lpstr>Key Findings</vt:lpstr>
      <vt:lpstr>Results &amp; Analysis</vt:lpstr>
      <vt:lpstr>Results &amp; Analysis</vt:lpstr>
      <vt:lpstr>Results &amp; Analysis</vt:lpstr>
      <vt:lpstr>Results &amp;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- A char lift installed - Costs $1540000 - Premium charge preferred  Success criteria - Raise ticket price - Increase revenue - Cover the costs - Within 1 year</dc:title>
  <cp:lastModifiedBy>Microsoft Office User</cp:lastModifiedBy>
  <cp:revision>21</cp:revision>
  <dcterms:modified xsi:type="dcterms:W3CDTF">2022-07-06T15:14:04Z</dcterms:modified>
</cp:coreProperties>
</file>