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1" r:id="rId6"/>
    <p:sldId id="270" r:id="rId7"/>
    <p:sldId id="262" r:id="rId8"/>
    <p:sldId id="271" r:id="rId9"/>
    <p:sldId id="263" r:id="rId10"/>
    <p:sldId id="272" r:id="rId11"/>
    <p:sldId id="264" r:id="rId12"/>
    <p:sldId id="273" r:id="rId13"/>
    <p:sldId id="265" r:id="rId14"/>
    <p:sldId id="274" r:id="rId15"/>
    <p:sldId id="275" r:id="rId16"/>
    <p:sldId id="266" r:id="rId17"/>
    <p:sldId id="267" r:id="rId18"/>
    <p:sldId id="268" r:id="rId19"/>
    <p:sldId id="269"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Slab" pitchFamily="2"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86755"/>
  </p:normalViewPr>
  <p:slideViewPr>
    <p:cSldViewPr snapToGrid="0">
      <p:cViewPr varScale="1">
        <p:scale>
          <a:sx n="184" d="100"/>
          <a:sy n="184" d="100"/>
        </p:scale>
        <p:origin x="2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85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Gradient Boosting has the highest accuracy score and AUC score, followed by KNN. </a:t>
            </a: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Logistic Regression and SVC seem to be not doing well</a:t>
            </a:r>
            <a:r>
              <a:rPr lang="en-CA" dirty="0">
                <a:effectLst/>
              </a:rPr>
              <a: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Random Forest has the highest Cross validation score, followed by Gradient Boosting.</a:t>
            </a:r>
            <a:r>
              <a:rPr lang="en-CA" dirty="0">
                <a:effectLst/>
              </a:rPr>
              <a:t> </a:t>
            </a: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We only train each model with its default parameters</a:t>
            </a:r>
            <a:r>
              <a:rPr lang="en-CA" sz="3200" dirty="0">
                <a:effectLst/>
              </a:rPr>
              <a: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Model performance might be different if applying different parameters</a:t>
            </a:r>
            <a:r>
              <a:rPr lang="en-CA" dirty="0">
                <a:effectLst/>
              </a:rPr>
              <a:t> </a:t>
            </a:r>
            <a:endParaRPr dirty="0"/>
          </a:p>
        </p:txBody>
      </p:sp>
    </p:spTree>
    <p:extLst>
      <p:ext uri="{BB962C8B-B14F-4D97-AF65-F5344CB8AC3E}">
        <p14:creationId xmlns:p14="http://schemas.microsoft.com/office/powerpoint/2010/main" val="1264754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dirty="0"/>
          </a:p>
        </p:txBody>
      </p:sp>
    </p:spTree>
    <p:extLst>
      <p:ext uri="{BB962C8B-B14F-4D97-AF65-F5344CB8AC3E}">
        <p14:creationId xmlns:p14="http://schemas.microsoft.com/office/powerpoint/2010/main" val="3253174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dirty="0"/>
          </a:p>
        </p:txBody>
      </p:sp>
    </p:spTree>
    <p:extLst>
      <p:ext uri="{BB962C8B-B14F-4D97-AF65-F5344CB8AC3E}">
        <p14:creationId xmlns:p14="http://schemas.microsoft.com/office/powerpoint/2010/main" val="113659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Cardiovascular diseases (CVDs) are the leading cause of death worldwide. To be specific, around 80 percent of deaths caused by CVDs are due to heart attacks and strokes, in which one-third of these deaths happen among people under 70 years old</a:t>
            </a:r>
            <a:r>
              <a:rPr lang="en-CA" dirty="0">
                <a:effectLst/>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dirty="0">
                <a:effectLst/>
                <a:latin typeface="Calibri" panose="020F0502020204030204" pitchFamily="34" charset="0"/>
                <a:ea typeface="DengXian" panose="02010600030101010101" pitchFamily="2" charset="-122"/>
                <a:cs typeface="Times New Roman" panose="02020603050405020304" pitchFamily="18" charset="0"/>
              </a:rPr>
              <a:t>It is crucial to understand which factors contribute to heart failure for early detection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The present study contains a dataset with 12 features that could be used to predict a potential heart failure</a:t>
            </a: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The raw dataset is derived from 5 datasets combined together that are related to heart. </a:t>
            </a:r>
          </a:p>
          <a:p>
            <a:pPr marL="171450" lvl="0" indent="-171450" algn="l" rtl="0">
              <a:spcBef>
                <a:spcPts val="0"/>
              </a:spcBef>
              <a:spcAft>
                <a:spcPts val="0"/>
              </a:spcAft>
              <a:buFontTx/>
              <a:buChar char="-"/>
            </a:pPr>
            <a:r>
              <a:rPr lang="en-CA" sz="1800" dirty="0">
                <a:effectLst/>
                <a:latin typeface="Calibri" panose="020F0502020204030204" pitchFamily="34" charset="0"/>
                <a:ea typeface="DengXian" panose="02010600030101010101" pitchFamily="2" charset="-122"/>
                <a:cs typeface="Times New Roman" panose="02020603050405020304" pitchFamily="18" charset="0"/>
              </a:rPr>
              <a:t>It is also the largest heart disease dataset available so far for research purposes</a:t>
            </a:r>
            <a:r>
              <a:rPr lang="en-CA" dirty="0">
                <a:effectLst/>
              </a:rPr>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dirty="0"/>
          </a:p>
        </p:txBody>
      </p:sp>
    </p:spTree>
    <p:extLst>
      <p:ext uri="{BB962C8B-B14F-4D97-AF65-F5344CB8AC3E}">
        <p14:creationId xmlns:p14="http://schemas.microsoft.com/office/powerpoint/2010/main" val="3841219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16113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CA" dirty="0"/>
              <a:t>Age is further grouped in ranges (5 groups with 10 years as range)</a:t>
            </a:r>
          </a:p>
          <a:p>
            <a:pPr marL="171450" lvl="0" indent="-171450" algn="l" rtl="0">
              <a:spcBef>
                <a:spcPts val="0"/>
              </a:spcBef>
              <a:spcAft>
                <a:spcPts val="0"/>
              </a:spcAft>
              <a:buFontTx/>
              <a:buChar char="-"/>
            </a:pPr>
            <a:r>
              <a:rPr lang="en-CA" dirty="0" err="1"/>
              <a:t>RestingBP</a:t>
            </a:r>
            <a:r>
              <a:rPr lang="en-CA" dirty="0"/>
              <a:t> will be dropped based on Chi Squared Test and ANOVA Test for categorical and numerical features, respectively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select=heart.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Heart Failure Prediction Analysis</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CA" dirty="0"/>
              <a:t>Ban Qu</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Train-Test Split</a:t>
            </a:r>
            <a:endParaRPr dirty="0"/>
          </a:p>
        </p:txBody>
      </p:sp>
      <p:sp>
        <p:nvSpPr>
          <p:cNvPr id="112" name="Google Shape;112;p20"/>
          <p:cNvSpPr txBox="1">
            <a:spLocks noGrp="1"/>
          </p:cNvSpPr>
          <p:nvPr>
            <p:ph type="body" idx="2"/>
          </p:nvPr>
        </p:nvSpPr>
        <p:spPr>
          <a:xfrm>
            <a:off x="4944459" y="2230812"/>
            <a:ext cx="3999900" cy="2275351"/>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CA" sz="2000" dirty="0"/>
              <a:t>KNN</a:t>
            </a:r>
          </a:p>
          <a:p>
            <a:pPr marL="457200" lvl="0" indent="-355600" algn="l" rtl="0">
              <a:spcBef>
                <a:spcPts val="0"/>
              </a:spcBef>
              <a:spcAft>
                <a:spcPts val="0"/>
              </a:spcAft>
              <a:buSzPts val="2000"/>
              <a:buChar char="❖"/>
            </a:pPr>
            <a:r>
              <a:rPr lang="en-CA" sz="2000" dirty="0"/>
              <a:t>Logistic Regression</a:t>
            </a:r>
          </a:p>
          <a:p>
            <a:pPr marL="457200" lvl="0" indent="-355600" algn="l" rtl="0">
              <a:spcBef>
                <a:spcPts val="0"/>
              </a:spcBef>
              <a:spcAft>
                <a:spcPts val="0"/>
              </a:spcAft>
              <a:buSzPts val="2000"/>
              <a:buChar char="❖"/>
            </a:pPr>
            <a:r>
              <a:rPr lang="en-CA" sz="2000" dirty="0"/>
              <a:t>Random Forest</a:t>
            </a:r>
          </a:p>
          <a:p>
            <a:pPr marL="457200" lvl="0" indent="-355600" algn="l" rtl="0">
              <a:spcBef>
                <a:spcPts val="0"/>
              </a:spcBef>
              <a:spcAft>
                <a:spcPts val="0"/>
              </a:spcAft>
              <a:buSzPts val="2000"/>
              <a:buChar char="❖"/>
            </a:pPr>
            <a:r>
              <a:rPr lang="en-CA" sz="2000" dirty="0"/>
              <a:t>Support Vector Machine</a:t>
            </a:r>
          </a:p>
          <a:p>
            <a:pPr marL="457200" lvl="0" indent="-355600" algn="l" rtl="0">
              <a:spcBef>
                <a:spcPts val="0"/>
              </a:spcBef>
              <a:spcAft>
                <a:spcPts val="0"/>
              </a:spcAft>
              <a:buSzPts val="2000"/>
              <a:buChar char="❖"/>
            </a:pPr>
            <a:r>
              <a:rPr lang="en-CA" sz="2000" dirty="0"/>
              <a:t>Naïve Bayes</a:t>
            </a:r>
          </a:p>
          <a:p>
            <a:pPr marL="457200" lvl="0" indent="-355600" algn="l" rtl="0">
              <a:spcBef>
                <a:spcPts val="0"/>
              </a:spcBef>
              <a:spcAft>
                <a:spcPts val="0"/>
              </a:spcAft>
              <a:buSzPts val="2000"/>
              <a:buChar char="❖"/>
            </a:pPr>
            <a:r>
              <a:rPr lang="en-CA" sz="2000" dirty="0"/>
              <a:t>Gradient Boosting</a:t>
            </a:r>
            <a:endParaRPr sz="2000" dirty="0"/>
          </a:p>
        </p:txBody>
      </p:sp>
      <p:sp>
        <p:nvSpPr>
          <p:cNvPr id="113" name="Google Shape;113;p20"/>
          <p:cNvSpPr txBox="1">
            <a:spLocks noGrp="1"/>
          </p:cNvSpPr>
          <p:nvPr>
            <p:ph type="title"/>
          </p:nvPr>
        </p:nvSpPr>
        <p:spPr>
          <a:xfrm>
            <a:off x="4944459" y="458025"/>
            <a:ext cx="3999900" cy="15198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br>
              <a:rPr lang="en" dirty="0"/>
            </a:br>
            <a:r>
              <a:rPr lang="en" dirty="0"/>
              <a:t>(Classification Problem)</a:t>
            </a:r>
            <a:endParaRPr dirty="0"/>
          </a:p>
        </p:txBody>
      </p:sp>
      <p:sp>
        <p:nvSpPr>
          <p:cNvPr id="5" name="Google Shape;112;p20">
            <a:extLst>
              <a:ext uri="{FF2B5EF4-FFF2-40B4-BE49-F238E27FC236}">
                <a16:creationId xmlns:a16="http://schemas.microsoft.com/office/drawing/2014/main" id="{261D5E38-9512-BE53-0850-9D4FBBAF62AD}"/>
              </a:ext>
            </a:extLst>
          </p:cNvPr>
          <p:cNvSpPr txBox="1">
            <a:spLocks/>
          </p:cNvSpPr>
          <p:nvPr/>
        </p:nvSpPr>
        <p:spPr>
          <a:xfrm>
            <a:off x="309706" y="1489825"/>
            <a:ext cx="4336253" cy="19660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indent="-355600">
              <a:buSzPts val="2000"/>
              <a:buFont typeface="Roboto"/>
              <a:buChar char="❖"/>
            </a:pPr>
            <a:r>
              <a:rPr lang="en-CA" sz="2000" dirty="0"/>
              <a:t>Training Data vs. Testing Data: 80% vs. 20%</a:t>
            </a:r>
          </a:p>
          <a:p>
            <a:pPr indent="-355600">
              <a:buSzPts val="2000"/>
              <a:buFont typeface="Roboto"/>
              <a:buChar char="❖"/>
            </a:pPr>
            <a:r>
              <a:rPr lang="en-CA" sz="2000" dirty="0" err="1"/>
              <a:t>X_train</a:t>
            </a:r>
            <a:r>
              <a:rPr lang="en-CA" sz="2000" dirty="0"/>
              <a:t>: (724, 9) ; </a:t>
            </a:r>
            <a:r>
              <a:rPr lang="en-CA" sz="2000" dirty="0" err="1"/>
              <a:t>X_test</a:t>
            </a:r>
            <a:r>
              <a:rPr lang="en-CA" sz="2000" dirty="0"/>
              <a:t>: (181, 9)</a:t>
            </a:r>
          </a:p>
          <a:p>
            <a:pPr indent="-355600">
              <a:buSzPts val="2000"/>
              <a:buFont typeface="Roboto"/>
              <a:buChar char="❖"/>
            </a:pPr>
            <a:r>
              <a:rPr lang="en-CA" sz="2000" dirty="0" err="1"/>
              <a:t>y_train</a:t>
            </a:r>
            <a:r>
              <a:rPr lang="en-CA" sz="2000" dirty="0"/>
              <a:t>: (724, ); </a:t>
            </a:r>
            <a:r>
              <a:rPr lang="en-CA" sz="2000" dirty="0" err="1"/>
              <a:t>y_test</a:t>
            </a:r>
            <a:r>
              <a:rPr lang="en-CA" sz="2000" dirty="0"/>
              <a:t>: (181, )</a:t>
            </a:r>
          </a:p>
        </p:txBody>
      </p:sp>
    </p:spTree>
    <p:extLst>
      <p:ext uri="{BB962C8B-B14F-4D97-AF65-F5344CB8AC3E}">
        <p14:creationId xmlns:p14="http://schemas.microsoft.com/office/powerpoint/2010/main" val="375665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Modelling</a:t>
            </a:r>
            <a:endParaRPr sz="2400" dirty="0"/>
          </a:p>
        </p:txBody>
      </p:sp>
      <p:pic>
        <p:nvPicPr>
          <p:cNvPr id="2" name="Picture 1">
            <a:extLst>
              <a:ext uri="{FF2B5EF4-FFF2-40B4-BE49-F238E27FC236}">
                <a16:creationId xmlns:a16="http://schemas.microsoft.com/office/drawing/2014/main" id="{FC6B0CFC-28E5-A83C-6214-C928B3611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84" y="1515939"/>
            <a:ext cx="4290976" cy="3029166"/>
          </a:xfrm>
          <a:prstGeom prst="rect">
            <a:avLst/>
          </a:prstGeom>
        </p:spPr>
      </p:pic>
      <p:pic>
        <p:nvPicPr>
          <p:cNvPr id="3" name="Picture 2">
            <a:extLst>
              <a:ext uri="{FF2B5EF4-FFF2-40B4-BE49-F238E27FC236}">
                <a16:creationId xmlns:a16="http://schemas.microsoft.com/office/drawing/2014/main" id="{87BE61D4-2117-5BB8-F116-795CA423D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0900" y="2052622"/>
            <a:ext cx="3505200" cy="1955800"/>
          </a:xfrm>
          <a:prstGeom prst="rect">
            <a:avLst/>
          </a:prstGeom>
        </p:spPr>
      </p:pic>
      <p:sp>
        <p:nvSpPr>
          <p:cNvPr id="4" name="TextBox 3">
            <a:extLst>
              <a:ext uri="{FF2B5EF4-FFF2-40B4-BE49-F238E27FC236}">
                <a16:creationId xmlns:a16="http://schemas.microsoft.com/office/drawing/2014/main" id="{F16C05CE-DBA4-281A-1766-8434B1D40FF6}"/>
              </a:ext>
            </a:extLst>
          </p:cNvPr>
          <p:cNvSpPr txBox="1"/>
          <p:nvPr/>
        </p:nvSpPr>
        <p:spPr>
          <a:xfrm>
            <a:off x="1015254" y="1044375"/>
            <a:ext cx="5755340" cy="369332"/>
          </a:xfrm>
          <a:prstGeom prst="rect">
            <a:avLst/>
          </a:prstGeom>
          <a:noFill/>
        </p:spPr>
        <p:txBody>
          <a:bodyPr wrap="square" rtlCol="0">
            <a:spAutoFit/>
          </a:bodyPr>
          <a:lstStyle/>
          <a:p>
            <a:r>
              <a:rPr lang="en" sz="1800" dirty="0">
                <a:solidFill>
                  <a:schemeClr val="dk1"/>
                </a:solidFill>
                <a:latin typeface="Roboto Slab"/>
                <a:ea typeface="Roboto Slab"/>
              </a:rPr>
              <a:t>Metrics: Accuracy Score, CV Score, ROC-AUC </a:t>
            </a:r>
            <a:r>
              <a:rPr lang="en" sz="1800" dirty="0">
                <a:solidFill>
                  <a:schemeClr val="dk1"/>
                </a:solidFill>
                <a:latin typeface="Roboto Slab"/>
                <a:ea typeface="Roboto Slab"/>
                <a:sym typeface="Roboto Slab"/>
              </a:rPr>
              <a:t>Score</a:t>
            </a:r>
            <a:endParaRPr lang="en-US" sz="1800" dirty="0">
              <a:solidFill>
                <a:schemeClr val="dk1"/>
              </a:solidFill>
              <a:latin typeface="Roboto Slab"/>
              <a:ea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Modelling</a:t>
            </a:r>
            <a:endParaRPr sz="2400" dirty="0"/>
          </a:p>
        </p:txBody>
      </p:sp>
      <p:sp>
        <p:nvSpPr>
          <p:cNvPr id="4" name="TextBox 3">
            <a:extLst>
              <a:ext uri="{FF2B5EF4-FFF2-40B4-BE49-F238E27FC236}">
                <a16:creationId xmlns:a16="http://schemas.microsoft.com/office/drawing/2014/main" id="{F16C05CE-DBA4-281A-1766-8434B1D40FF6}"/>
              </a:ext>
            </a:extLst>
          </p:cNvPr>
          <p:cNvSpPr txBox="1"/>
          <p:nvPr/>
        </p:nvSpPr>
        <p:spPr>
          <a:xfrm>
            <a:off x="1015254" y="1044375"/>
            <a:ext cx="5755340" cy="369332"/>
          </a:xfrm>
          <a:prstGeom prst="rect">
            <a:avLst/>
          </a:prstGeom>
          <a:noFill/>
        </p:spPr>
        <p:txBody>
          <a:bodyPr wrap="square" rtlCol="0">
            <a:spAutoFit/>
          </a:bodyPr>
          <a:lstStyle/>
          <a:p>
            <a:r>
              <a:rPr lang="en" sz="1800" dirty="0">
                <a:solidFill>
                  <a:schemeClr val="dk1"/>
                </a:solidFill>
                <a:latin typeface="Roboto Slab"/>
                <a:ea typeface="Roboto Slab"/>
              </a:rPr>
              <a:t>Metrics: Accuracy Score, CV Score, ROC-AUC </a:t>
            </a:r>
            <a:r>
              <a:rPr lang="en" sz="1800" dirty="0">
                <a:solidFill>
                  <a:schemeClr val="dk1"/>
                </a:solidFill>
                <a:latin typeface="Roboto Slab"/>
                <a:ea typeface="Roboto Slab"/>
                <a:sym typeface="Roboto Slab"/>
              </a:rPr>
              <a:t>Score</a:t>
            </a:r>
            <a:endParaRPr lang="en-US" sz="1800" dirty="0">
              <a:solidFill>
                <a:schemeClr val="dk1"/>
              </a:solidFill>
              <a:latin typeface="Roboto Slab"/>
              <a:ea typeface="Roboto Slab"/>
              <a:sym typeface="Roboto Slab"/>
            </a:endParaRPr>
          </a:p>
        </p:txBody>
      </p:sp>
      <p:pic>
        <p:nvPicPr>
          <p:cNvPr id="5" name="Picture 4">
            <a:extLst>
              <a:ext uri="{FF2B5EF4-FFF2-40B4-BE49-F238E27FC236}">
                <a16:creationId xmlns:a16="http://schemas.microsoft.com/office/drawing/2014/main" id="{6676CD52-081A-F74B-C5D5-F778C73F6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66924"/>
            <a:ext cx="5943600" cy="3446780"/>
          </a:xfrm>
          <a:prstGeom prst="rect">
            <a:avLst/>
          </a:prstGeom>
        </p:spPr>
      </p:pic>
    </p:spTree>
    <p:extLst>
      <p:ext uri="{BB962C8B-B14F-4D97-AF65-F5344CB8AC3E}">
        <p14:creationId xmlns:p14="http://schemas.microsoft.com/office/powerpoint/2010/main" val="14089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51646" y="2052410"/>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Hyperparameter Tuning</a:t>
            </a:r>
            <a:endParaRPr dirty="0"/>
          </a:p>
        </p:txBody>
      </p:sp>
      <p:sp>
        <p:nvSpPr>
          <p:cNvPr id="127" name="Google Shape;127;p22"/>
          <p:cNvSpPr txBox="1">
            <a:spLocks noGrp="1"/>
          </p:cNvSpPr>
          <p:nvPr>
            <p:ph type="subTitle" idx="1"/>
          </p:nvPr>
        </p:nvSpPr>
        <p:spPr>
          <a:xfrm>
            <a:off x="637310" y="3821947"/>
            <a:ext cx="4045200" cy="6045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Grid Search Cross Validation</a:t>
            </a:r>
            <a:endParaRPr dirty="0"/>
          </a:p>
        </p:txBody>
      </p:sp>
      <p:graphicFrame>
        <p:nvGraphicFramePr>
          <p:cNvPr id="6" name="Table 6">
            <a:extLst>
              <a:ext uri="{FF2B5EF4-FFF2-40B4-BE49-F238E27FC236}">
                <a16:creationId xmlns:a16="http://schemas.microsoft.com/office/drawing/2014/main" id="{44726CD0-D084-AFCE-2724-8057354C0E1E}"/>
              </a:ext>
            </a:extLst>
          </p:cNvPr>
          <p:cNvGraphicFramePr>
            <a:graphicFrameLocks noGrp="1"/>
          </p:cNvGraphicFramePr>
          <p:nvPr>
            <p:extLst>
              <p:ext uri="{D42A27DB-BD31-4B8C-83A1-F6EECF244321}">
                <p14:modId xmlns:p14="http://schemas.microsoft.com/office/powerpoint/2010/main" val="351078985"/>
              </p:ext>
            </p:extLst>
          </p:nvPr>
        </p:nvGraphicFramePr>
        <p:xfrm>
          <a:off x="498764" y="290112"/>
          <a:ext cx="8146472" cy="1630680"/>
        </p:xfrm>
        <a:graphic>
          <a:graphicData uri="http://schemas.openxmlformats.org/drawingml/2006/table">
            <a:tbl>
              <a:tblPr firstRow="1" bandRow="1">
                <a:tableStyleId>{72833802-FEF1-4C79-8D5D-14CF1EAF98D9}</a:tableStyleId>
              </a:tblPr>
              <a:tblGrid>
                <a:gridCol w="2036618">
                  <a:extLst>
                    <a:ext uri="{9D8B030D-6E8A-4147-A177-3AD203B41FA5}">
                      <a16:colId xmlns:a16="http://schemas.microsoft.com/office/drawing/2014/main" val="1583043415"/>
                    </a:ext>
                  </a:extLst>
                </a:gridCol>
                <a:gridCol w="2036618">
                  <a:extLst>
                    <a:ext uri="{9D8B030D-6E8A-4147-A177-3AD203B41FA5}">
                      <a16:colId xmlns:a16="http://schemas.microsoft.com/office/drawing/2014/main" val="3962205996"/>
                    </a:ext>
                  </a:extLst>
                </a:gridCol>
                <a:gridCol w="2036618">
                  <a:extLst>
                    <a:ext uri="{9D8B030D-6E8A-4147-A177-3AD203B41FA5}">
                      <a16:colId xmlns:a16="http://schemas.microsoft.com/office/drawing/2014/main" val="2792173548"/>
                    </a:ext>
                  </a:extLst>
                </a:gridCol>
                <a:gridCol w="2036618">
                  <a:extLst>
                    <a:ext uri="{9D8B030D-6E8A-4147-A177-3AD203B41FA5}">
                      <a16:colId xmlns:a16="http://schemas.microsoft.com/office/drawing/2014/main" val="2450904504"/>
                    </a:ext>
                  </a:extLst>
                </a:gridCol>
              </a:tblGrid>
              <a:tr h="370840">
                <a:tc>
                  <a:txBody>
                    <a:bodyPr/>
                    <a:lstStyle/>
                    <a:p>
                      <a:endParaRPr lang="en-US" dirty="0"/>
                    </a:p>
                  </a:txBody>
                  <a:tcPr/>
                </a:tc>
                <a:tc>
                  <a:txBody>
                    <a:bodyPr/>
                    <a:lstStyle/>
                    <a:p>
                      <a:r>
                        <a:rPr lang="en-US" dirty="0"/>
                        <a:t>Accuracy Score</a:t>
                      </a:r>
                    </a:p>
                  </a:txBody>
                  <a:tcPr/>
                </a:tc>
                <a:tc>
                  <a:txBody>
                    <a:bodyPr/>
                    <a:lstStyle/>
                    <a:p>
                      <a:r>
                        <a:rPr lang="en-US" dirty="0"/>
                        <a:t>Cross Validation Score</a:t>
                      </a:r>
                    </a:p>
                  </a:txBody>
                  <a:tcPr/>
                </a:tc>
                <a:tc>
                  <a:txBody>
                    <a:bodyPr/>
                    <a:lstStyle/>
                    <a:p>
                      <a:r>
                        <a:rPr lang="en-US" dirty="0"/>
                        <a:t>AUC Score</a:t>
                      </a:r>
                    </a:p>
                  </a:txBody>
                  <a:tcPr/>
                </a:tc>
                <a:extLst>
                  <a:ext uri="{0D108BD9-81ED-4DB2-BD59-A6C34878D82A}">
                    <a16:rowId xmlns:a16="http://schemas.microsoft.com/office/drawing/2014/main" val="4112100187"/>
                  </a:ext>
                </a:extLst>
              </a:tr>
              <a:tr h="370840">
                <a:tc>
                  <a:txBody>
                    <a:bodyPr/>
                    <a:lstStyle/>
                    <a:p>
                      <a:r>
                        <a:rPr lang="en-US" dirty="0"/>
                        <a:t>Random Forest</a:t>
                      </a:r>
                    </a:p>
                  </a:txBody>
                  <a:tcPr/>
                </a:tc>
                <a:tc>
                  <a:txBody>
                    <a:bodyPr/>
                    <a:lstStyle/>
                    <a:p>
                      <a:r>
                        <a:rPr lang="en-US" dirty="0"/>
                        <a:t>0.8619</a:t>
                      </a:r>
                    </a:p>
                  </a:txBody>
                  <a:tcPr/>
                </a:tc>
                <a:tc>
                  <a:txBody>
                    <a:bodyPr/>
                    <a:lstStyle/>
                    <a:p>
                      <a:r>
                        <a:rPr lang="en-US" dirty="0"/>
                        <a:t>0.9235</a:t>
                      </a:r>
                    </a:p>
                  </a:txBody>
                  <a:tcPr/>
                </a:tc>
                <a:tc>
                  <a:txBody>
                    <a:bodyPr/>
                    <a:lstStyle/>
                    <a:p>
                      <a:r>
                        <a:rPr lang="en-US" dirty="0"/>
                        <a:t>0.9349</a:t>
                      </a:r>
                    </a:p>
                  </a:txBody>
                  <a:tcPr/>
                </a:tc>
                <a:extLst>
                  <a:ext uri="{0D108BD9-81ED-4DB2-BD59-A6C34878D82A}">
                    <a16:rowId xmlns:a16="http://schemas.microsoft.com/office/drawing/2014/main" val="2841965941"/>
                  </a:ext>
                </a:extLst>
              </a:tr>
              <a:tr h="370840">
                <a:tc>
                  <a:txBody>
                    <a:bodyPr/>
                    <a:lstStyle/>
                    <a:p>
                      <a:r>
                        <a:rPr lang="en-US" dirty="0"/>
                        <a:t>Gradient Boosting</a:t>
                      </a:r>
                    </a:p>
                  </a:txBody>
                  <a:tcPr/>
                </a:tc>
                <a:tc>
                  <a:txBody>
                    <a:bodyPr/>
                    <a:lstStyle/>
                    <a:p>
                      <a:r>
                        <a:rPr lang="en-US" dirty="0"/>
                        <a:t>0.8564</a:t>
                      </a:r>
                    </a:p>
                  </a:txBody>
                  <a:tcPr/>
                </a:tc>
                <a:tc>
                  <a:txBody>
                    <a:bodyPr/>
                    <a:lstStyle/>
                    <a:p>
                      <a:r>
                        <a:rPr lang="en-US" dirty="0"/>
                        <a:t>0.5000</a:t>
                      </a:r>
                    </a:p>
                  </a:txBody>
                  <a:tcPr/>
                </a:tc>
                <a:tc>
                  <a:txBody>
                    <a:bodyPr/>
                    <a:lstStyle/>
                    <a:p>
                      <a:r>
                        <a:rPr lang="en-US" dirty="0"/>
                        <a:t>0.9349</a:t>
                      </a:r>
                    </a:p>
                  </a:txBody>
                  <a:tcPr/>
                </a:tc>
                <a:extLst>
                  <a:ext uri="{0D108BD9-81ED-4DB2-BD59-A6C34878D82A}">
                    <a16:rowId xmlns:a16="http://schemas.microsoft.com/office/drawing/2014/main" val="3215008374"/>
                  </a:ext>
                </a:extLst>
              </a:tr>
              <a:tr h="370840">
                <a:tc>
                  <a:txBody>
                    <a:bodyPr/>
                    <a:lstStyle/>
                    <a:p>
                      <a:r>
                        <a:rPr lang="en-US" dirty="0"/>
                        <a:t>KNN</a:t>
                      </a:r>
                    </a:p>
                  </a:txBody>
                  <a:tcPr/>
                </a:tc>
                <a:tc>
                  <a:txBody>
                    <a:bodyPr/>
                    <a:lstStyle/>
                    <a:p>
                      <a:r>
                        <a:rPr lang="en-US" dirty="0"/>
                        <a:t>0.8785</a:t>
                      </a:r>
                    </a:p>
                  </a:txBody>
                  <a:tcPr/>
                </a:tc>
                <a:tc>
                  <a:txBody>
                    <a:bodyPr/>
                    <a:lstStyle/>
                    <a:p>
                      <a:r>
                        <a:rPr lang="en-US" dirty="0"/>
                        <a:t>0.9229</a:t>
                      </a:r>
                    </a:p>
                  </a:txBody>
                  <a:tcPr/>
                </a:tc>
                <a:tc>
                  <a:txBody>
                    <a:bodyPr/>
                    <a:lstStyle/>
                    <a:p>
                      <a:r>
                        <a:rPr lang="en-US" dirty="0"/>
                        <a:t>0.9349</a:t>
                      </a:r>
                    </a:p>
                  </a:txBody>
                  <a:tcPr/>
                </a:tc>
                <a:extLst>
                  <a:ext uri="{0D108BD9-81ED-4DB2-BD59-A6C34878D82A}">
                    <a16:rowId xmlns:a16="http://schemas.microsoft.com/office/drawing/2014/main" val="302537273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Hyperparameter Tuning</a:t>
            </a:r>
            <a:endParaRPr sz="2400" dirty="0"/>
          </a:p>
        </p:txBody>
      </p:sp>
      <p:sp>
        <p:nvSpPr>
          <p:cNvPr id="3" name="Google Shape;112;p20">
            <a:extLst>
              <a:ext uri="{FF2B5EF4-FFF2-40B4-BE49-F238E27FC236}">
                <a16:creationId xmlns:a16="http://schemas.microsoft.com/office/drawing/2014/main" id="{4FB054F8-5800-3592-50D8-B217BCF368EA}"/>
              </a:ext>
            </a:extLst>
          </p:cNvPr>
          <p:cNvSpPr txBox="1">
            <a:spLocks/>
          </p:cNvSpPr>
          <p:nvPr/>
        </p:nvSpPr>
        <p:spPr>
          <a:xfrm>
            <a:off x="511004" y="1676630"/>
            <a:ext cx="3999900" cy="2639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01600" indent="0">
              <a:buSzPts val="2000"/>
              <a:buNone/>
            </a:pPr>
            <a:r>
              <a:rPr lang="en-CA" sz="2000" dirty="0"/>
              <a:t>Accuracy Score Improvement:</a:t>
            </a:r>
          </a:p>
          <a:p>
            <a:pPr indent="-355600">
              <a:buSzPts val="2000"/>
              <a:buFont typeface="Roboto"/>
              <a:buChar char="❖"/>
            </a:pPr>
            <a:r>
              <a:rPr lang="en-CA" sz="2000" dirty="0"/>
              <a:t>Random Forest: 85.1% to 86.2%</a:t>
            </a:r>
          </a:p>
          <a:p>
            <a:pPr indent="-355600">
              <a:buSzPts val="2000"/>
              <a:buFont typeface="Roboto"/>
              <a:buChar char="❖"/>
            </a:pPr>
            <a:r>
              <a:rPr lang="en-CA" sz="2000" dirty="0"/>
              <a:t>Gradient Boosting: 88.4% to 85.6%</a:t>
            </a:r>
          </a:p>
          <a:p>
            <a:pPr indent="-355600">
              <a:buSzPts val="2000"/>
              <a:buFont typeface="Roboto"/>
              <a:buChar char="❖"/>
            </a:pPr>
            <a:r>
              <a:rPr lang="en-CA" sz="2000" dirty="0"/>
              <a:t>KNN: 86.7% to 87.9%</a:t>
            </a:r>
          </a:p>
        </p:txBody>
      </p:sp>
      <p:sp>
        <p:nvSpPr>
          <p:cNvPr id="6" name="Google Shape;112;p20">
            <a:extLst>
              <a:ext uri="{FF2B5EF4-FFF2-40B4-BE49-F238E27FC236}">
                <a16:creationId xmlns:a16="http://schemas.microsoft.com/office/drawing/2014/main" id="{5AEE1DAB-C9E6-027E-B6CA-EB5D4347F265}"/>
              </a:ext>
            </a:extLst>
          </p:cNvPr>
          <p:cNvSpPr txBox="1">
            <a:spLocks/>
          </p:cNvSpPr>
          <p:nvPr/>
        </p:nvSpPr>
        <p:spPr>
          <a:xfrm>
            <a:off x="4633096" y="1676630"/>
            <a:ext cx="3999900" cy="26390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01600" indent="0">
              <a:buSzPts val="2000"/>
              <a:buNone/>
            </a:pPr>
            <a:r>
              <a:rPr lang="en-CA" sz="2000" dirty="0"/>
              <a:t>AUC Score Improvement:</a:t>
            </a:r>
          </a:p>
          <a:p>
            <a:pPr indent="-355600">
              <a:buSzPts val="2000"/>
              <a:buFont typeface="Roboto"/>
              <a:buChar char="❖"/>
            </a:pPr>
            <a:r>
              <a:rPr lang="en-CA" sz="2000" dirty="0"/>
              <a:t>Random Forest: 85.0% to 93.5%</a:t>
            </a:r>
          </a:p>
          <a:p>
            <a:pPr indent="-355600">
              <a:buSzPts val="2000"/>
              <a:buFont typeface="Roboto"/>
              <a:buChar char="❖"/>
            </a:pPr>
            <a:r>
              <a:rPr lang="en-CA" sz="2000" dirty="0"/>
              <a:t>Gradient Boosting: 88.2% to 93.5%</a:t>
            </a:r>
          </a:p>
          <a:p>
            <a:pPr indent="-355600">
              <a:buSzPts val="2000"/>
              <a:buFont typeface="Roboto"/>
              <a:buChar char="❖"/>
            </a:pPr>
            <a:r>
              <a:rPr lang="en-CA" sz="2000" dirty="0"/>
              <a:t>KNN: 86.6% to 93.5%</a:t>
            </a:r>
          </a:p>
        </p:txBody>
      </p:sp>
    </p:spTree>
    <p:extLst>
      <p:ext uri="{BB962C8B-B14F-4D97-AF65-F5344CB8AC3E}">
        <p14:creationId xmlns:p14="http://schemas.microsoft.com/office/powerpoint/2010/main" val="11850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Important Findings</a:t>
            </a:r>
            <a:endParaRPr sz="2400" dirty="0"/>
          </a:p>
        </p:txBody>
      </p:sp>
      <p:pic>
        <p:nvPicPr>
          <p:cNvPr id="3" name="Picture 2">
            <a:extLst>
              <a:ext uri="{FF2B5EF4-FFF2-40B4-BE49-F238E27FC236}">
                <a16:creationId xmlns:a16="http://schemas.microsoft.com/office/drawing/2014/main" id="{4EEA87B3-2A3F-84AA-1BFD-A19A5965F6B3}"/>
              </a:ext>
            </a:extLst>
          </p:cNvPr>
          <p:cNvPicPr>
            <a:picLocks noChangeAspect="1"/>
          </p:cNvPicPr>
          <p:nvPr/>
        </p:nvPicPr>
        <p:blipFill>
          <a:blip r:embed="rId3"/>
          <a:stretch>
            <a:fillRect/>
          </a:stretch>
        </p:blipFill>
        <p:spPr>
          <a:xfrm>
            <a:off x="387900" y="1423554"/>
            <a:ext cx="4116723" cy="1908463"/>
          </a:xfrm>
          <a:prstGeom prst="rect">
            <a:avLst/>
          </a:prstGeom>
        </p:spPr>
      </p:pic>
      <p:pic>
        <p:nvPicPr>
          <p:cNvPr id="7" name="Picture 6">
            <a:extLst>
              <a:ext uri="{FF2B5EF4-FFF2-40B4-BE49-F238E27FC236}">
                <a16:creationId xmlns:a16="http://schemas.microsoft.com/office/drawing/2014/main" id="{D5007208-9F8E-2D14-A1AB-199E2851B4CA}"/>
              </a:ext>
            </a:extLst>
          </p:cNvPr>
          <p:cNvPicPr>
            <a:picLocks noChangeAspect="1"/>
          </p:cNvPicPr>
          <p:nvPr/>
        </p:nvPicPr>
        <p:blipFill>
          <a:blip r:embed="rId4"/>
          <a:stretch>
            <a:fillRect/>
          </a:stretch>
        </p:blipFill>
        <p:spPr>
          <a:xfrm>
            <a:off x="4639378" y="1423553"/>
            <a:ext cx="4255239" cy="1909307"/>
          </a:xfrm>
          <a:prstGeom prst="rect">
            <a:avLst/>
          </a:prstGeom>
        </p:spPr>
      </p:pic>
    </p:spTree>
    <p:extLst>
      <p:ext uri="{BB962C8B-B14F-4D97-AF65-F5344CB8AC3E}">
        <p14:creationId xmlns:p14="http://schemas.microsoft.com/office/powerpoint/2010/main" val="254720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Takeaways</a:t>
            </a:r>
            <a:endParaRPr/>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CA" sz="2200" dirty="0"/>
              <a:t>Highest accuracy score is Gradient Boosting</a:t>
            </a:r>
          </a:p>
          <a:p>
            <a:pPr marL="457200" lvl="0" indent="-368300" algn="l" rtl="0">
              <a:spcBef>
                <a:spcPts val="0"/>
              </a:spcBef>
              <a:spcAft>
                <a:spcPts val="0"/>
              </a:spcAft>
              <a:buSzPts val="2200"/>
              <a:buChar char="❖"/>
            </a:pPr>
            <a:r>
              <a:rPr lang="en-CA" sz="2200" dirty="0"/>
              <a:t>Highest cv score is Random Forest</a:t>
            </a:r>
          </a:p>
          <a:p>
            <a:pPr marL="457200" lvl="0" indent="-368300" algn="l" rtl="0">
              <a:spcBef>
                <a:spcPts val="0"/>
              </a:spcBef>
              <a:spcAft>
                <a:spcPts val="0"/>
              </a:spcAft>
              <a:buSzPts val="2200"/>
              <a:buChar char="❖"/>
            </a:pPr>
            <a:r>
              <a:rPr lang="en-CA" sz="2200" dirty="0"/>
              <a:t>Random Forest and Gradient Boosting agree on the most predicting feature: </a:t>
            </a:r>
            <a:r>
              <a:rPr lang="en-CA" sz="2200" dirty="0" err="1"/>
              <a:t>ST_Slope</a:t>
            </a:r>
            <a:endParaRPr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0" name="Google Shape;140;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41" name="Google Shape;141;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CA" dirty="0"/>
              <a:t>Integrate data to include more countries</a:t>
            </a:r>
            <a:endParaRPr dirty="0"/>
          </a:p>
          <a:p>
            <a:pPr marL="457200" lvl="0" indent="-342900" algn="l" rtl="0">
              <a:spcBef>
                <a:spcPts val="0"/>
              </a:spcBef>
              <a:spcAft>
                <a:spcPts val="0"/>
              </a:spcAft>
              <a:buSzPts val="1800"/>
              <a:buChar char="❖"/>
            </a:pPr>
            <a:r>
              <a:rPr lang="en" dirty="0"/>
              <a:t>Expand to more parameters</a:t>
            </a:r>
            <a:endParaRPr dirty="0"/>
          </a:p>
          <a:p>
            <a:pPr marL="457200" lvl="0" indent="-342900" algn="l" rtl="0">
              <a:spcBef>
                <a:spcPts val="0"/>
              </a:spcBef>
              <a:spcAft>
                <a:spcPts val="0"/>
              </a:spcAft>
              <a:buSzPts val="1800"/>
              <a:buChar char="❖"/>
            </a:pPr>
            <a:r>
              <a:rPr lang="en" dirty="0"/>
              <a:t>Add m</a:t>
            </a:r>
            <a:r>
              <a:rPr lang="en-CA" dirty="0"/>
              <a:t>or</a:t>
            </a:r>
            <a:r>
              <a:rPr lang="en" dirty="0"/>
              <a:t>e recent years’ data</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rot="21023743">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Problem:</a:t>
            </a:r>
            <a:endParaRPr sz="2400"/>
          </a:p>
        </p:txBody>
      </p:sp>
      <p:sp>
        <p:nvSpPr>
          <p:cNvPr id="70" name="Google Shape;70;p14"/>
          <p:cNvSpPr txBox="1"/>
          <p:nvPr/>
        </p:nvSpPr>
        <p:spPr>
          <a:xfrm>
            <a:off x="887825" y="3115150"/>
            <a:ext cx="7308000" cy="90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400" dirty="0">
                <a:solidFill>
                  <a:schemeClr val="dk1"/>
                </a:solidFill>
                <a:latin typeface="Roboto Slab"/>
                <a:ea typeface="Roboto Slab"/>
                <a:cs typeface="Roboto Slab"/>
                <a:sym typeface="Roboto Slab"/>
              </a:rPr>
              <a:t>Heart failures are the major causes of cardiovascular diseases – leading cause of death</a:t>
            </a:r>
          </a:p>
          <a:p>
            <a:pPr marL="0" lvl="0" indent="0" algn="l" rtl="0">
              <a:spcBef>
                <a:spcPts val="0"/>
              </a:spcBef>
              <a:spcAft>
                <a:spcPts val="0"/>
              </a:spcAft>
              <a:buNone/>
            </a:pPr>
            <a:endParaRPr lang="en-CA"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Solution:</a:t>
            </a:r>
            <a:endParaRPr sz="2400"/>
          </a:p>
        </p:txBody>
      </p:sp>
      <p:sp>
        <p:nvSpPr>
          <p:cNvPr id="76" name="Google Shape;76;p15"/>
          <p:cNvSpPr txBox="1"/>
          <p:nvPr/>
        </p:nvSpPr>
        <p:spPr>
          <a:xfrm>
            <a:off x="887825" y="3115150"/>
            <a:ext cx="7308000" cy="90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dk1"/>
                </a:solidFill>
                <a:latin typeface="Roboto Slab"/>
                <a:ea typeface="Roboto Slab"/>
                <a:cs typeface="Roboto Slab"/>
                <a:sym typeface="Roboto Slab"/>
              </a:rPr>
              <a:t>Predict potential heart failures with machine learning models on real datasets.</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480750" y="4629900"/>
            <a:ext cx="8129095" cy="46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dirty="0"/>
              <a:t>Data Source: </a:t>
            </a:r>
            <a:r>
              <a:rPr lang="en-CA" dirty="0">
                <a:hlinkClick r:id="rId3"/>
              </a:rPr>
              <a:t>https://www.kaggle.com/datasets/fedesoriano/heart-failure-prediction?select=heart.csv</a:t>
            </a:r>
            <a:endParaRPr lang="en" sz="1100" u="sng" dirty="0">
              <a:solidFill>
                <a:schemeClr val="accent5"/>
              </a:solidFill>
            </a:endParaRPr>
          </a:p>
          <a:p>
            <a:pPr marL="0" lvl="0" indent="0" algn="ctr" rtl="0">
              <a:lnSpc>
                <a:spcPct val="115000"/>
              </a:lnSpc>
              <a:spcBef>
                <a:spcPts val="0"/>
              </a:spcBef>
              <a:spcAft>
                <a:spcPts val="1600"/>
              </a:spcAft>
              <a:buNone/>
            </a:pPr>
            <a:endParaRPr sz="1200" dirty="0">
              <a:solidFill>
                <a:schemeClr val="dk1"/>
              </a:solidFill>
              <a:latin typeface="Roboto"/>
              <a:ea typeface="Roboto"/>
              <a:cs typeface="Roboto"/>
              <a:sym typeface="Roboto"/>
            </a:endParaRPr>
          </a:p>
        </p:txBody>
      </p:sp>
      <p:sp>
        <p:nvSpPr>
          <p:cNvPr id="83" name="Google Shape;83;p1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lt1"/>
                </a:solidFill>
              </a:rPr>
              <a:t>The Data</a:t>
            </a:r>
            <a:endParaRPr b="1">
              <a:solidFill>
                <a:schemeClr val="lt1"/>
              </a:solidFill>
            </a:endParaRPr>
          </a:p>
        </p:txBody>
      </p:sp>
      <p:pic>
        <p:nvPicPr>
          <p:cNvPr id="3" name="Picture 2">
            <a:extLst>
              <a:ext uri="{FF2B5EF4-FFF2-40B4-BE49-F238E27FC236}">
                <a16:creationId xmlns:a16="http://schemas.microsoft.com/office/drawing/2014/main" id="{FF298CB7-C73B-97A2-EFC0-B030BD8D5D96}"/>
              </a:ext>
            </a:extLst>
          </p:cNvPr>
          <p:cNvPicPr>
            <a:picLocks noChangeAspect="1"/>
          </p:cNvPicPr>
          <p:nvPr/>
        </p:nvPicPr>
        <p:blipFill>
          <a:blip r:embed="rId4"/>
          <a:stretch>
            <a:fillRect/>
          </a:stretch>
        </p:blipFill>
        <p:spPr>
          <a:xfrm>
            <a:off x="260174" y="178190"/>
            <a:ext cx="8663251" cy="4451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83975" y="724200"/>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Target Variable: </a:t>
            </a:r>
            <a:r>
              <a:rPr lang="en" dirty="0" err="1"/>
              <a:t>HeartDisease</a:t>
            </a:r>
            <a:endParaRPr lang="en" dirty="0"/>
          </a:p>
          <a:p>
            <a:pPr marL="457200" lvl="0" indent="-342900" algn="l" rtl="0">
              <a:spcBef>
                <a:spcPts val="0"/>
              </a:spcBef>
              <a:spcAft>
                <a:spcPts val="0"/>
              </a:spcAft>
              <a:buSzPts val="1800"/>
              <a:buChar char="❖"/>
            </a:pPr>
            <a:r>
              <a:rPr lang="en" dirty="0"/>
              <a:t>Five categorical variables converted to numeric: Sex, </a:t>
            </a:r>
            <a:r>
              <a:rPr lang="en" dirty="0" err="1"/>
              <a:t>ChestPainType</a:t>
            </a:r>
            <a:r>
              <a:rPr lang="en" dirty="0"/>
              <a:t>, </a:t>
            </a:r>
            <a:r>
              <a:rPr lang="en" dirty="0" err="1"/>
              <a:t>RestingRCG</a:t>
            </a:r>
            <a:r>
              <a:rPr lang="en" dirty="0"/>
              <a:t>, </a:t>
            </a:r>
            <a:r>
              <a:rPr lang="en" dirty="0" err="1"/>
              <a:t>ExerciseAngina</a:t>
            </a:r>
            <a:r>
              <a:rPr lang="en" dirty="0"/>
              <a:t>, </a:t>
            </a:r>
            <a:r>
              <a:rPr lang="en" dirty="0" err="1"/>
              <a:t>ST_Slope</a:t>
            </a:r>
            <a:endParaRPr lang="en" dirty="0"/>
          </a:p>
          <a:p>
            <a:pPr marL="457200" lvl="0" indent="-342900" algn="l" rtl="0">
              <a:spcBef>
                <a:spcPts val="0"/>
              </a:spcBef>
              <a:spcAft>
                <a:spcPts val="0"/>
              </a:spcAft>
              <a:buSzPts val="1800"/>
              <a:buChar char="❖"/>
            </a:pPr>
            <a:r>
              <a:rPr lang="en-CA" dirty="0"/>
              <a:t>D</a:t>
            </a:r>
            <a:r>
              <a:rPr lang="en" dirty="0" err="1"/>
              <a:t>ropped</a:t>
            </a:r>
            <a:r>
              <a:rPr lang="en" dirty="0"/>
              <a:t> 0 on </a:t>
            </a:r>
            <a:r>
              <a:rPr lang="en" dirty="0" err="1"/>
              <a:t>RestingBP</a:t>
            </a:r>
            <a:r>
              <a:rPr lang="en" dirty="0"/>
              <a:t> (blood pressure)</a:t>
            </a:r>
          </a:p>
          <a:p>
            <a:pPr marL="457200" lvl="0" indent="-342900" algn="l" rtl="0">
              <a:spcBef>
                <a:spcPts val="0"/>
              </a:spcBef>
              <a:spcAft>
                <a:spcPts val="0"/>
              </a:spcAft>
              <a:buSzPts val="1800"/>
              <a:buChar char="❖"/>
            </a:pPr>
            <a:r>
              <a:rPr lang="en" dirty="0"/>
              <a:t>Removed outliers on </a:t>
            </a:r>
            <a:r>
              <a:rPr lang="en" dirty="0" err="1"/>
              <a:t>Oldpeak</a:t>
            </a:r>
            <a:r>
              <a:rPr lang="en" dirty="0"/>
              <a:t>, Cholesterol, </a:t>
            </a:r>
            <a:r>
              <a:rPr lang="en" dirty="0" err="1"/>
              <a:t>RestingBP</a:t>
            </a:r>
            <a:r>
              <a:rPr lang="en" dirty="0"/>
              <a:t>, </a:t>
            </a:r>
            <a:r>
              <a:rPr lang="en" dirty="0" err="1"/>
              <a:t>MaxHR</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dataset had 918 rows and 12 columns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30775" y="66710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Dataset</a:t>
            </a:r>
            <a:endParaRPr sz="2400" dirty="0"/>
          </a:p>
        </p:txBody>
      </p:sp>
      <p:sp>
        <p:nvSpPr>
          <p:cNvPr id="76" name="Google Shape;76;p15"/>
          <p:cNvSpPr txBox="1"/>
          <p:nvPr/>
        </p:nvSpPr>
        <p:spPr>
          <a:xfrm>
            <a:off x="887825" y="3115150"/>
            <a:ext cx="7308000" cy="9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a:ea typeface="Roboto"/>
              <a:cs typeface="Roboto"/>
              <a:sym typeface="Roboto"/>
            </a:endParaRPr>
          </a:p>
        </p:txBody>
      </p:sp>
      <p:pic>
        <p:nvPicPr>
          <p:cNvPr id="2" name="Picture 1">
            <a:extLst>
              <a:ext uri="{FF2B5EF4-FFF2-40B4-BE49-F238E27FC236}">
                <a16:creationId xmlns:a16="http://schemas.microsoft.com/office/drawing/2014/main" id="{FBF99219-63C2-F298-0B57-6131449D4746}"/>
              </a:ext>
            </a:extLst>
          </p:cNvPr>
          <p:cNvPicPr>
            <a:picLocks noChangeAspect="1"/>
          </p:cNvPicPr>
          <p:nvPr/>
        </p:nvPicPr>
        <p:blipFill>
          <a:blip r:embed="rId3"/>
          <a:stretch>
            <a:fillRect/>
          </a:stretch>
        </p:blipFill>
        <p:spPr>
          <a:xfrm>
            <a:off x="1020602" y="1706349"/>
            <a:ext cx="6667951" cy="3134507"/>
          </a:xfrm>
          <a:prstGeom prst="rect">
            <a:avLst/>
          </a:prstGeom>
        </p:spPr>
      </p:pic>
    </p:spTree>
    <p:extLst>
      <p:ext uri="{BB962C8B-B14F-4D97-AF65-F5344CB8AC3E}">
        <p14:creationId xmlns:p14="http://schemas.microsoft.com/office/powerpoint/2010/main" val="217356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4905512" y="4455944"/>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t>Exploratory </a:t>
            </a:r>
            <a:endParaRPr sz="2200" b="1" dirty="0"/>
          </a:p>
          <a:p>
            <a:pPr marL="0" lvl="0" indent="0" algn="ctr" rtl="0">
              <a:spcBef>
                <a:spcPts val="0"/>
              </a:spcBef>
              <a:spcAft>
                <a:spcPts val="0"/>
              </a:spcAft>
              <a:buNone/>
            </a:pPr>
            <a:r>
              <a:rPr lang="en" sz="2200" b="1" dirty="0"/>
              <a:t>Data Analysis</a:t>
            </a:r>
            <a:endParaRPr sz="2200" b="1" dirty="0"/>
          </a:p>
        </p:txBody>
      </p:sp>
      <p:pic>
        <p:nvPicPr>
          <p:cNvPr id="2" name="Picture 1">
            <a:extLst>
              <a:ext uri="{FF2B5EF4-FFF2-40B4-BE49-F238E27FC236}">
                <a16:creationId xmlns:a16="http://schemas.microsoft.com/office/drawing/2014/main" id="{C17F4698-C21D-C7F3-518E-374537DC1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4459" y="165891"/>
            <a:ext cx="1816615" cy="1540989"/>
          </a:xfrm>
          <a:prstGeom prst="rect">
            <a:avLst/>
          </a:prstGeom>
        </p:spPr>
      </p:pic>
      <p:pic>
        <p:nvPicPr>
          <p:cNvPr id="3" name="Picture 2">
            <a:extLst>
              <a:ext uri="{FF2B5EF4-FFF2-40B4-BE49-F238E27FC236}">
                <a16:creationId xmlns:a16="http://schemas.microsoft.com/office/drawing/2014/main" id="{83DA51E0-7719-324D-4EF2-61F2F8A407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6" y="1828075"/>
            <a:ext cx="1816615" cy="1497592"/>
          </a:xfrm>
          <a:prstGeom prst="rect">
            <a:avLst/>
          </a:prstGeom>
        </p:spPr>
      </p:pic>
      <p:pic>
        <p:nvPicPr>
          <p:cNvPr id="4" name="Picture 3">
            <a:extLst>
              <a:ext uri="{FF2B5EF4-FFF2-40B4-BE49-F238E27FC236}">
                <a16:creationId xmlns:a16="http://schemas.microsoft.com/office/drawing/2014/main" id="{F22082A6-8861-CA28-C1FB-B22EB2F401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26" y="165891"/>
            <a:ext cx="1816615" cy="1540990"/>
          </a:xfrm>
          <a:prstGeom prst="rect">
            <a:avLst/>
          </a:prstGeom>
        </p:spPr>
      </p:pic>
      <p:pic>
        <p:nvPicPr>
          <p:cNvPr id="5" name="Picture 4">
            <a:extLst>
              <a:ext uri="{FF2B5EF4-FFF2-40B4-BE49-F238E27FC236}">
                <a16:creationId xmlns:a16="http://schemas.microsoft.com/office/drawing/2014/main" id="{DA69C15D-4577-5EF2-F92B-62C457F7DA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26" y="3439895"/>
            <a:ext cx="1816615" cy="1599016"/>
          </a:xfrm>
          <a:prstGeom prst="rect">
            <a:avLst/>
          </a:prstGeom>
        </p:spPr>
      </p:pic>
      <p:pic>
        <p:nvPicPr>
          <p:cNvPr id="6" name="Picture 5">
            <a:extLst>
              <a:ext uri="{FF2B5EF4-FFF2-40B4-BE49-F238E27FC236}">
                <a16:creationId xmlns:a16="http://schemas.microsoft.com/office/drawing/2014/main" id="{B013F043-C5FB-1901-7134-365C14819C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4459" y="1817832"/>
            <a:ext cx="1816615" cy="1507835"/>
          </a:xfrm>
          <a:prstGeom prst="rect">
            <a:avLst/>
          </a:prstGeom>
        </p:spPr>
      </p:pic>
      <p:pic>
        <p:nvPicPr>
          <p:cNvPr id="7" name="Picture 6">
            <a:extLst>
              <a:ext uri="{FF2B5EF4-FFF2-40B4-BE49-F238E27FC236}">
                <a16:creationId xmlns:a16="http://schemas.microsoft.com/office/drawing/2014/main" id="{BECF0A5A-7C59-6B9D-97A2-B444087AB42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44460" y="3439895"/>
            <a:ext cx="1830653" cy="1599016"/>
          </a:xfrm>
          <a:prstGeom prst="rect">
            <a:avLst/>
          </a:prstGeom>
        </p:spPr>
      </p:pic>
      <p:pic>
        <p:nvPicPr>
          <p:cNvPr id="8" name="Picture 7">
            <a:extLst>
              <a:ext uri="{FF2B5EF4-FFF2-40B4-BE49-F238E27FC236}">
                <a16:creationId xmlns:a16="http://schemas.microsoft.com/office/drawing/2014/main" id="{2D9DF224-F917-AF1B-8246-A6E9CAE3B6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7000" y="170548"/>
            <a:ext cx="4328500" cy="41919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3396253" y="2640691"/>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t>Exploratory </a:t>
            </a:r>
            <a:endParaRPr sz="2200" b="1" dirty="0"/>
          </a:p>
          <a:p>
            <a:pPr marL="0" lvl="0" indent="0" algn="ctr" rtl="0">
              <a:spcBef>
                <a:spcPts val="0"/>
              </a:spcBef>
              <a:spcAft>
                <a:spcPts val="0"/>
              </a:spcAft>
              <a:buNone/>
            </a:pPr>
            <a:r>
              <a:rPr lang="en" sz="2200" b="1" dirty="0"/>
              <a:t>Data Analysis</a:t>
            </a:r>
            <a:endParaRPr sz="2200" b="1" dirty="0"/>
          </a:p>
        </p:txBody>
      </p:sp>
      <p:pic>
        <p:nvPicPr>
          <p:cNvPr id="9" name="Picture 8">
            <a:extLst>
              <a:ext uri="{FF2B5EF4-FFF2-40B4-BE49-F238E27FC236}">
                <a16:creationId xmlns:a16="http://schemas.microsoft.com/office/drawing/2014/main" id="{15CEA934-6258-3EE0-75FB-CE173A674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24" y="186173"/>
            <a:ext cx="2629323" cy="2384399"/>
          </a:xfrm>
          <a:prstGeom prst="rect">
            <a:avLst/>
          </a:prstGeom>
        </p:spPr>
      </p:pic>
      <p:pic>
        <p:nvPicPr>
          <p:cNvPr id="10" name="Picture 9">
            <a:extLst>
              <a:ext uri="{FF2B5EF4-FFF2-40B4-BE49-F238E27FC236}">
                <a16:creationId xmlns:a16="http://schemas.microsoft.com/office/drawing/2014/main" id="{E2369EA3-6BD8-6156-AA31-FFE8A8694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52" y="2889344"/>
            <a:ext cx="3089754" cy="2067983"/>
          </a:xfrm>
          <a:prstGeom prst="rect">
            <a:avLst/>
          </a:prstGeom>
        </p:spPr>
      </p:pic>
      <p:pic>
        <p:nvPicPr>
          <p:cNvPr id="11" name="Picture 10">
            <a:extLst>
              <a:ext uri="{FF2B5EF4-FFF2-40B4-BE49-F238E27FC236}">
                <a16:creationId xmlns:a16="http://schemas.microsoft.com/office/drawing/2014/main" id="{3DFAC684-0414-A394-138F-91B95F25F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1953" y="117047"/>
            <a:ext cx="3442123" cy="2385762"/>
          </a:xfrm>
          <a:prstGeom prst="rect">
            <a:avLst/>
          </a:prstGeom>
        </p:spPr>
      </p:pic>
      <p:pic>
        <p:nvPicPr>
          <p:cNvPr id="12" name="Picture 11">
            <a:extLst>
              <a:ext uri="{FF2B5EF4-FFF2-40B4-BE49-F238E27FC236}">
                <a16:creationId xmlns:a16="http://schemas.microsoft.com/office/drawing/2014/main" id="{EB19E033-D389-A079-4D57-7673895B28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6908" y="2744800"/>
            <a:ext cx="3167168" cy="2144794"/>
          </a:xfrm>
          <a:prstGeom prst="rect">
            <a:avLst/>
          </a:prstGeom>
        </p:spPr>
      </p:pic>
    </p:spTree>
    <p:extLst>
      <p:ext uri="{BB962C8B-B14F-4D97-AF65-F5344CB8AC3E}">
        <p14:creationId xmlns:p14="http://schemas.microsoft.com/office/powerpoint/2010/main" val="157656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87900" y="45802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Pre-Processing</a:t>
            </a:r>
            <a:endParaRPr dirty="0"/>
          </a:p>
        </p:txBody>
      </p:sp>
      <p:sp>
        <p:nvSpPr>
          <p:cNvPr id="112" name="Google Shape;112;p20"/>
          <p:cNvSpPr txBox="1">
            <a:spLocks noGrp="1"/>
          </p:cNvSpPr>
          <p:nvPr>
            <p:ph type="body" idx="2"/>
          </p:nvPr>
        </p:nvSpPr>
        <p:spPr>
          <a:xfrm>
            <a:off x="4756202" y="883759"/>
            <a:ext cx="2674147" cy="2323562"/>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r>
              <a:rPr lang="en-CA" sz="2000" dirty="0"/>
              <a:t>Categorical Features</a:t>
            </a:r>
            <a:endParaRPr sz="2000" dirty="0"/>
          </a:p>
        </p:txBody>
      </p:sp>
      <p:sp>
        <p:nvSpPr>
          <p:cNvPr id="113" name="Google Shape;113;p20"/>
          <p:cNvSpPr txBox="1">
            <a:spLocks noGrp="1"/>
          </p:cNvSpPr>
          <p:nvPr>
            <p:ph type="title"/>
          </p:nvPr>
        </p:nvSpPr>
        <p:spPr>
          <a:xfrm>
            <a:off x="4654600" y="180729"/>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Selection</a:t>
            </a:r>
            <a:endParaRPr dirty="0"/>
          </a:p>
        </p:txBody>
      </p:sp>
      <p:pic>
        <p:nvPicPr>
          <p:cNvPr id="4" name="Picture 3">
            <a:extLst>
              <a:ext uri="{FF2B5EF4-FFF2-40B4-BE49-F238E27FC236}">
                <a16:creationId xmlns:a16="http://schemas.microsoft.com/office/drawing/2014/main" id="{77DE6FBE-0B69-51F8-7A18-CC587A13C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00" y="1376574"/>
            <a:ext cx="4010660" cy="2701925"/>
          </a:xfrm>
          <a:prstGeom prst="rect">
            <a:avLst/>
          </a:prstGeom>
        </p:spPr>
      </p:pic>
      <p:pic>
        <p:nvPicPr>
          <p:cNvPr id="5" name="Picture 4">
            <a:extLst>
              <a:ext uri="{FF2B5EF4-FFF2-40B4-BE49-F238E27FC236}">
                <a16:creationId xmlns:a16="http://schemas.microsoft.com/office/drawing/2014/main" id="{AEF52FB0-2531-7995-593C-E41F2EDE0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9082" y="1423140"/>
            <a:ext cx="1819275" cy="1751965"/>
          </a:xfrm>
          <a:prstGeom prst="rect">
            <a:avLst/>
          </a:prstGeom>
        </p:spPr>
      </p:pic>
      <p:pic>
        <p:nvPicPr>
          <p:cNvPr id="6" name="Picture 5">
            <a:extLst>
              <a:ext uri="{FF2B5EF4-FFF2-40B4-BE49-F238E27FC236}">
                <a16:creationId xmlns:a16="http://schemas.microsoft.com/office/drawing/2014/main" id="{E95CEF56-5422-1062-63F0-0C4FFAB800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121" y="3175105"/>
            <a:ext cx="1602105" cy="1285875"/>
          </a:xfrm>
          <a:prstGeom prst="rect">
            <a:avLst/>
          </a:prstGeom>
        </p:spPr>
      </p:pic>
      <p:sp>
        <p:nvSpPr>
          <p:cNvPr id="7" name="Google Shape;112;p20">
            <a:extLst>
              <a:ext uri="{FF2B5EF4-FFF2-40B4-BE49-F238E27FC236}">
                <a16:creationId xmlns:a16="http://schemas.microsoft.com/office/drawing/2014/main" id="{0D58DEF8-9AE3-8326-BD15-3CB00F5F0F14}"/>
              </a:ext>
            </a:extLst>
          </p:cNvPr>
          <p:cNvSpPr txBox="1">
            <a:spLocks/>
          </p:cNvSpPr>
          <p:nvPr/>
        </p:nvSpPr>
        <p:spPr>
          <a:xfrm>
            <a:off x="7033857" y="2306628"/>
            <a:ext cx="2491267" cy="2252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01600" indent="0">
              <a:buSzPts val="2000"/>
              <a:buFont typeface="Roboto"/>
              <a:buNone/>
            </a:pPr>
            <a:r>
              <a:rPr lang="en-CA" sz="2000" dirty="0"/>
              <a:t>Numerical Features</a:t>
            </a:r>
          </a:p>
        </p:txBody>
      </p:sp>
      <p:sp>
        <p:nvSpPr>
          <p:cNvPr id="8" name="Google Shape;112;p20">
            <a:extLst>
              <a:ext uri="{FF2B5EF4-FFF2-40B4-BE49-F238E27FC236}">
                <a16:creationId xmlns:a16="http://schemas.microsoft.com/office/drawing/2014/main" id="{F6CD15D2-EAAB-CA81-192D-CE3779870A53}"/>
              </a:ext>
            </a:extLst>
          </p:cNvPr>
          <p:cNvSpPr txBox="1">
            <a:spLocks/>
          </p:cNvSpPr>
          <p:nvPr/>
        </p:nvSpPr>
        <p:spPr>
          <a:xfrm>
            <a:off x="262360" y="4310949"/>
            <a:ext cx="6851134" cy="68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01600" indent="0">
              <a:buSzPts val="2000"/>
              <a:buFont typeface="Roboto"/>
              <a:buNone/>
            </a:pPr>
            <a:r>
              <a:rPr lang="en-CA" sz="1600" dirty="0"/>
              <a:t>Final Features: </a:t>
            </a:r>
            <a:r>
              <a:rPr lang="en-CA" sz="1600" dirty="0" err="1"/>
              <a:t>ChestPainType</a:t>
            </a:r>
            <a:r>
              <a:rPr lang="en-CA" sz="1600" dirty="0"/>
              <a:t>, </a:t>
            </a:r>
            <a:r>
              <a:rPr lang="en-CA" sz="1600" dirty="0" err="1"/>
              <a:t>ExerciseAngina</a:t>
            </a:r>
            <a:r>
              <a:rPr lang="en-CA" sz="1600" dirty="0"/>
              <a:t>, </a:t>
            </a:r>
            <a:r>
              <a:rPr lang="en-CA" sz="1600" dirty="0" err="1"/>
              <a:t>ST_Slope</a:t>
            </a:r>
            <a:r>
              <a:rPr lang="en-CA" sz="1600" dirty="0"/>
              <a:t>, </a:t>
            </a:r>
            <a:r>
              <a:rPr lang="en-CA" sz="1600" dirty="0" err="1"/>
              <a:t>FastingBS</a:t>
            </a:r>
            <a:r>
              <a:rPr lang="en-CA" sz="1600" dirty="0"/>
              <a:t>, Age, Sex, </a:t>
            </a:r>
            <a:r>
              <a:rPr lang="en-CA" sz="1600" dirty="0" err="1"/>
              <a:t>Oldpeak</a:t>
            </a:r>
            <a:r>
              <a:rPr lang="en-CA" sz="1600" dirty="0"/>
              <a:t>, </a:t>
            </a:r>
            <a:r>
              <a:rPr lang="en-CA" sz="1600" dirty="0" err="1"/>
              <a:t>MaxHR</a:t>
            </a:r>
            <a:r>
              <a:rPr lang="en-CA" sz="1600" dirty="0"/>
              <a:t>, Cholesterol</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580</Words>
  <Application>Microsoft Macintosh PowerPoint</Application>
  <PresentationFormat>On-screen Show (16:9)</PresentationFormat>
  <Paragraphs>91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 Slab</vt:lpstr>
      <vt:lpstr>Roboto</vt:lpstr>
      <vt:lpstr>Calibri</vt:lpstr>
      <vt:lpstr>Arial</vt:lpstr>
      <vt:lpstr>Marina</vt:lpstr>
      <vt:lpstr>Heart Failure Prediction Analysis</vt:lpstr>
      <vt:lpstr>The Problem:</vt:lpstr>
      <vt:lpstr>The Solution:</vt:lpstr>
      <vt:lpstr>The Data</vt:lpstr>
      <vt:lpstr>Data Wrangling</vt:lpstr>
      <vt:lpstr>New Dataset</vt:lpstr>
      <vt:lpstr>PowerPoint Presentation</vt:lpstr>
      <vt:lpstr>PowerPoint Presentation</vt:lpstr>
      <vt:lpstr>Pre-Processing</vt:lpstr>
      <vt:lpstr>Train-Test Split</vt:lpstr>
      <vt:lpstr>Modelling</vt:lpstr>
      <vt:lpstr>Modelling</vt:lpstr>
      <vt:lpstr>Hyperparameter Tuning</vt:lpstr>
      <vt:lpstr>Hyperparameter Tuning</vt:lpstr>
      <vt:lpstr>Important Findings</vt:lpstr>
      <vt:lpstr>Takeaways</vt:lpstr>
      <vt:lpstr>Future Research</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 Analysis</dc:title>
  <cp:lastModifiedBy>Microsoft Office User</cp:lastModifiedBy>
  <cp:revision>19</cp:revision>
  <dcterms:modified xsi:type="dcterms:W3CDTF">2022-11-27T02:58:04Z</dcterms:modified>
</cp:coreProperties>
</file>