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Helvetica Neue" panose="02000503000000020004"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aHIgw1PY3T0xjOwaeuocNyXN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5F4ACA-1B94-4ED5-8E33-96A0491CAD07}">
  <a:tblStyle styleId="{FD5F4ACA-1B94-4ED5-8E33-96A0491CAD0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p:restoredTop sz="94648"/>
  </p:normalViewPr>
  <p:slideViewPr>
    <p:cSldViewPr snapToGrid="0">
      <p:cViewPr varScale="1">
        <p:scale>
          <a:sx n="56" d="100"/>
          <a:sy n="56" d="100"/>
        </p:scale>
        <p:origin x="240" y="88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593382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3013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351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5662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7088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6916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0600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2034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9140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0098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0"/>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4" name="Google Shape;24;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0" name="Google Shape;30;p1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1" name="Google Shape;31;p1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2" name="Google Shape;32;p1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3" name="Google Shape;33;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5" name="Google Shape;45;p1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6" name="Google Shape;46;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9"/>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ar-S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ar-SA"/>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5" name="Google Shape;85;p1"/>
          <p:cNvSpPr txBox="1"/>
          <p:nvPr/>
        </p:nvSpPr>
        <p:spPr>
          <a:xfrm>
            <a:off x="4264350" y="6566183"/>
            <a:ext cx="9759300" cy="6465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ar-SA" sz="4200" b="0" i="0" u="none" strike="noStrike" cap="none" dirty="0">
                <a:solidFill>
                  <a:srgbClr val="DD365A"/>
                </a:solidFill>
                <a:latin typeface="Calibri"/>
                <a:ea typeface="Calibri"/>
                <a:cs typeface="Calibri"/>
                <a:sym typeface="Calibri"/>
              </a:rPr>
              <a:t>حيث البيانات العربية لها كيان </a:t>
            </a:r>
            <a:endParaRPr dirty="0"/>
          </a:p>
        </p:txBody>
      </p:sp>
      <p:sp>
        <p:nvSpPr>
          <p:cNvPr id="86" name="Google Shape;86;p1"/>
          <p:cNvSpPr txBox="1"/>
          <p:nvPr/>
        </p:nvSpPr>
        <p:spPr>
          <a:xfrm>
            <a:off x="4572000" y="4826426"/>
            <a:ext cx="9144000" cy="634148"/>
          </a:xfrm>
          <a:prstGeom prst="rect">
            <a:avLst/>
          </a:prstGeom>
          <a:noFill/>
          <a:ln>
            <a:noFill/>
          </a:ln>
        </p:spPr>
        <p:txBody>
          <a:bodyPr spcFirstLastPara="1" wrap="square" lIns="91425" tIns="45700" rIns="91425" bIns="45700" anchor="t" anchorCtr="0">
            <a:spAutoFit/>
          </a:bodyPr>
          <a:lstStyle/>
          <a:p>
            <a:pPr marL="0" marR="0" lvl="0" indent="0" algn="ctr" rtl="0">
              <a:lnSpc>
                <a:spcPct val="280000"/>
              </a:lnSpc>
              <a:spcBef>
                <a:spcPts val="0"/>
              </a:spcBef>
              <a:spcAft>
                <a:spcPts val="0"/>
              </a:spcAft>
              <a:buNone/>
            </a:pPr>
            <a:endParaRPr sz="1800" b="0" i="0" u="none" strike="noStrike" cap="none">
              <a:solidFill>
                <a:srgbClr val="DD365A"/>
              </a:solidFill>
              <a:latin typeface="Calibri"/>
              <a:ea typeface="Calibri"/>
              <a:cs typeface="Calibri"/>
              <a:sym typeface="Calibri"/>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1237" y="2548681"/>
            <a:ext cx="6870162" cy="386446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2" name="Google Shape;9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4400"/>
              <a:buFont typeface="Calibri"/>
              <a:buNone/>
            </a:pPr>
            <a:br>
              <a:rPr lang="ar-SA" sz="4400">
                <a:solidFill>
                  <a:srgbClr val="FF0000"/>
                </a:solidFill>
              </a:rPr>
            </a:br>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1" y="9083040"/>
            <a:ext cx="1849120" cy="1040130"/>
          </a:xfrm>
          <a:prstGeom prst="rect">
            <a:avLst/>
          </a:prstGeom>
        </p:spPr>
      </p:pic>
      <p:sp>
        <p:nvSpPr>
          <p:cNvPr id="2" name="TextBox 1">
            <a:extLst>
              <a:ext uri="{FF2B5EF4-FFF2-40B4-BE49-F238E27FC236}">
                <a16:creationId xmlns:a16="http://schemas.microsoft.com/office/drawing/2014/main" id="{969E0A6B-70F2-4FDC-0058-0D9DB21419A8}"/>
              </a:ext>
            </a:extLst>
          </p:cNvPr>
          <p:cNvSpPr txBox="1"/>
          <p:nvPr/>
        </p:nvSpPr>
        <p:spPr>
          <a:xfrm>
            <a:off x="4937760" y="4115279"/>
            <a:ext cx="9260378" cy="2123658"/>
          </a:xfrm>
          <a:prstGeom prst="rect">
            <a:avLst/>
          </a:prstGeom>
          <a:noFill/>
        </p:spPr>
        <p:txBody>
          <a:bodyPr wrap="square" rtlCol="0">
            <a:spAutoFit/>
          </a:bodyPr>
          <a:lstStyle/>
          <a:p>
            <a:pPr algn="ctr"/>
            <a:r>
              <a:rPr lang="ar-SA" sz="6600" b="1" dirty="0">
                <a:latin typeface="Calibri" panose="020F0502020204030204" pitchFamily="34" charset="0"/>
                <a:cs typeface="Calibri" panose="020F0502020204030204" pitchFamily="34" charset="0"/>
              </a:rPr>
              <a:t>دراسة إقبال الحجوزات على فنادق المملكة العربية السعودية</a:t>
            </a:r>
            <a:endParaRPr lang="en-SA" sz="6600" b="1" dirty="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p:cNvGrpSpPr/>
        <p:nvPr/>
      </p:nvGrpSpPr>
      <p:grpSpPr>
        <a:xfrm>
          <a:off x="0" y="0"/>
          <a:ext cx="0" cy="0"/>
          <a:chOff x="0" y="0"/>
          <a:chExt cx="0" cy="0"/>
        </a:xfrm>
      </p:grpSpPr>
      <p:pic>
        <p:nvPicPr>
          <p:cNvPr id="99" name="Google Shape;99;p4"/>
          <p:cNvPicPr preferRelativeResize="0"/>
          <p:nvPr/>
        </p:nvPicPr>
        <p:blipFill rotWithShape="1">
          <a:blip r:embed="rId4">
            <a:alphaModFix/>
          </a:blip>
          <a:srcRect/>
          <a:stretch/>
        </p:blipFill>
        <p:spPr>
          <a:xfrm>
            <a:off x="10842300" y="1766238"/>
            <a:ext cx="863922" cy="511874"/>
          </a:xfrm>
          <a:prstGeom prst="rect">
            <a:avLst/>
          </a:prstGeom>
          <a:noFill/>
          <a:ln>
            <a:noFill/>
          </a:ln>
        </p:spPr>
      </p:pic>
      <p:sp>
        <p:nvSpPr>
          <p:cNvPr id="100" name="Google Shape;100;p4"/>
          <p:cNvSpPr/>
          <p:nvPr/>
        </p:nvSpPr>
        <p:spPr>
          <a:xfrm rot="5400000">
            <a:off x="9319351" y="-6300143"/>
            <a:ext cx="9572" cy="17927726"/>
          </a:xfrm>
          <a:prstGeom prst="rect">
            <a:avLst/>
          </a:prstGeom>
          <a:solidFill>
            <a:srgbClr val="F4754A"/>
          </a:solidFill>
          <a:ln>
            <a:noFill/>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101" name="Google Shape;101;p4"/>
          <p:cNvSpPr txBox="1"/>
          <p:nvPr/>
        </p:nvSpPr>
        <p:spPr>
          <a:xfrm>
            <a:off x="4283440" y="1375844"/>
            <a:ext cx="6725700" cy="1421928"/>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ar-SA" sz="6600" b="0" i="0" u="none" strike="noStrike" cap="none" dirty="0">
                <a:solidFill>
                  <a:schemeClr val="tx1"/>
                </a:solidFill>
                <a:latin typeface="Calibri"/>
                <a:ea typeface="Calibri"/>
                <a:cs typeface="Calibri"/>
                <a:sym typeface="Calibri"/>
              </a:rPr>
              <a:t>  أعضاء الفريق :</a:t>
            </a:r>
            <a:endParaRPr sz="6600" b="0" i="0" u="none" strike="noStrike" cap="none" dirty="0">
              <a:solidFill>
                <a:schemeClr val="tx1"/>
              </a:solidFill>
              <a:latin typeface="Calibri"/>
              <a:ea typeface="Calibri"/>
              <a:cs typeface="Calibri"/>
              <a:sym typeface="Calibri"/>
            </a:endParaRPr>
          </a:p>
        </p:txBody>
      </p:sp>
      <p:sp>
        <p:nvSpPr>
          <p:cNvPr id="102" name="Google Shape;102;p4"/>
          <p:cNvSpPr txBox="1"/>
          <p:nvPr/>
        </p:nvSpPr>
        <p:spPr>
          <a:xfrm>
            <a:off x="6192299" y="4160929"/>
            <a:ext cx="6263675" cy="2708434"/>
          </a:xfrm>
          <a:prstGeom prst="rect">
            <a:avLst/>
          </a:prstGeom>
          <a:noFill/>
          <a:ln>
            <a:noFill/>
          </a:ln>
        </p:spPr>
        <p:txBody>
          <a:bodyPr spcFirstLastPara="1" wrap="square" lIns="0" tIns="0" rIns="0" bIns="0" anchor="t" anchorCtr="0">
            <a:spAutoFit/>
          </a:bodyPr>
          <a:lstStyle/>
          <a:p>
            <a:pPr marL="388620" marR="0" lvl="1" algn="ctr" rtl="1">
              <a:spcBef>
                <a:spcPts val="0"/>
              </a:spcBef>
              <a:spcAft>
                <a:spcPts val="0"/>
              </a:spcAft>
              <a:buClr>
                <a:schemeClr val="accent1"/>
              </a:buClr>
              <a:buSzPts val="3600"/>
            </a:pPr>
            <a:r>
              <a:rPr lang="ar-SA" sz="4400" dirty="0">
                <a:solidFill>
                  <a:schemeClr val="accent1"/>
                </a:solidFill>
                <a:latin typeface="Calibri"/>
                <a:ea typeface="Calibri"/>
                <a:cs typeface="Calibri"/>
                <a:sym typeface="Calibri"/>
              </a:rPr>
              <a:t>قائد الفريق: غادة العنزي</a:t>
            </a:r>
          </a:p>
          <a:p>
            <a:pPr marL="388620" marR="0" lvl="1" algn="ctr" rtl="1">
              <a:spcBef>
                <a:spcPts val="0"/>
              </a:spcBef>
              <a:spcAft>
                <a:spcPts val="0"/>
              </a:spcAft>
              <a:buClr>
                <a:schemeClr val="accent1"/>
              </a:buClr>
              <a:buSzPts val="3600"/>
            </a:pPr>
            <a:r>
              <a:rPr lang="ar-SA" sz="4400" dirty="0">
                <a:solidFill>
                  <a:schemeClr val="accent1"/>
                </a:solidFill>
                <a:latin typeface="Calibri"/>
                <a:ea typeface="Calibri"/>
                <a:cs typeface="Calibri"/>
                <a:sym typeface="Calibri"/>
              </a:rPr>
              <a:t>بندر إمام</a:t>
            </a:r>
          </a:p>
          <a:p>
            <a:pPr marL="388620" marR="0" lvl="1" algn="ctr" rtl="1">
              <a:spcBef>
                <a:spcPts val="0"/>
              </a:spcBef>
              <a:spcAft>
                <a:spcPts val="0"/>
              </a:spcAft>
              <a:buClr>
                <a:schemeClr val="accent1"/>
              </a:buClr>
              <a:buSzPts val="3600"/>
            </a:pPr>
            <a:r>
              <a:rPr lang="ar-SA" sz="4400" b="0" i="0" u="none" strike="noStrike" cap="none" dirty="0">
                <a:solidFill>
                  <a:schemeClr val="accent1"/>
                </a:solidFill>
                <a:latin typeface="Calibri"/>
                <a:ea typeface="Calibri"/>
                <a:cs typeface="Calibri"/>
                <a:sym typeface="Calibri"/>
              </a:rPr>
              <a:t> ف</a:t>
            </a:r>
            <a:r>
              <a:rPr lang="ar-SA" sz="4400" dirty="0">
                <a:solidFill>
                  <a:schemeClr val="accent1"/>
                </a:solidFill>
                <a:latin typeface="Calibri"/>
                <a:ea typeface="Calibri"/>
                <a:cs typeface="Calibri"/>
                <a:sym typeface="Calibri"/>
              </a:rPr>
              <a:t>هيد </a:t>
            </a:r>
            <a:r>
              <a:rPr lang="ar-SA" sz="4400" dirty="0" err="1">
                <a:solidFill>
                  <a:schemeClr val="accent1"/>
                </a:solidFill>
                <a:latin typeface="Calibri"/>
                <a:ea typeface="Calibri"/>
                <a:cs typeface="Calibri"/>
                <a:sym typeface="Calibri"/>
              </a:rPr>
              <a:t>القلادي</a:t>
            </a:r>
            <a:endParaRPr lang="ar-SA" sz="4400" dirty="0">
              <a:solidFill>
                <a:schemeClr val="accent1"/>
              </a:solidFill>
              <a:latin typeface="Calibri"/>
              <a:ea typeface="Calibri"/>
              <a:cs typeface="Calibri"/>
              <a:sym typeface="Calibri"/>
            </a:endParaRPr>
          </a:p>
          <a:p>
            <a:pPr marL="388620" marR="0" lvl="1" algn="ctr" rtl="1">
              <a:spcBef>
                <a:spcPts val="0"/>
              </a:spcBef>
              <a:spcAft>
                <a:spcPts val="0"/>
              </a:spcAft>
              <a:buClr>
                <a:schemeClr val="accent1"/>
              </a:buClr>
              <a:buSzPts val="3600"/>
            </a:pPr>
            <a:r>
              <a:rPr lang="ar-SA" sz="4400" dirty="0">
                <a:solidFill>
                  <a:schemeClr val="accent1"/>
                </a:solidFill>
                <a:latin typeface="Calibri"/>
                <a:ea typeface="Calibri"/>
                <a:cs typeface="Calibri"/>
                <a:sym typeface="Calibri"/>
              </a:rPr>
              <a:t> نورة علي</a:t>
            </a:r>
            <a:endParaRPr lang="ar-SA" sz="4400" b="0" i="0" u="none" strike="noStrike" cap="none" dirty="0">
              <a:solidFill>
                <a:schemeClr val="accent1"/>
              </a:solidFill>
              <a:latin typeface="Calibri"/>
              <a:ea typeface="Calibri"/>
              <a:cs typeface="Calibri"/>
              <a:sym typeface="Calibri"/>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1" y="9083040"/>
            <a:ext cx="1849120" cy="10401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
        <p:cNvGrpSpPr/>
        <p:nvPr/>
      </p:nvGrpSpPr>
      <p:grpSpPr>
        <a:xfrm>
          <a:off x="0" y="0"/>
          <a:ext cx="0" cy="0"/>
          <a:chOff x="0" y="0"/>
          <a:chExt cx="0" cy="0"/>
        </a:xfrm>
      </p:grpSpPr>
      <p:sp>
        <p:nvSpPr>
          <p:cNvPr id="109" name="Google Shape;109;p3"/>
          <p:cNvSpPr txBox="1">
            <a:spLocks noGrp="1"/>
          </p:cNvSpPr>
          <p:nvPr>
            <p:ph type="title"/>
          </p:nvPr>
        </p:nvSpPr>
        <p:spPr>
          <a:xfrm>
            <a:off x="1588169" y="692253"/>
            <a:ext cx="15849599" cy="1610882"/>
          </a:xfrm>
          <a:prstGeom prst="rect">
            <a:avLst/>
          </a:prstGeom>
          <a:noFill/>
          <a:ln>
            <a:noFill/>
          </a:ln>
        </p:spPr>
        <p:txBody>
          <a:bodyPr spcFirstLastPara="1" wrap="square" lIns="91425" tIns="45700" rIns="91425" bIns="45700" anchor="ctr" anchorCtr="0">
            <a:normAutofit/>
          </a:bodyPr>
          <a:lstStyle/>
          <a:p>
            <a:pPr marL="0" lvl="0" indent="0" algn="ctr" rtl="1">
              <a:lnSpc>
                <a:spcPct val="90000"/>
              </a:lnSpc>
              <a:spcBef>
                <a:spcPts val="0"/>
              </a:spcBef>
              <a:spcAft>
                <a:spcPts val="0"/>
              </a:spcAft>
              <a:buClr>
                <a:schemeClr val="accent1"/>
              </a:buClr>
              <a:buSzPts val="6600"/>
              <a:buFont typeface="Arial"/>
              <a:buNone/>
            </a:pPr>
            <a:r>
              <a:rPr lang="ar-SA" sz="6600" b="1" dirty="0">
                <a:solidFill>
                  <a:schemeClr val="accent1"/>
                </a:solidFill>
                <a:latin typeface="Calibri"/>
                <a:ea typeface="Calibri"/>
                <a:cs typeface="Calibri"/>
                <a:sym typeface="Calibri"/>
              </a:rPr>
              <a:t>الهدف OBJECTIVE                                               </a:t>
            </a:r>
            <a:endParaRPr sz="6600" b="1" dirty="0">
              <a:solidFill>
                <a:schemeClr val="accent1"/>
              </a:solidFill>
              <a:latin typeface="Calibri"/>
              <a:ea typeface="Calibri"/>
              <a:cs typeface="Calibri"/>
              <a:sym typeface="Calibri"/>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1" y="9083040"/>
            <a:ext cx="1849120" cy="1040130"/>
          </a:xfrm>
          <a:prstGeom prst="rect">
            <a:avLst/>
          </a:prstGeom>
        </p:spPr>
      </p:pic>
      <p:sp>
        <p:nvSpPr>
          <p:cNvPr id="2" name="TextBox 1">
            <a:extLst>
              <a:ext uri="{FF2B5EF4-FFF2-40B4-BE49-F238E27FC236}">
                <a16:creationId xmlns:a16="http://schemas.microsoft.com/office/drawing/2014/main" id="{6B45BBB3-DAC5-14D1-6DCD-0D22A029D40A}"/>
              </a:ext>
            </a:extLst>
          </p:cNvPr>
          <p:cNvSpPr txBox="1"/>
          <p:nvPr/>
        </p:nvSpPr>
        <p:spPr>
          <a:xfrm>
            <a:off x="3962400" y="3250674"/>
            <a:ext cx="10749085" cy="3785652"/>
          </a:xfrm>
          <a:prstGeom prst="rect">
            <a:avLst/>
          </a:prstGeom>
          <a:noFill/>
        </p:spPr>
        <p:txBody>
          <a:bodyPr wrap="square" rtlCol="0">
            <a:spAutoFit/>
          </a:bodyPr>
          <a:lstStyle/>
          <a:p>
            <a:pPr marR="0" algn="ctr" rtl="1">
              <a:lnSpc>
                <a:spcPct val="100000"/>
              </a:lnSpc>
              <a:spcBef>
                <a:spcPts val="0"/>
              </a:spcBef>
              <a:spcAft>
                <a:spcPts val="0"/>
              </a:spcAft>
              <a:buClr>
                <a:srgbClr val="000000"/>
              </a:buClr>
              <a:buFont typeface="Arial"/>
            </a:pPr>
            <a:r>
              <a:rPr lang="ar-SA" sz="4800" b="1" dirty="0">
                <a:latin typeface="Calibri" panose="020F0502020204030204" pitchFamily="34" charset="0"/>
                <a:cs typeface="Calibri" panose="020F0502020204030204" pitchFamily="34" charset="0"/>
              </a:rPr>
              <a:t>تحليل مجموعة البيانات التي سنقوم بالعمل عليها ،لقياس معدل الإقبال على كل منطقة ،وتحديد المناطق الأعلى زيارة بمقارنتها بحجوزات الفنادق فيها ،وبهذا نحصل على دراسة تساعد الفنادق على تحديد رؤى جديدة للتطوير واتخاذ القرارات.</a:t>
            </a:r>
            <a:endParaRPr lang="en-SA" sz="4800" b="1"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3"/>
        <p:cNvGrpSpPr/>
        <p:nvPr/>
      </p:nvGrpSpPr>
      <p:grpSpPr>
        <a:xfrm>
          <a:off x="0" y="0"/>
          <a:ext cx="0" cy="0"/>
          <a:chOff x="0" y="0"/>
          <a:chExt cx="0" cy="0"/>
        </a:xfrm>
      </p:grpSpPr>
      <p:sp>
        <p:nvSpPr>
          <p:cNvPr id="115" name="Google Shape;115;p5"/>
          <p:cNvSpPr txBox="1"/>
          <p:nvPr/>
        </p:nvSpPr>
        <p:spPr>
          <a:xfrm>
            <a:off x="3950676" y="2901340"/>
            <a:ext cx="10386646" cy="345325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ar-SA" sz="6600" b="0" i="0" strike="noStrike" cap="none" dirty="0">
                <a:solidFill>
                  <a:srgbClr val="DD365A"/>
                </a:solidFill>
                <a:latin typeface="Arial"/>
                <a:ea typeface="Arial"/>
                <a:cs typeface="Arial"/>
                <a:sym typeface="Arial"/>
              </a:rPr>
              <a:t> </a:t>
            </a:r>
            <a:r>
              <a:rPr lang="ar-SA" sz="6600" b="1" dirty="0">
                <a:solidFill>
                  <a:schemeClr val="dk1"/>
                </a:solidFill>
                <a:latin typeface="Calibri"/>
                <a:cs typeface="Calibri"/>
                <a:sym typeface="Calibri"/>
              </a:rPr>
              <a:t>مقدمة في علم البيانات</a:t>
            </a:r>
            <a:endParaRPr sz="6600" dirty="0"/>
          </a:p>
          <a:p>
            <a:pPr marL="0" marR="0" lvl="0" indent="0" algn="r" rtl="0">
              <a:spcBef>
                <a:spcPts val="0"/>
              </a:spcBef>
              <a:spcAft>
                <a:spcPts val="0"/>
              </a:spcAft>
              <a:buNone/>
            </a:pPr>
            <a:endParaRPr sz="6600" b="0" i="0" strike="noStrike" cap="none" dirty="0">
              <a:solidFill>
                <a:schemeClr val="dk1"/>
              </a:solidFill>
              <a:latin typeface="Calibri"/>
              <a:ea typeface="Calibri"/>
              <a:cs typeface="Calibri"/>
              <a:sym typeface="Calibri"/>
            </a:endParaRPr>
          </a:p>
          <a:p>
            <a:pPr marL="0" marR="0" lvl="0" indent="0" algn="r" rtl="0">
              <a:lnSpc>
                <a:spcPct val="140000"/>
              </a:lnSpc>
              <a:spcBef>
                <a:spcPts val="0"/>
              </a:spcBef>
              <a:spcAft>
                <a:spcPts val="0"/>
              </a:spcAft>
              <a:buNone/>
            </a:pPr>
            <a:endParaRPr sz="6600" b="0" i="0" strike="noStrike" cap="none" dirty="0">
              <a:solidFill>
                <a:srgbClr val="DD365A"/>
              </a:solidFill>
              <a:latin typeface="Arial"/>
              <a:ea typeface="Arial"/>
              <a:cs typeface="Arial"/>
              <a:sym typeface="Arial"/>
            </a:endParaRPr>
          </a:p>
        </p:txBody>
      </p:sp>
      <p:sp>
        <p:nvSpPr>
          <p:cNvPr id="116" name="Google Shape;116;p5"/>
          <p:cNvSpPr txBox="1">
            <a:spLocks noGrp="1"/>
          </p:cNvSpPr>
          <p:nvPr>
            <p:ph type="title"/>
          </p:nvPr>
        </p:nvSpPr>
        <p:spPr>
          <a:xfrm>
            <a:off x="1219200" y="876300"/>
            <a:ext cx="15849599" cy="1610882"/>
          </a:xfrm>
          <a:prstGeom prst="rect">
            <a:avLst/>
          </a:prstGeom>
          <a:noFill/>
          <a:ln>
            <a:noFill/>
          </a:ln>
        </p:spPr>
        <p:txBody>
          <a:bodyPr spcFirstLastPara="1" wrap="square" lIns="91425" tIns="45700" rIns="91425" bIns="45700" anchor="ctr" anchorCtr="0">
            <a:normAutofit/>
          </a:bodyPr>
          <a:lstStyle/>
          <a:p>
            <a:pPr marL="0" lvl="0" indent="0" algn="ctr" rtl="1">
              <a:lnSpc>
                <a:spcPct val="90000"/>
              </a:lnSpc>
              <a:spcBef>
                <a:spcPts val="0"/>
              </a:spcBef>
              <a:spcAft>
                <a:spcPts val="0"/>
              </a:spcAft>
              <a:buClr>
                <a:schemeClr val="accent1"/>
              </a:buClr>
              <a:buSzPts val="6600"/>
              <a:buFont typeface="Arial"/>
              <a:buNone/>
            </a:pPr>
            <a:r>
              <a:rPr lang="ar-SA" sz="6600" b="1" dirty="0">
                <a:solidFill>
                  <a:schemeClr val="accent1"/>
                </a:solidFill>
                <a:latin typeface="Calibri"/>
                <a:ea typeface="Calibri"/>
                <a:cs typeface="Calibri"/>
                <a:sym typeface="Calibri"/>
              </a:rPr>
              <a:t>اسم الدورة</a:t>
            </a:r>
            <a:endParaRPr sz="6600" b="1" dirty="0">
              <a:solidFill>
                <a:schemeClr val="accent1"/>
              </a:solidFill>
              <a:latin typeface="Calibri"/>
              <a:ea typeface="Calibri"/>
              <a:cs typeface="Calibri"/>
              <a:sym typeface="Calibri"/>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1" y="9083040"/>
            <a:ext cx="1849120" cy="10401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
        <p:cNvGrpSpPr/>
        <p:nvPr/>
      </p:nvGrpSpPr>
      <p:grpSpPr>
        <a:xfrm>
          <a:off x="0" y="0"/>
          <a:ext cx="0" cy="0"/>
          <a:chOff x="0" y="0"/>
          <a:chExt cx="0" cy="0"/>
        </a:xfrm>
      </p:grpSpPr>
      <p:sp>
        <p:nvSpPr>
          <p:cNvPr id="122" name="Google Shape;122;p6"/>
          <p:cNvSpPr txBox="1"/>
          <p:nvPr/>
        </p:nvSpPr>
        <p:spPr>
          <a:xfrm>
            <a:off x="1229361" y="675315"/>
            <a:ext cx="16383000" cy="2020993"/>
          </a:xfrm>
          <a:prstGeom prst="rect">
            <a:avLst/>
          </a:prstGeom>
          <a:noFill/>
          <a:ln>
            <a:noFill/>
          </a:ln>
        </p:spPr>
        <p:txBody>
          <a:bodyPr spcFirstLastPara="1" wrap="square" lIns="91425" tIns="45700" rIns="91425" bIns="45700" anchor="ctr" anchorCtr="0">
            <a:normAutofit/>
          </a:bodyPr>
          <a:lstStyle/>
          <a:p>
            <a:pPr marL="0" marR="0" lvl="0" indent="0" algn="ctr" rtl="1">
              <a:lnSpc>
                <a:spcPct val="90000"/>
              </a:lnSpc>
              <a:spcBef>
                <a:spcPts val="0"/>
              </a:spcBef>
              <a:spcAft>
                <a:spcPts val="0"/>
              </a:spcAft>
              <a:buClr>
                <a:schemeClr val="accent1"/>
              </a:buClr>
              <a:buSzPts val="5400"/>
              <a:buFont typeface="Arial"/>
              <a:buNone/>
            </a:pPr>
            <a:r>
              <a:rPr lang="ar-SA" sz="5400" b="1" i="0" u="none" strike="noStrike" cap="none" dirty="0">
                <a:solidFill>
                  <a:schemeClr val="accent1"/>
                </a:solidFill>
                <a:latin typeface="Calibri"/>
                <a:ea typeface="Calibri"/>
                <a:cs typeface="Calibri"/>
                <a:sym typeface="Calibri"/>
              </a:rPr>
              <a:t>المنهج</a:t>
            </a:r>
            <a:r>
              <a:rPr lang="ar-SA" sz="5400" b="1" dirty="0">
                <a:solidFill>
                  <a:schemeClr val="accent1"/>
                </a:solidFill>
                <a:latin typeface="Calibri"/>
                <a:ea typeface="Calibri"/>
                <a:cs typeface="Calibri"/>
                <a:sym typeface="Calibri"/>
              </a:rPr>
              <a:t>ية</a:t>
            </a:r>
            <a:r>
              <a:rPr lang="ar-SA" sz="5400" b="1" i="0" u="none" strike="noStrike" cap="none" dirty="0">
                <a:solidFill>
                  <a:schemeClr val="accent1"/>
                </a:solidFill>
                <a:latin typeface="Calibri"/>
                <a:ea typeface="Calibri"/>
                <a:cs typeface="Calibri"/>
                <a:sym typeface="Calibri"/>
              </a:rPr>
              <a:t>   </a:t>
            </a:r>
            <a:r>
              <a:rPr lang="ar-SA" sz="5400" b="1" i="0" u="none" strike="noStrike" cap="none" dirty="0" err="1">
                <a:solidFill>
                  <a:schemeClr val="accent1"/>
                </a:solidFill>
                <a:latin typeface="Calibri"/>
                <a:ea typeface="Calibri"/>
                <a:cs typeface="Calibri"/>
                <a:sym typeface="Calibri"/>
              </a:rPr>
              <a:t>Method</a:t>
            </a:r>
            <a:r>
              <a:rPr lang="ar-SA" sz="5400" b="1" i="0" u="none" strike="noStrike" cap="none" dirty="0">
                <a:solidFill>
                  <a:schemeClr val="accent1"/>
                </a:solidFill>
                <a:latin typeface="Calibri"/>
                <a:ea typeface="Calibri"/>
                <a:cs typeface="Calibri"/>
                <a:sym typeface="Calibri"/>
              </a:rPr>
              <a:t>          </a:t>
            </a:r>
            <a:endParaRPr sz="5400" b="0" i="0" u="none" strike="noStrike" cap="none" dirty="0">
              <a:solidFill>
                <a:schemeClr val="dk1"/>
              </a:solidFill>
              <a:latin typeface="Calibri"/>
              <a:ea typeface="Calibri"/>
              <a:cs typeface="Calibri"/>
              <a:sym typeface="Calibri"/>
            </a:endParaRPr>
          </a:p>
        </p:txBody>
      </p:sp>
      <p:sp>
        <p:nvSpPr>
          <p:cNvPr id="123" name="Google Shape;123;p6"/>
          <p:cNvSpPr txBox="1"/>
          <p:nvPr/>
        </p:nvSpPr>
        <p:spPr>
          <a:xfrm>
            <a:off x="3848986" y="2881362"/>
            <a:ext cx="12367437" cy="4524275"/>
          </a:xfrm>
          <a:prstGeom prst="rect">
            <a:avLst/>
          </a:prstGeom>
          <a:noFill/>
          <a:ln>
            <a:noFill/>
          </a:ln>
        </p:spPr>
        <p:txBody>
          <a:bodyPr spcFirstLastPara="1" wrap="square" lIns="91425" tIns="45700" rIns="91425" bIns="45700" anchor="t" anchorCtr="0">
            <a:spAutoFit/>
          </a:bodyPr>
          <a:lstStyle/>
          <a:p>
            <a:pPr lvl="0" algn="r" rtl="1"/>
            <a:r>
              <a:rPr lang="ar-SA" sz="4800" dirty="0">
                <a:solidFill>
                  <a:schemeClr val="tx1"/>
                </a:solidFill>
                <a:latin typeface="Calibri"/>
                <a:ea typeface="Calibri"/>
                <a:cs typeface="Calibri"/>
                <a:sym typeface="Calibri"/>
              </a:rPr>
              <a:t>١- جمع البيانات والحصول عليها </a:t>
            </a:r>
          </a:p>
          <a:p>
            <a:pPr marL="0" marR="0" lvl="0" indent="0" algn="r" rtl="1">
              <a:lnSpc>
                <a:spcPct val="100000"/>
              </a:lnSpc>
              <a:spcBef>
                <a:spcPts val="0"/>
              </a:spcBef>
              <a:spcAft>
                <a:spcPts val="0"/>
              </a:spcAft>
              <a:buClr>
                <a:srgbClr val="000000"/>
              </a:buClr>
              <a:buFont typeface="Arial"/>
              <a:buNone/>
            </a:pPr>
            <a:r>
              <a:rPr lang="ar-SA" sz="4800" b="0" i="0" u="none" strike="noStrike" cap="none" dirty="0">
                <a:solidFill>
                  <a:schemeClr val="tx1"/>
                </a:solidFill>
                <a:latin typeface="Calibri"/>
                <a:ea typeface="Calibri"/>
                <a:cs typeface="Calibri"/>
                <a:sym typeface="Calibri"/>
              </a:rPr>
              <a:t>٢- تحديد الهدف من هذه البيانات</a:t>
            </a:r>
          </a:p>
          <a:p>
            <a:pPr marL="0" marR="0" lvl="0" indent="0" algn="r" rtl="1">
              <a:lnSpc>
                <a:spcPct val="100000"/>
              </a:lnSpc>
              <a:spcBef>
                <a:spcPts val="0"/>
              </a:spcBef>
              <a:spcAft>
                <a:spcPts val="0"/>
              </a:spcAft>
              <a:buClr>
                <a:srgbClr val="000000"/>
              </a:buClr>
              <a:buFont typeface="Arial"/>
              <a:buNone/>
            </a:pPr>
            <a:r>
              <a:rPr lang="ar-SA" sz="4800" dirty="0">
                <a:solidFill>
                  <a:schemeClr val="tx1"/>
                </a:solidFill>
                <a:latin typeface="Calibri"/>
                <a:ea typeface="Calibri"/>
                <a:cs typeface="Calibri"/>
                <a:sym typeface="Calibri"/>
              </a:rPr>
              <a:t>٣- معالجة البيانات وتنظيمها وتنظيفها</a:t>
            </a:r>
          </a:p>
          <a:p>
            <a:pPr marL="0" marR="0" lvl="0" indent="0" algn="r" rtl="1">
              <a:lnSpc>
                <a:spcPct val="100000"/>
              </a:lnSpc>
              <a:spcBef>
                <a:spcPts val="0"/>
              </a:spcBef>
              <a:spcAft>
                <a:spcPts val="0"/>
              </a:spcAft>
              <a:buClr>
                <a:srgbClr val="000000"/>
              </a:buClr>
              <a:buFont typeface="Arial"/>
              <a:buNone/>
            </a:pPr>
            <a:r>
              <a:rPr lang="ar-SA" sz="4800" b="0" i="0" u="none" strike="noStrike" cap="none" dirty="0">
                <a:solidFill>
                  <a:schemeClr val="tx1"/>
                </a:solidFill>
                <a:latin typeface="Calibri"/>
                <a:ea typeface="Calibri"/>
                <a:cs typeface="Calibri"/>
                <a:sym typeface="Calibri"/>
              </a:rPr>
              <a:t>٤- ت</a:t>
            </a:r>
            <a:r>
              <a:rPr lang="ar-SA" sz="4800" dirty="0">
                <a:solidFill>
                  <a:schemeClr val="tx1"/>
                </a:solidFill>
                <a:latin typeface="Calibri"/>
                <a:ea typeface="Calibri"/>
                <a:cs typeface="Calibri"/>
                <a:sym typeface="Calibri"/>
              </a:rPr>
              <a:t>حليل البيانات </a:t>
            </a:r>
          </a:p>
          <a:p>
            <a:pPr marL="0" marR="0" lvl="0" indent="0" algn="r" rtl="1">
              <a:lnSpc>
                <a:spcPct val="100000"/>
              </a:lnSpc>
              <a:spcBef>
                <a:spcPts val="0"/>
              </a:spcBef>
              <a:spcAft>
                <a:spcPts val="0"/>
              </a:spcAft>
              <a:buClr>
                <a:srgbClr val="000000"/>
              </a:buClr>
              <a:buFont typeface="Arial"/>
              <a:buNone/>
            </a:pPr>
            <a:r>
              <a:rPr lang="ar-SA" sz="4800" dirty="0">
                <a:solidFill>
                  <a:schemeClr val="tx1"/>
                </a:solidFill>
                <a:latin typeface="Calibri"/>
                <a:ea typeface="Calibri"/>
                <a:cs typeface="Calibri"/>
                <a:sym typeface="Calibri"/>
              </a:rPr>
              <a:t>٥- العمل عليها والحصول على إجابات للأسئلة التي طرحت </a:t>
            </a:r>
          </a:p>
          <a:p>
            <a:pPr marL="0" marR="0" lvl="0" indent="0" algn="r" rtl="1">
              <a:lnSpc>
                <a:spcPct val="100000"/>
              </a:lnSpc>
              <a:spcBef>
                <a:spcPts val="0"/>
              </a:spcBef>
              <a:spcAft>
                <a:spcPts val="0"/>
              </a:spcAft>
              <a:buClr>
                <a:srgbClr val="000000"/>
              </a:buClr>
              <a:buFont typeface="Arial"/>
              <a:buNone/>
            </a:pPr>
            <a:r>
              <a:rPr lang="ar-SA" sz="4800" b="0" i="0" u="none" strike="noStrike" cap="none" dirty="0">
                <a:solidFill>
                  <a:schemeClr val="tx1"/>
                </a:solidFill>
                <a:latin typeface="Calibri"/>
                <a:ea typeface="Calibri"/>
                <a:cs typeface="Calibri"/>
                <a:sym typeface="Calibri"/>
              </a:rPr>
              <a:t>٦- عرض المخرجات وتفسير النتائج</a:t>
            </a:r>
            <a:endParaRPr sz="4800" b="0" i="0" u="none" strike="noStrike" cap="none" dirty="0">
              <a:solidFill>
                <a:schemeClr val="tx1"/>
              </a:solidFill>
              <a:latin typeface="Calibri"/>
              <a:ea typeface="Calibri"/>
              <a:cs typeface="Calibri"/>
              <a:sym typeface="Calibri"/>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1" y="9083040"/>
            <a:ext cx="1849120" cy="10401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7"/>
        <p:cNvGrpSpPr/>
        <p:nvPr/>
      </p:nvGrpSpPr>
      <p:grpSpPr>
        <a:xfrm>
          <a:off x="0" y="0"/>
          <a:ext cx="0" cy="0"/>
          <a:chOff x="0" y="0"/>
          <a:chExt cx="0" cy="0"/>
        </a:xfrm>
      </p:grpSpPr>
      <p:sp>
        <p:nvSpPr>
          <p:cNvPr id="129" name="Google Shape;129;p7"/>
          <p:cNvSpPr txBox="1">
            <a:spLocks noGrp="1"/>
          </p:cNvSpPr>
          <p:nvPr>
            <p:ph type="title"/>
          </p:nvPr>
        </p:nvSpPr>
        <p:spPr>
          <a:xfrm>
            <a:off x="12115800" y="647700"/>
            <a:ext cx="5638800" cy="20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9600"/>
              <a:buFont typeface="Calibri"/>
              <a:buNone/>
            </a:pPr>
            <a:r>
              <a:rPr lang="ar-SA" sz="8000" b="1" i="0" u="none" strike="noStrike" cap="none">
                <a:solidFill>
                  <a:schemeClr val="accent1"/>
                </a:solidFill>
                <a:latin typeface="Calibri"/>
                <a:ea typeface="Calibri"/>
                <a:cs typeface="Calibri"/>
                <a:sym typeface="Calibri"/>
              </a:rPr>
              <a:t>النتائج</a:t>
            </a:r>
            <a:endParaRPr sz="8000" b="1"/>
          </a:p>
        </p:txBody>
      </p:sp>
      <p:sp>
        <p:nvSpPr>
          <p:cNvPr id="130" name="Google Shape;130;p7"/>
          <p:cNvSpPr txBox="1">
            <a:spLocks noGrp="1"/>
          </p:cNvSpPr>
          <p:nvPr>
            <p:ph type="body" idx="1"/>
          </p:nvPr>
        </p:nvSpPr>
        <p:spPr>
          <a:xfrm>
            <a:off x="11277600" y="3074987"/>
            <a:ext cx="5638800" cy="1143000"/>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rgbClr val="953734"/>
              </a:buClr>
              <a:buSzPts val="3600"/>
              <a:buNone/>
            </a:pPr>
            <a:r>
              <a:rPr lang="ar-SA" sz="3600">
                <a:solidFill>
                  <a:srgbClr val="953734"/>
                </a:solidFill>
              </a:rPr>
              <a:t>ما هي النتائج المتوقعه ؟</a:t>
            </a:r>
            <a:endParaRPr sz="3600">
              <a:solidFill>
                <a:srgbClr val="953734"/>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1" y="9083040"/>
            <a:ext cx="1849120" cy="10401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6" name="Google Shape;136;p8"/>
          <p:cNvSpPr txBox="1"/>
          <p:nvPr/>
        </p:nvSpPr>
        <p:spPr>
          <a:xfrm>
            <a:off x="10248900" y="599499"/>
            <a:ext cx="7696200" cy="304698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ar-SA" sz="4800" b="1" i="0" u="none" strike="noStrike" cap="none">
                <a:solidFill>
                  <a:schemeClr val="accent1"/>
                </a:solidFill>
                <a:latin typeface="Calibri"/>
                <a:ea typeface="Calibri"/>
                <a:cs typeface="Calibri"/>
                <a:sym typeface="Calibri"/>
              </a:rPr>
              <a:t>Business model نموذج العمل   </a:t>
            </a:r>
            <a:endParaRPr sz="4800" b="1" i="0" u="none" strike="noStrike" cap="none">
              <a:solidFill>
                <a:schemeClr val="accent1"/>
              </a:solidFill>
              <a:latin typeface="Calibri"/>
              <a:ea typeface="Calibri"/>
              <a:cs typeface="Calibri"/>
              <a:sym typeface="Calibri"/>
            </a:endParaRPr>
          </a:p>
          <a:p>
            <a:pPr marL="0" marR="0" lvl="0" indent="0" algn="r" rtl="0">
              <a:spcBef>
                <a:spcPts val="0"/>
              </a:spcBef>
              <a:spcAft>
                <a:spcPts val="0"/>
              </a:spcAft>
              <a:buNone/>
            </a:pPr>
            <a:endParaRPr sz="4800" b="1" i="0" u="none" strike="noStrike" cap="none">
              <a:solidFill>
                <a:schemeClr val="accent1"/>
              </a:solidFill>
              <a:latin typeface="Calibri"/>
              <a:ea typeface="Calibri"/>
              <a:cs typeface="Calibri"/>
              <a:sym typeface="Calibri"/>
            </a:endParaRPr>
          </a:p>
          <a:p>
            <a:pPr marL="0" marR="0" lvl="0" indent="0" algn="r" rtl="0">
              <a:spcBef>
                <a:spcPts val="0"/>
              </a:spcBef>
              <a:spcAft>
                <a:spcPts val="0"/>
              </a:spcAft>
              <a:buNone/>
            </a:pPr>
            <a:r>
              <a:rPr lang="ar-SA" sz="4800" b="1" i="0" u="none" strike="noStrike" cap="none">
                <a:solidFill>
                  <a:schemeClr val="accent1"/>
                </a:solidFill>
                <a:latin typeface="Calibri"/>
                <a:ea typeface="Calibri"/>
                <a:cs typeface="Calibri"/>
                <a:sym typeface="Calibri"/>
              </a:rPr>
              <a:t>             </a:t>
            </a:r>
            <a:r>
              <a:rPr lang="ar-SA" sz="4800" b="0" i="0" u="none" strike="noStrike" cap="none">
                <a:solidFill>
                  <a:srgbClr val="202124"/>
                </a:solidFill>
                <a:latin typeface="Helvetica Neue"/>
                <a:ea typeface="Helvetica Neue"/>
                <a:cs typeface="Helvetica Neue"/>
                <a:sym typeface="Helvetica Neue"/>
              </a:rPr>
              <a:t> </a:t>
            </a:r>
            <a:endParaRPr sz="4800" b="0" i="0" u="none" strike="noStrike" cap="none">
              <a:solidFill>
                <a:schemeClr val="dk1"/>
              </a:solidFill>
              <a:latin typeface="Calibri"/>
              <a:ea typeface="Calibri"/>
              <a:cs typeface="Calibri"/>
              <a:sym typeface="Calibri"/>
            </a:endParaRPr>
          </a:p>
          <a:p>
            <a:pPr marL="0" marR="0" lvl="0" indent="0" algn="r" rtl="0">
              <a:spcBef>
                <a:spcPts val="0"/>
              </a:spcBef>
              <a:spcAft>
                <a:spcPts val="0"/>
              </a:spcAft>
              <a:buNone/>
            </a:pPr>
            <a:endParaRPr sz="4800" b="0" i="0" u="none" strike="noStrike" cap="none">
              <a:solidFill>
                <a:schemeClr val="dk1"/>
              </a:solidFill>
              <a:latin typeface="Calibri"/>
              <a:ea typeface="Calibri"/>
              <a:cs typeface="Calibri"/>
              <a:sym typeface="Calibri"/>
            </a:endParaRPr>
          </a:p>
        </p:txBody>
      </p:sp>
      <p:sp>
        <p:nvSpPr>
          <p:cNvPr id="137" name="Google Shape;137;p8"/>
          <p:cNvSpPr txBox="1"/>
          <p:nvPr/>
        </p:nvSpPr>
        <p:spPr>
          <a:xfrm>
            <a:off x="2286000" y="1680268"/>
            <a:ext cx="15110762" cy="2083694"/>
          </a:xfrm>
          <a:prstGeom prst="rect">
            <a:avLst/>
          </a:prstGeom>
          <a:noFill/>
          <a:ln>
            <a:noFill/>
          </a:ln>
        </p:spPr>
        <p:txBody>
          <a:bodyPr spcFirstLastPara="1" wrap="square" lIns="91425" tIns="45700" rIns="91425" bIns="45700" anchor="ctr" anchorCtr="0">
            <a:normAutofit fontScale="97500"/>
          </a:bodyPr>
          <a:lstStyle/>
          <a:p>
            <a:pPr marL="0" marR="0" lvl="0" indent="0" algn="r" rtl="0">
              <a:spcBef>
                <a:spcPts val="0"/>
              </a:spcBef>
              <a:spcAft>
                <a:spcPts val="0"/>
              </a:spcAft>
              <a:buClr>
                <a:srgbClr val="202124"/>
              </a:buClr>
              <a:buSzPct val="100000"/>
              <a:buFont typeface="Calibri"/>
              <a:buNone/>
            </a:pPr>
            <a:r>
              <a:rPr lang="ar-SA" sz="4400" b="0" i="0" u="none" strike="noStrike" cap="none">
                <a:solidFill>
                  <a:srgbClr val="202124"/>
                </a:solidFill>
                <a:latin typeface="Calibri"/>
                <a:ea typeface="Calibri"/>
                <a:cs typeface="Calibri"/>
                <a:sym typeface="Calibri"/>
              </a:rPr>
              <a:t>هو الآلية التي تبني الشركة فيها القيمة للعملاء وتولد منها الأرباح ، وهو يحدد موقع الشركة في سلسلة القيمة ضمن الصناعة، و يصف كيف تنظم الشركة علاقاتها مع مورديها و زبائنها و شركائها كي تستطيع توليد الربح.    </a:t>
            </a:r>
            <a:r>
              <a:rPr lang="ar-SA" sz="4400" b="0" i="0" u="none" strike="noStrike" cap="none">
                <a:solidFill>
                  <a:srgbClr val="202124"/>
                </a:solidFill>
                <a:latin typeface="Helvetica Neue"/>
                <a:ea typeface="Helvetica Neue"/>
                <a:cs typeface="Helvetica Neue"/>
                <a:sym typeface="Helvetica Neue"/>
              </a:rPr>
              <a:t> </a:t>
            </a:r>
            <a:endParaRPr sz="4400" b="0" i="0" u="none" strike="noStrike" cap="none">
              <a:solidFill>
                <a:schemeClr val="dk1"/>
              </a:solidFill>
              <a:latin typeface="Calibri"/>
              <a:ea typeface="Calibri"/>
              <a:cs typeface="Calibri"/>
              <a:sym typeface="Calibri"/>
            </a:endParaRPr>
          </a:p>
        </p:txBody>
      </p:sp>
      <p:sp>
        <p:nvSpPr>
          <p:cNvPr id="138" name="Google Shape;138;p8"/>
          <p:cNvSpPr txBox="1">
            <a:spLocks noGrp="1"/>
          </p:cNvSpPr>
          <p:nvPr>
            <p:ph type="body" idx="1"/>
          </p:nvPr>
        </p:nvSpPr>
        <p:spPr>
          <a:xfrm>
            <a:off x="15163800" y="4437061"/>
            <a:ext cx="1828800" cy="307975"/>
          </a:xfrm>
          <a:prstGeom prst="rect">
            <a:avLst/>
          </a:prstGeom>
          <a:noFill/>
          <a:ln>
            <a:noFill/>
          </a:ln>
        </p:spPr>
        <p:txBody>
          <a:bodyPr spcFirstLastPara="1" wrap="square" lIns="91425" tIns="45700" rIns="91425" bIns="45700" anchor="b" anchorCtr="0">
            <a:normAutofit fontScale="70000" lnSpcReduction="20000"/>
          </a:bodyPr>
          <a:lstStyle/>
          <a:p>
            <a:pPr marL="0" lvl="0" indent="0" algn="l" rtl="0">
              <a:spcBef>
                <a:spcPts val="0"/>
              </a:spcBef>
              <a:spcAft>
                <a:spcPts val="0"/>
              </a:spcAft>
              <a:buClr>
                <a:srgbClr val="FF0000"/>
              </a:buClr>
              <a:buSzPct val="100000"/>
              <a:buNone/>
            </a:pPr>
            <a:r>
              <a:rPr lang="ar-SA">
                <a:solidFill>
                  <a:srgbClr val="FF0000"/>
                </a:solidFill>
              </a:rPr>
              <a:t>قم تعبئة النموذج </a:t>
            </a:r>
            <a:endParaRPr>
              <a:solidFill>
                <a:srgbClr val="FF0000"/>
              </a:solidFill>
            </a:endParaRPr>
          </a:p>
        </p:txBody>
      </p:sp>
      <p:graphicFrame>
        <p:nvGraphicFramePr>
          <p:cNvPr id="139" name="Google Shape;139;p8"/>
          <p:cNvGraphicFramePr/>
          <p:nvPr/>
        </p:nvGraphicFramePr>
        <p:xfrm>
          <a:off x="3429001" y="4015518"/>
          <a:ext cx="11201425" cy="4987925"/>
        </p:xfrm>
        <a:graphic>
          <a:graphicData uri="http://schemas.openxmlformats.org/drawingml/2006/table">
            <a:tbl>
              <a:tblPr>
                <a:noFill/>
                <a:tableStyleId>{FD5F4ACA-1B94-4ED5-8E33-96A0491CAD07}</a:tableStyleId>
              </a:tblPr>
              <a:tblGrid>
                <a:gridCol w="2081175">
                  <a:extLst>
                    <a:ext uri="{9D8B030D-6E8A-4147-A177-3AD203B41FA5}">
                      <a16:colId xmlns:a16="http://schemas.microsoft.com/office/drawing/2014/main" val="20000"/>
                    </a:ext>
                  </a:extLst>
                </a:gridCol>
                <a:gridCol w="2249525">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gridCol w="1224050">
                  <a:extLst>
                    <a:ext uri="{9D8B030D-6E8A-4147-A177-3AD203B41FA5}">
                      <a16:colId xmlns:a16="http://schemas.microsoft.com/office/drawing/2014/main" val="20003"/>
                    </a:ext>
                  </a:extLst>
                </a:gridCol>
                <a:gridCol w="2249575">
                  <a:extLst>
                    <a:ext uri="{9D8B030D-6E8A-4147-A177-3AD203B41FA5}">
                      <a16:colId xmlns:a16="http://schemas.microsoft.com/office/drawing/2014/main" val="20004"/>
                    </a:ext>
                  </a:extLst>
                </a:gridCol>
                <a:gridCol w="2127100">
                  <a:extLst>
                    <a:ext uri="{9D8B030D-6E8A-4147-A177-3AD203B41FA5}">
                      <a16:colId xmlns:a16="http://schemas.microsoft.com/office/drawing/2014/main" val="20005"/>
                    </a:ext>
                  </a:extLst>
                </a:gridCol>
              </a:tblGrid>
              <a:tr h="1759425">
                <a:tc rowSpan="2">
                  <a:txBody>
                    <a:bodyPr/>
                    <a:lstStyle/>
                    <a:p>
                      <a:pPr marL="0" marR="0" lvl="0" indent="0" algn="l" rtl="0">
                        <a:spcBef>
                          <a:spcPts val="0"/>
                        </a:spcBef>
                        <a:spcAft>
                          <a:spcPts val="0"/>
                        </a:spcAft>
                        <a:buClr>
                          <a:schemeClr val="dk1"/>
                        </a:buClr>
                        <a:buSzPts val="1800"/>
                        <a:buFont typeface="Calibri"/>
                        <a:buNone/>
                      </a:pPr>
                      <a:r>
                        <a:rPr lang="ar-SA" sz="1800" u="none" strike="noStrike" cap="none"/>
                        <a:t>Key Partners</a:t>
                      </a:r>
                      <a:endParaRPr sz="1800" u="none" strike="noStrike" cap="none"/>
                    </a:p>
                    <a:p>
                      <a:pPr marL="0" marR="0" lvl="0" indent="0" algn="l" rtl="0">
                        <a:spcBef>
                          <a:spcPts val="0"/>
                        </a:spcBef>
                        <a:spcAft>
                          <a:spcPts val="0"/>
                        </a:spcAft>
                        <a:buClr>
                          <a:schemeClr val="dk1"/>
                        </a:buClr>
                        <a:buSzPts val="1800"/>
                        <a:buFont typeface="Calibri"/>
                        <a:buNone/>
                      </a:pPr>
                      <a:r>
                        <a:rPr lang="ar-SA" sz="1800" u="none" strike="noStrike" cap="none"/>
                        <a:t>(الشركات الرئيسية)</a:t>
                      </a:r>
                      <a:endParaRPr sz="1800" u="none" strike="noStrike" cap="none"/>
                    </a:p>
                  </a:txBody>
                  <a:tcPr marL="91425" marR="91425" marT="91425" marB="91425"/>
                </a:tc>
                <a:tc>
                  <a:txBody>
                    <a:bodyPr/>
                    <a:lstStyle/>
                    <a:p>
                      <a:pPr marL="0" marR="0" lvl="0" indent="0" algn="l" rtl="0">
                        <a:spcBef>
                          <a:spcPts val="0"/>
                        </a:spcBef>
                        <a:spcAft>
                          <a:spcPts val="0"/>
                        </a:spcAft>
                        <a:buClr>
                          <a:schemeClr val="dk1"/>
                        </a:buClr>
                        <a:buSzPts val="1800"/>
                        <a:buFont typeface="Calibri"/>
                        <a:buNone/>
                      </a:pPr>
                      <a:r>
                        <a:rPr lang="ar-SA" sz="1800" u="none" strike="noStrike" cap="none"/>
                        <a:t>Key Activities</a:t>
                      </a:r>
                      <a:endParaRPr sz="1800" u="none" strike="noStrike" cap="none"/>
                    </a:p>
                    <a:p>
                      <a:pPr marL="0" marR="0" lvl="0" indent="0" algn="l" rtl="0">
                        <a:spcBef>
                          <a:spcPts val="0"/>
                        </a:spcBef>
                        <a:spcAft>
                          <a:spcPts val="0"/>
                        </a:spcAft>
                        <a:buClr>
                          <a:schemeClr val="dk1"/>
                        </a:buClr>
                        <a:buSzPts val="1800"/>
                        <a:buFont typeface="Calibri"/>
                        <a:buNone/>
                      </a:pPr>
                      <a:r>
                        <a:rPr lang="ar-SA" sz="1800" u="none" strike="noStrike" cap="none"/>
                        <a:t>(الانشطة الرئيسيية)</a:t>
                      </a:r>
                      <a:endParaRPr sz="1800" u="none" strike="noStrike" cap="none"/>
                    </a:p>
                  </a:txBody>
                  <a:tcPr marL="91425" marR="91425" marT="91425" marB="91425"/>
                </a:tc>
                <a:tc rowSpan="2" gridSpan="2">
                  <a:txBody>
                    <a:bodyPr/>
                    <a:lstStyle/>
                    <a:p>
                      <a:pPr marL="0" marR="0" lvl="0" indent="0" algn="l" rtl="0">
                        <a:spcBef>
                          <a:spcPts val="0"/>
                        </a:spcBef>
                        <a:spcAft>
                          <a:spcPts val="0"/>
                        </a:spcAft>
                        <a:buClr>
                          <a:schemeClr val="dk1"/>
                        </a:buClr>
                        <a:buSzPts val="1800"/>
                        <a:buFont typeface="Calibri"/>
                        <a:buNone/>
                      </a:pPr>
                      <a:r>
                        <a:rPr lang="ar-SA" sz="1800" u="none" strike="noStrike" cap="none"/>
                        <a:t>Value Proposition</a:t>
                      </a:r>
                      <a:endParaRPr sz="1800" u="none" strike="noStrike" cap="none"/>
                    </a:p>
                    <a:p>
                      <a:pPr marL="0" marR="0" lvl="0" indent="0" algn="l" rtl="0">
                        <a:spcBef>
                          <a:spcPts val="0"/>
                        </a:spcBef>
                        <a:spcAft>
                          <a:spcPts val="0"/>
                        </a:spcAft>
                        <a:buClr>
                          <a:schemeClr val="dk1"/>
                        </a:buClr>
                        <a:buSzPts val="1800"/>
                        <a:buFont typeface="Calibri"/>
                        <a:buNone/>
                      </a:pPr>
                      <a:r>
                        <a:rPr lang="ar-SA" sz="1800" u="none" strike="noStrike" cap="none"/>
                        <a:t>(القيمة المفدمة)</a:t>
                      </a:r>
                      <a:endParaRPr sz="1800" u="none" strike="noStrike" cap="none"/>
                    </a:p>
                  </a:txBody>
                  <a:tcPr marL="91425" marR="91425" marT="91425" marB="91425"/>
                </a:tc>
                <a:tc rowSpan="2" hMerge="1">
                  <a:txBody>
                    <a:bodyPr/>
                    <a:lstStyle/>
                    <a:p>
                      <a:endParaRPr lang="en-US"/>
                    </a:p>
                  </a:txBody>
                  <a:tcPr/>
                </a:tc>
                <a:tc>
                  <a:txBody>
                    <a:bodyPr/>
                    <a:lstStyle/>
                    <a:p>
                      <a:pPr marL="0" marR="0" lvl="0" indent="0" algn="l" rtl="0">
                        <a:spcBef>
                          <a:spcPts val="0"/>
                        </a:spcBef>
                        <a:spcAft>
                          <a:spcPts val="0"/>
                        </a:spcAft>
                        <a:buClr>
                          <a:schemeClr val="dk1"/>
                        </a:buClr>
                        <a:buSzPts val="1800"/>
                        <a:buFont typeface="Calibri"/>
                        <a:buNone/>
                      </a:pPr>
                      <a:r>
                        <a:rPr lang="ar-SA" sz="1800" u="none" strike="noStrike" cap="none"/>
                        <a:t>Customer Relationships</a:t>
                      </a:r>
                      <a:endParaRPr sz="1800" u="none" strike="noStrike" cap="none"/>
                    </a:p>
                    <a:p>
                      <a:pPr marL="0" marR="0" lvl="0" indent="0" algn="l" rtl="0">
                        <a:spcBef>
                          <a:spcPts val="0"/>
                        </a:spcBef>
                        <a:spcAft>
                          <a:spcPts val="0"/>
                        </a:spcAft>
                        <a:buClr>
                          <a:schemeClr val="dk1"/>
                        </a:buClr>
                        <a:buSzPts val="1800"/>
                        <a:buFont typeface="Calibri"/>
                        <a:buNone/>
                      </a:pPr>
                      <a:r>
                        <a:rPr lang="ar-SA" sz="1800" u="none" strike="noStrike" cap="none"/>
                        <a:t>(العلاقات مع العملاء)</a:t>
                      </a:r>
                      <a:endParaRPr sz="1800" u="none" strike="noStrike" cap="none"/>
                    </a:p>
                  </a:txBody>
                  <a:tcPr marL="91425" marR="91425" marT="91425" marB="91425"/>
                </a:tc>
                <a:tc rowSpan="2">
                  <a:txBody>
                    <a:bodyPr/>
                    <a:lstStyle/>
                    <a:p>
                      <a:pPr marL="0" marR="0" lvl="0" indent="0" algn="l" rtl="0">
                        <a:spcBef>
                          <a:spcPts val="0"/>
                        </a:spcBef>
                        <a:spcAft>
                          <a:spcPts val="0"/>
                        </a:spcAft>
                        <a:buClr>
                          <a:schemeClr val="dk1"/>
                        </a:buClr>
                        <a:buSzPts val="1800"/>
                        <a:buFont typeface="Calibri"/>
                        <a:buNone/>
                      </a:pPr>
                      <a:r>
                        <a:rPr lang="ar-SA" sz="1800" u="none" strike="noStrike" cap="none"/>
                        <a:t>Customer Segments</a:t>
                      </a:r>
                      <a:endParaRPr sz="1800" u="none" strike="noStrike" cap="none"/>
                    </a:p>
                    <a:p>
                      <a:pPr marL="0" marR="0" lvl="0" indent="0" algn="l" rtl="0">
                        <a:spcBef>
                          <a:spcPts val="0"/>
                        </a:spcBef>
                        <a:spcAft>
                          <a:spcPts val="0"/>
                        </a:spcAft>
                        <a:buClr>
                          <a:schemeClr val="dk1"/>
                        </a:buClr>
                        <a:buSzPts val="1800"/>
                        <a:buFont typeface="Calibri"/>
                        <a:buNone/>
                      </a:pPr>
                      <a:r>
                        <a:rPr lang="ar-SA" sz="1800" u="none" strike="noStrike" cap="none"/>
                        <a:t>(شرائح العملاء)</a:t>
                      </a:r>
                      <a:endParaRPr sz="1800" u="none" strike="noStrike" cap="none"/>
                    </a:p>
                  </a:txBody>
                  <a:tcPr marL="91425" marR="91425" marT="91425" marB="91425"/>
                </a:tc>
                <a:extLst>
                  <a:ext uri="{0D108BD9-81ED-4DB2-BD59-A6C34878D82A}">
                    <a16:rowId xmlns:a16="http://schemas.microsoft.com/office/drawing/2014/main" val="10000"/>
                  </a:ext>
                </a:extLst>
              </a:tr>
              <a:tr h="1614250">
                <a:tc vMerge="1">
                  <a:txBody>
                    <a:bodyPr/>
                    <a:lstStyle/>
                    <a:p>
                      <a:endParaRPr lang="en-US"/>
                    </a:p>
                  </a:txBody>
                  <a:tcPr/>
                </a:tc>
                <a:tc>
                  <a:txBody>
                    <a:bodyPr/>
                    <a:lstStyle/>
                    <a:p>
                      <a:pPr marL="0" marR="0" lvl="0" indent="0" algn="l" rtl="0">
                        <a:spcBef>
                          <a:spcPts val="0"/>
                        </a:spcBef>
                        <a:spcAft>
                          <a:spcPts val="0"/>
                        </a:spcAft>
                        <a:buClr>
                          <a:schemeClr val="dk1"/>
                        </a:buClr>
                        <a:buSzPts val="1800"/>
                        <a:buFont typeface="Calibri"/>
                        <a:buNone/>
                      </a:pPr>
                      <a:r>
                        <a:rPr lang="ar-SA" sz="1800" u="none" strike="noStrike" cap="none"/>
                        <a:t>Key Resources</a:t>
                      </a:r>
                      <a:endParaRPr sz="1800" u="none" strike="noStrike" cap="none"/>
                    </a:p>
                    <a:p>
                      <a:pPr marL="0" marR="0" lvl="0" indent="0" algn="l" rtl="0">
                        <a:spcBef>
                          <a:spcPts val="0"/>
                        </a:spcBef>
                        <a:spcAft>
                          <a:spcPts val="0"/>
                        </a:spcAft>
                        <a:buClr>
                          <a:schemeClr val="dk1"/>
                        </a:buClr>
                        <a:buSzPts val="1800"/>
                        <a:buFont typeface="Calibri"/>
                        <a:buNone/>
                      </a:pPr>
                      <a:r>
                        <a:rPr lang="ar-SA" sz="1800" u="none" strike="noStrike" cap="none"/>
                        <a:t>(الموارد الرئيسية)</a:t>
                      </a:r>
                      <a:endParaRPr sz="1800" u="none" strike="noStrike" cap="none"/>
                    </a:p>
                  </a:txBody>
                  <a:tcPr marL="91425" marR="91425" marT="91425" marB="91425"/>
                </a:tc>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800"/>
                        <a:buFont typeface="Calibri"/>
                        <a:buNone/>
                      </a:pPr>
                      <a:r>
                        <a:rPr lang="ar-SA" sz="1800" u="none" strike="noStrike" cap="none"/>
                        <a:t>Channels</a:t>
                      </a:r>
                      <a:endParaRPr sz="1800" u="none" strike="noStrike" cap="none"/>
                    </a:p>
                    <a:p>
                      <a:pPr marL="0" marR="0" lvl="0" indent="0" algn="l" rtl="0">
                        <a:spcBef>
                          <a:spcPts val="0"/>
                        </a:spcBef>
                        <a:spcAft>
                          <a:spcPts val="0"/>
                        </a:spcAft>
                        <a:buClr>
                          <a:schemeClr val="dk1"/>
                        </a:buClr>
                        <a:buSzPts val="1800"/>
                        <a:buFont typeface="Calibri"/>
                        <a:buNone/>
                      </a:pPr>
                      <a:r>
                        <a:rPr lang="ar-SA" sz="1800" u="none" strike="noStrike" cap="none"/>
                        <a:t>(القنوات)</a:t>
                      </a:r>
                      <a:endParaRPr sz="1800" u="none" strike="noStrike" cap="none"/>
                    </a:p>
                  </a:txBody>
                  <a:tcPr marL="91425" marR="91425" marT="91425" marB="91425"/>
                </a:tc>
                <a:tc vMerge="1">
                  <a:txBody>
                    <a:bodyPr/>
                    <a:lstStyle/>
                    <a:p>
                      <a:endParaRPr lang="en-US"/>
                    </a:p>
                  </a:txBody>
                  <a:tcPr/>
                </a:tc>
                <a:extLst>
                  <a:ext uri="{0D108BD9-81ED-4DB2-BD59-A6C34878D82A}">
                    <a16:rowId xmlns:a16="http://schemas.microsoft.com/office/drawing/2014/main" val="10001"/>
                  </a:ext>
                </a:extLst>
              </a:tr>
              <a:tr h="1614250">
                <a:tc gridSpan="3">
                  <a:txBody>
                    <a:bodyPr/>
                    <a:lstStyle/>
                    <a:p>
                      <a:pPr marL="0" marR="0" lvl="0" indent="0" algn="l" rtl="0">
                        <a:spcBef>
                          <a:spcPts val="0"/>
                        </a:spcBef>
                        <a:spcAft>
                          <a:spcPts val="0"/>
                        </a:spcAft>
                        <a:buClr>
                          <a:schemeClr val="dk1"/>
                        </a:buClr>
                        <a:buSzPts val="1800"/>
                        <a:buFont typeface="Calibri"/>
                        <a:buNone/>
                      </a:pPr>
                      <a:r>
                        <a:rPr lang="ar-SA" sz="1800" u="none" strike="noStrike" cap="none"/>
                        <a:t>Cost Structure</a:t>
                      </a:r>
                      <a:endParaRPr sz="1800" u="none" strike="noStrike" cap="none"/>
                    </a:p>
                    <a:p>
                      <a:pPr marL="0" marR="0" lvl="0" indent="0" algn="l" rtl="0">
                        <a:spcBef>
                          <a:spcPts val="0"/>
                        </a:spcBef>
                        <a:spcAft>
                          <a:spcPts val="0"/>
                        </a:spcAft>
                        <a:buClr>
                          <a:schemeClr val="dk1"/>
                        </a:buClr>
                        <a:buSzPts val="1800"/>
                        <a:buFont typeface="Calibri"/>
                        <a:buNone/>
                      </a:pPr>
                      <a:r>
                        <a:rPr lang="ar-SA" sz="1800" u="none" strike="noStrike" cap="none"/>
                        <a:t>(هيكل التكاليف)</a:t>
                      </a:r>
                      <a:endParaRPr sz="1800" u="none" strike="noStrike" cap="none"/>
                    </a:p>
                  </a:txBody>
                  <a:tcPr marL="91425" marR="91425" marT="91425" marB="91425"/>
                </a:tc>
                <a:tc hMerge="1">
                  <a:txBody>
                    <a:bodyPr/>
                    <a:lstStyle/>
                    <a:p>
                      <a:endParaRPr lang="en-US"/>
                    </a:p>
                  </a:txBody>
                  <a:tcPr/>
                </a:tc>
                <a:tc hMerge="1">
                  <a:txBody>
                    <a:bodyPr/>
                    <a:lstStyle/>
                    <a:p>
                      <a:endParaRPr lang="en-US"/>
                    </a:p>
                  </a:txBody>
                  <a:tcPr/>
                </a:tc>
                <a:tc gridSpan="3">
                  <a:txBody>
                    <a:bodyPr/>
                    <a:lstStyle/>
                    <a:p>
                      <a:pPr marL="0" marR="0" lvl="0" indent="0" algn="l" rtl="0">
                        <a:spcBef>
                          <a:spcPts val="0"/>
                        </a:spcBef>
                        <a:spcAft>
                          <a:spcPts val="0"/>
                        </a:spcAft>
                        <a:buClr>
                          <a:schemeClr val="dk1"/>
                        </a:buClr>
                        <a:buSzPts val="1800"/>
                        <a:buFont typeface="Calibri"/>
                        <a:buNone/>
                      </a:pPr>
                      <a:r>
                        <a:rPr lang="ar-SA" sz="1800" u="none" strike="noStrike" cap="none"/>
                        <a:t>Revenue Streams</a:t>
                      </a:r>
                      <a:endParaRPr sz="1800" u="none" strike="noStrike" cap="none"/>
                    </a:p>
                    <a:p>
                      <a:pPr marL="0" marR="0" lvl="0" indent="0" algn="l" rtl="0">
                        <a:spcBef>
                          <a:spcPts val="0"/>
                        </a:spcBef>
                        <a:spcAft>
                          <a:spcPts val="0"/>
                        </a:spcAft>
                        <a:buClr>
                          <a:schemeClr val="dk1"/>
                        </a:buClr>
                        <a:buSzPts val="1800"/>
                        <a:buFont typeface="Calibri"/>
                        <a:buNone/>
                      </a:pPr>
                      <a:r>
                        <a:rPr lang="ar-SA" sz="1800" u="none" strike="noStrike" cap="none"/>
                        <a:t>(مصادر الايرادات)</a:t>
                      </a:r>
                      <a:endParaRPr sz="1800" u="none" strike="noStrike" cap="none"/>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1" y="9083040"/>
            <a:ext cx="1849120" cy="10401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3"/>
        <p:cNvGrpSpPr/>
        <p:nvPr/>
      </p:nvGrpSpPr>
      <p:grpSpPr>
        <a:xfrm>
          <a:off x="0" y="0"/>
          <a:ext cx="0" cy="0"/>
          <a:chOff x="0" y="0"/>
          <a:chExt cx="0" cy="0"/>
        </a:xfrm>
      </p:grpSpPr>
      <p:sp>
        <p:nvSpPr>
          <p:cNvPr id="145" name="Google Shape;145;p9"/>
          <p:cNvSpPr txBox="1"/>
          <p:nvPr/>
        </p:nvSpPr>
        <p:spPr>
          <a:xfrm>
            <a:off x="6194100" y="757715"/>
            <a:ext cx="5899800" cy="2098800"/>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spcBef>
                <a:spcPts val="0"/>
              </a:spcBef>
              <a:spcAft>
                <a:spcPts val="0"/>
              </a:spcAft>
              <a:buNone/>
            </a:pPr>
            <a:r>
              <a:rPr lang="ar-SA" sz="8000" b="1" dirty="0">
                <a:solidFill>
                  <a:schemeClr val="accent1"/>
                </a:solidFill>
                <a:latin typeface="Calibri"/>
                <a:ea typeface="Calibri"/>
                <a:cs typeface="Calibri"/>
                <a:sym typeface="Calibri"/>
              </a:rPr>
              <a:t>المراجع المستخدمة </a:t>
            </a:r>
            <a:endParaRPr sz="8000" b="1" dirty="0"/>
          </a:p>
          <a:p>
            <a:pPr marL="0" marR="0" lvl="0" indent="0" algn="r" rtl="1">
              <a:spcBef>
                <a:spcPts val="0"/>
              </a:spcBef>
              <a:spcAft>
                <a:spcPts val="0"/>
              </a:spcAft>
              <a:buNone/>
            </a:pPr>
            <a:endParaRPr sz="6000" dirty="0">
              <a:solidFill>
                <a:srgbClr val="201F1E"/>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1" y="9083040"/>
            <a:ext cx="1849120" cy="1040130"/>
          </a:xfrm>
          <a:prstGeom prst="rect">
            <a:avLst/>
          </a:prstGeom>
        </p:spPr>
      </p:pic>
      <p:sp>
        <p:nvSpPr>
          <p:cNvPr id="3" name="TextBox 2">
            <a:extLst>
              <a:ext uri="{FF2B5EF4-FFF2-40B4-BE49-F238E27FC236}">
                <a16:creationId xmlns:a16="http://schemas.microsoft.com/office/drawing/2014/main" id="{4CC7A4C6-79D8-3C97-7CB6-E82ECD79766F}"/>
              </a:ext>
            </a:extLst>
          </p:cNvPr>
          <p:cNvSpPr txBox="1"/>
          <p:nvPr/>
        </p:nvSpPr>
        <p:spPr>
          <a:xfrm>
            <a:off x="1851660" y="3634740"/>
            <a:ext cx="14836140" cy="2123658"/>
          </a:xfrm>
          <a:prstGeom prst="rect">
            <a:avLst/>
          </a:prstGeom>
          <a:noFill/>
        </p:spPr>
        <p:txBody>
          <a:bodyPr wrap="square" rtlCol="0">
            <a:spAutoFit/>
          </a:bodyPr>
          <a:lstStyle/>
          <a:p>
            <a:pPr rtl="1"/>
            <a:r>
              <a:rPr lang="ar-SA" sz="4400" dirty="0"/>
              <a:t>:</a:t>
            </a:r>
            <a:r>
              <a:rPr lang="en-US" sz="4400" dirty="0"/>
              <a:t>Kaggle</a:t>
            </a:r>
            <a:r>
              <a:rPr lang="ar-SA" sz="4400" dirty="0"/>
              <a:t> </a:t>
            </a:r>
          </a:p>
          <a:p>
            <a:pPr rtl="1"/>
            <a:r>
              <a:rPr lang="en-US" sz="4400" dirty="0"/>
              <a:t>https://</a:t>
            </a:r>
            <a:r>
              <a:rPr lang="en-US" sz="4400" dirty="0" err="1"/>
              <a:t>www.kaggle.com</a:t>
            </a:r>
            <a:r>
              <a:rPr lang="en-US" sz="4400" dirty="0"/>
              <a:t>/datasets/</a:t>
            </a:r>
            <a:r>
              <a:rPr lang="en-US" sz="4400" dirty="0" err="1"/>
              <a:t>moayadmagadmi</a:t>
            </a:r>
            <a:r>
              <a:rPr lang="en-US" sz="4400" dirty="0"/>
              <a:t>/</a:t>
            </a:r>
            <a:r>
              <a:rPr lang="en-US" sz="4400" dirty="0" err="1"/>
              <a:t>saudi-arabia-bookingcom</a:t>
            </a:r>
            <a:endParaRPr lang="en-SA" sz="44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236</Words>
  <Application>Microsoft Macintosh PowerPoint</Application>
  <PresentationFormat>Custom</PresentationFormat>
  <Paragraphs>47</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Helvetica Neue</vt:lpstr>
      <vt:lpstr>Calibri</vt:lpstr>
      <vt:lpstr>Arial</vt:lpstr>
      <vt:lpstr>Office Theme</vt:lpstr>
      <vt:lpstr>PowerPoint Presentation</vt:lpstr>
      <vt:lpstr> </vt:lpstr>
      <vt:lpstr>PowerPoint Presentation</vt:lpstr>
      <vt:lpstr>الهدف OBJECTIVE                                               </vt:lpstr>
      <vt:lpstr>اسم الدورة</vt:lpstr>
      <vt:lpstr>PowerPoint Presentation</vt:lpstr>
      <vt:lpstr>النتائج</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c:creator>
  <cp:lastModifiedBy>Ghada Sultan Mohamed Alenazi</cp:lastModifiedBy>
  <cp:revision>3</cp:revision>
  <dcterms:created xsi:type="dcterms:W3CDTF">2006-08-16T00:00:00Z</dcterms:created>
  <dcterms:modified xsi:type="dcterms:W3CDTF">2022-07-05T18:52:07Z</dcterms:modified>
</cp:coreProperties>
</file>